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E4EC00-A236-4B48-8445-9EACB4F9193E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8711D9-AC0E-0443-AF2A-22640368F9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Pneumonoultramicroscopicsilicovolcanokoniosis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I		I	I		I	I	 I	I</a:t>
            </a:r>
          </a:p>
          <a:p>
            <a:r>
              <a:rPr lang="en-US" sz="2800" dirty="0"/>
              <a:t>	 </a:t>
            </a:r>
            <a:r>
              <a:rPr lang="en-US" sz="2800" dirty="0" smtClean="0"/>
              <a:t>  lung	     </a:t>
            </a:r>
            <a:r>
              <a:rPr lang="en-US" sz="2400" dirty="0" smtClean="0"/>
              <a:t>beyond</a:t>
            </a:r>
            <a:r>
              <a:rPr lang="en-US" sz="2800" dirty="0" smtClean="0"/>
              <a:t>  </a:t>
            </a:r>
            <a:r>
              <a:rPr lang="en-US" sz="2400" dirty="0" smtClean="0"/>
              <a:t>small-viewing  silicon volcano dust  disease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5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83"/>
            <a:ext cx="7520940" cy="548640"/>
          </a:xfrm>
        </p:spPr>
        <p:txBody>
          <a:bodyPr/>
          <a:lstStyle/>
          <a:p>
            <a:r>
              <a:rPr lang="en-US" dirty="0" smtClean="0"/>
              <a:t>Derivative Quiz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70120"/>
              </p:ext>
            </p:extLst>
          </p:nvPr>
        </p:nvGraphicFramePr>
        <p:xfrm>
          <a:off x="822325" y="539957"/>
          <a:ext cx="7521576" cy="252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ad-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re-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</a:t>
                      </a:r>
                      <a:r>
                        <a:rPr lang="en-US" sz="2800" dirty="0" err="1" smtClean="0"/>
                        <a:t>ab</a:t>
                      </a:r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 trans-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ex-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</a:t>
                      </a:r>
                      <a:r>
                        <a:rPr lang="en-US" sz="2800" baseline="0" dirty="0" smtClean="0"/>
                        <a:t> inter-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 per-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 –or, -</a:t>
                      </a:r>
                      <a:r>
                        <a:rPr lang="en-US" sz="2800" dirty="0" err="1" smtClean="0"/>
                        <a:t>er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104557"/>
            <a:ext cx="8954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</a:t>
            </a:r>
            <a:r>
              <a:rPr lang="en-US" sz="2400" i="1" dirty="0" err="1" smtClean="0"/>
              <a:t>Flagro</a:t>
            </a:r>
            <a:r>
              <a:rPr lang="en-US" sz="2400" dirty="0" smtClean="0"/>
              <a:t> means “to burn.”  What does </a:t>
            </a:r>
            <a:r>
              <a:rPr lang="en-US" sz="2400" i="1" dirty="0" smtClean="0"/>
              <a:t>conflagration </a:t>
            </a:r>
            <a:r>
              <a:rPr lang="en-US" sz="2400" dirty="0" smtClean="0"/>
              <a:t>mean?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To stand before a firing squad	b) An intense fire</a:t>
            </a:r>
            <a:endParaRPr lang="en-US" sz="2400" dirty="0"/>
          </a:p>
          <a:p>
            <a:pPr marL="457200" indent="-457200">
              <a:buAutoNum type="alphaLcParenR" startAt="3"/>
            </a:pPr>
            <a:r>
              <a:rPr lang="en-US" sz="2400" dirty="0" smtClean="0"/>
              <a:t>Swollen							d) An arsonist</a:t>
            </a:r>
          </a:p>
          <a:p>
            <a:endParaRPr lang="en-US" sz="2400" dirty="0"/>
          </a:p>
          <a:p>
            <a:r>
              <a:rPr lang="en-US" sz="2400" dirty="0" smtClean="0"/>
              <a:t>10.  </a:t>
            </a:r>
            <a:r>
              <a:rPr lang="en-US" sz="2400" i="1" dirty="0" err="1" smtClean="0"/>
              <a:t>Corrigo</a:t>
            </a:r>
            <a:r>
              <a:rPr lang="en-US" sz="2400" dirty="0" smtClean="0"/>
              <a:t> means “to straighten.”  What does </a:t>
            </a:r>
            <a:r>
              <a:rPr lang="en-US" sz="2400" i="1" dirty="0" smtClean="0"/>
              <a:t>incorrigible</a:t>
            </a:r>
            <a:r>
              <a:rPr lang="en-US" sz="2400" dirty="0" smtClean="0"/>
              <a:t> mean?</a:t>
            </a:r>
          </a:p>
          <a:p>
            <a:r>
              <a:rPr lang="en-US" sz="2400" dirty="0" smtClean="0"/>
              <a:t>a)	Difficult to deal with				b) Excessively devoted to a wife</a:t>
            </a:r>
          </a:p>
          <a:p>
            <a:r>
              <a:rPr lang="en-US" sz="2400" dirty="0" smtClean="0"/>
              <a:t>c)	Marked by impatience			d) Not able to be corrected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2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Affixes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5860"/>
            <a:ext cx="7520940" cy="548640"/>
          </a:xfrm>
        </p:spPr>
        <p:txBody>
          <a:bodyPr/>
          <a:lstStyle/>
          <a:p>
            <a:r>
              <a:rPr lang="en-US" dirty="0" smtClean="0"/>
              <a:t>Prefixes (pre = before, fix = attached)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584500"/>
            <a:ext cx="8321040" cy="446312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A-, </a:t>
            </a:r>
            <a:r>
              <a:rPr lang="en-US" sz="2000" b="0" dirty="0" err="1" smtClean="0">
                <a:latin typeface="Arial"/>
                <a:cs typeface="Arial"/>
              </a:rPr>
              <a:t>ab</a:t>
            </a:r>
            <a:r>
              <a:rPr lang="en-US" sz="2000" b="0" dirty="0" smtClean="0">
                <a:latin typeface="Arial"/>
                <a:cs typeface="Arial"/>
              </a:rPr>
              <a:t>-	=	away, from (absent, abduct, avert)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Ad-		=	to, toward, in addition (adduce, advertise)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Assimilation: ac-, </a:t>
            </a:r>
            <a:r>
              <a:rPr lang="en-US" sz="2000" dirty="0" err="1" smtClean="0">
                <a:latin typeface="Arial"/>
                <a:cs typeface="Arial"/>
              </a:rPr>
              <a:t>af</a:t>
            </a:r>
            <a:r>
              <a:rPr lang="en-US" sz="2000" dirty="0" smtClean="0">
                <a:latin typeface="Arial"/>
                <a:cs typeface="Arial"/>
              </a:rPr>
              <a:t>-, </a:t>
            </a:r>
            <a:r>
              <a:rPr lang="en-US" sz="2000" dirty="0" err="1" smtClean="0">
                <a:latin typeface="Arial"/>
                <a:cs typeface="Arial"/>
              </a:rPr>
              <a:t>ag</a:t>
            </a:r>
            <a:r>
              <a:rPr lang="en-US" sz="2000" dirty="0" smtClean="0">
                <a:latin typeface="Arial"/>
                <a:cs typeface="Arial"/>
              </a:rPr>
              <a:t>-, al-, an-, </a:t>
            </a:r>
            <a:r>
              <a:rPr lang="en-US" sz="2000" dirty="0" err="1" smtClean="0">
                <a:latin typeface="Arial"/>
                <a:cs typeface="Arial"/>
              </a:rPr>
              <a:t>ap</a:t>
            </a:r>
            <a:r>
              <a:rPr lang="en-US" sz="2000" dirty="0" smtClean="0">
                <a:latin typeface="Arial"/>
                <a:cs typeface="Arial"/>
              </a:rPr>
              <a:t>-, </a:t>
            </a:r>
            <a:r>
              <a:rPr lang="en-US" sz="2000" dirty="0" err="1" smtClean="0">
                <a:latin typeface="Arial"/>
                <a:cs typeface="Arial"/>
              </a:rPr>
              <a:t>ar</a:t>
            </a:r>
            <a:r>
              <a:rPr lang="en-US" sz="2000" dirty="0" smtClean="0">
                <a:latin typeface="Arial"/>
                <a:cs typeface="Arial"/>
              </a:rPr>
              <a:t>-, as-, at-</a:t>
            </a:r>
            <a:endParaRPr lang="en-US" sz="2000" b="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Ante-	=	before (antecedent, antediluvian)</a:t>
            </a:r>
          </a:p>
          <a:p>
            <a:pPr>
              <a:buFont typeface="Arial"/>
              <a:buChar char="•"/>
            </a:pPr>
            <a:r>
              <a:rPr lang="en-US" sz="2000" b="0" dirty="0" err="1" smtClean="0">
                <a:latin typeface="Arial"/>
                <a:cs typeface="Arial"/>
              </a:rPr>
              <a:t>Circum</a:t>
            </a:r>
            <a:r>
              <a:rPr lang="en-US" sz="2000" b="0" dirty="0" smtClean="0">
                <a:latin typeface="Arial"/>
                <a:cs typeface="Arial"/>
              </a:rPr>
              <a:t>-	=	around (circumnavigate, circumstance)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Com-	=	with, together; [</a:t>
            </a:r>
            <a:r>
              <a:rPr lang="en-US" sz="2000" b="0" i="1" dirty="0" smtClean="0">
                <a:latin typeface="Arial"/>
                <a:cs typeface="Arial"/>
              </a:rPr>
              <a:t>intensive</a:t>
            </a:r>
            <a:r>
              <a:rPr lang="en-US" sz="2000" b="0" dirty="0" smtClean="0">
                <a:latin typeface="Arial"/>
                <a:cs typeface="Arial"/>
              </a:rPr>
              <a:t>]: completely, very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Con-, </a:t>
            </a:r>
            <a:r>
              <a:rPr lang="en-US" sz="2000" dirty="0" err="1" smtClean="0">
                <a:latin typeface="Arial"/>
                <a:cs typeface="Arial"/>
              </a:rPr>
              <a:t>cor</a:t>
            </a:r>
            <a:r>
              <a:rPr lang="en-US" sz="2000" dirty="0" smtClean="0">
                <a:latin typeface="Arial"/>
                <a:cs typeface="Arial"/>
              </a:rPr>
              <a:t>-, col-, co-</a:t>
            </a:r>
            <a:endParaRPr lang="en-US" sz="2000" b="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Contra-	=	against, opposite (contradict)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De-		=	down, away, aside, out, off (deduct, deposit)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Dis-		=	apart, away, not (dismiss, dissimilar)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E-, ex-	=	from out, forth (educe, emit, exit)</a:t>
            </a:r>
          </a:p>
        </p:txBody>
      </p:sp>
    </p:spTree>
    <p:extLst>
      <p:ext uri="{BB962C8B-B14F-4D97-AF65-F5344CB8AC3E}">
        <p14:creationId xmlns:p14="http://schemas.microsoft.com/office/powerpoint/2010/main" val="29344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3625"/>
            <a:ext cx="7520940" cy="548640"/>
          </a:xfrm>
        </p:spPr>
        <p:txBody>
          <a:bodyPr/>
          <a:lstStyle/>
          <a:p>
            <a:r>
              <a:rPr lang="en-US" dirty="0" smtClean="0"/>
              <a:t>Prefixes (pre = before, fix = attached)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535015"/>
            <a:ext cx="8321040" cy="451260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In-		=	in, into, on, upon, against (invent, encircle)</a:t>
            </a:r>
          </a:p>
          <a:p>
            <a:pPr lvl="2">
              <a:buFont typeface="Arial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Im</a:t>
            </a:r>
            <a:r>
              <a:rPr lang="en-US" sz="2000" dirty="0" smtClean="0">
                <a:latin typeface="Arial"/>
                <a:cs typeface="Arial"/>
              </a:rPr>
              <a:t>-,</a:t>
            </a:r>
            <a:r>
              <a:rPr lang="en-US" sz="2000" dirty="0" err="1" smtClean="0">
                <a:latin typeface="Arial"/>
                <a:cs typeface="Arial"/>
              </a:rPr>
              <a:t>il</a:t>
            </a:r>
            <a:r>
              <a:rPr lang="en-US" sz="2000" dirty="0" smtClean="0">
                <a:latin typeface="Arial"/>
                <a:cs typeface="Arial"/>
              </a:rPr>
              <a:t>-, en-, </a:t>
            </a:r>
            <a:r>
              <a:rPr lang="en-US" sz="2000" dirty="0" err="1" smtClean="0">
                <a:latin typeface="Arial"/>
                <a:cs typeface="Arial"/>
              </a:rPr>
              <a:t>em</a:t>
            </a:r>
            <a:r>
              <a:rPr lang="en-US" sz="2000" dirty="0" smtClean="0">
                <a:latin typeface="Arial"/>
                <a:cs typeface="Arial"/>
              </a:rPr>
              <a:t>-	(empower)</a:t>
            </a:r>
            <a:endParaRPr lang="en-US" sz="2000" b="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In-		=	not, un- (incorrigible, immortal)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Inter-	=	between, among (intermittent, interregnum)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Intro-	=	within, in (introduce, introspect)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Ob-		=	toward, opposite, against (obstacle)</a:t>
            </a:r>
          </a:p>
          <a:p>
            <a:pPr lvl="2">
              <a:buFont typeface="Arial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Oc</a:t>
            </a:r>
            <a:r>
              <a:rPr lang="en-US" sz="2000" dirty="0" smtClean="0">
                <a:latin typeface="Arial"/>
                <a:cs typeface="Arial"/>
              </a:rPr>
              <a:t>-, of-, op-</a:t>
            </a:r>
            <a:endParaRPr lang="en-US" sz="2000" b="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Per-		=	through (pervade, permit, perfect)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Post-	=	after (postpone, postscript)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Pre-		=	before, in front (preposition, precede)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Pro-		=	before, in front, forth, out, instead of, for</a:t>
            </a:r>
          </a:p>
        </p:txBody>
      </p:sp>
    </p:spTree>
    <p:extLst>
      <p:ext uri="{BB962C8B-B14F-4D97-AF65-F5344CB8AC3E}">
        <p14:creationId xmlns:p14="http://schemas.microsoft.com/office/powerpoint/2010/main" val="224513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321040" cy="396348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Re-, red-	=	back again (reduce, reconvene)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Se-		=	without, apart (secure)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Sub-		=	under; secretly (submarine, subvocalize)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Super-	=	over, above (superposed, superb)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Trans- (</a:t>
            </a:r>
            <a:r>
              <a:rPr lang="en-US" sz="2000" b="0" dirty="0" err="1" smtClean="0">
                <a:latin typeface="Arial"/>
                <a:cs typeface="Arial"/>
              </a:rPr>
              <a:t>tra</a:t>
            </a:r>
            <a:r>
              <a:rPr lang="en-US" sz="2000" b="0" dirty="0" smtClean="0">
                <a:latin typeface="Arial"/>
                <a:cs typeface="Arial"/>
              </a:rPr>
              <a:t>-)	=	across, over (transmit, transfer, traduce)</a:t>
            </a:r>
            <a:endParaRPr lang="en-US" sz="20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85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Taumatawhakatangihangakoauauotamateapokaiwhenuakitanatahu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“The summit where </a:t>
            </a:r>
            <a:r>
              <a:rPr lang="en-US" sz="2800" dirty="0" err="1" smtClean="0"/>
              <a:t>Tamatea</a:t>
            </a:r>
            <a:r>
              <a:rPr lang="en-US" sz="2800" dirty="0" smtClean="0"/>
              <a:t>, the man with the big knees, the climber of mountains, the land-swallower who traveled about, played his nose flute to his loved one.”</a:t>
            </a:r>
          </a:p>
        </p:txBody>
      </p:sp>
    </p:spTree>
    <p:extLst>
      <p:ext uri="{BB962C8B-B14F-4D97-AF65-F5344CB8AC3E}">
        <p14:creationId xmlns:p14="http://schemas.microsoft.com/office/powerpoint/2010/main" val="26136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568" b="12568"/>
          <a:stretch>
            <a:fillRect/>
          </a:stretch>
        </p:blipFill>
        <p:spPr>
          <a:xfrm>
            <a:off x="-7582" y="1100628"/>
            <a:ext cx="9151582" cy="4356009"/>
          </a:xfrm>
        </p:spPr>
      </p:pic>
    </p:spTree>
    <p:extLst>
      <p:ext uri="{BB962C8B-B14F-4D97-AF65-F5344CB8AC3E}">
        <p14:creationId xmlns:p14="http://schemas.microsoft.com/office/powerpoint/2010/main" val="368941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0"/>
            <a:ext cx="4023360" cy="48097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err="1" smtClean="0"/>
              <a:t>Caedo</a:t>
            </a:r>
            <a:r>
              <a:rPr lang="en-US" dirty="0" smtClean="0"/>
              <a:t> = -</a:t>
            </a:r>
            <a:r>
              <a:rPr lang="en-US" dirty="0" err="1" smtClean="0"/>
              <a:t>cise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Capio</a:t>
            </a:r>
            <a:r>
              <a:rPr lang="en-US" dirty="0" smtClean="0"/>
              <a:t> = -</a:t>
            </a:r>
            <a:r>
              <a:rPr lang="en-US" dirty="0" err="1" smtClean="0"/>
              <a:t>capt</a:t>
            </a:r>
            <a:r>
              <a:rPr lang="en-US" dirty="0" smtClean="0"/>
              <a:t>-, -</a:t>
            </a:r>
            <a:r>
              <a:rPr lang="en-US" dirty="0" err="1" smtClean="0"/>
              <a:t>cept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Cedo</a:t>
            </a:r>
            <a:r>
              <a:rPr lang="en-US" dirty="0" smtClean="0"/>
              <a:t> = -</a:t>
            </a:r>
            <a:r>
              <a:rPr lang="en-US" dirty="0" err="1" smtClean="0"/>
              <a:t>cess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Claudo</a:t>
            </a:r>
            <a:r>
              <a:rPr lang="en-US" dirty="0" smtClean="0"/>
              <a:t> = -</a:t>
            </a:r>
            <a:r>
              <a:rPr lang="en-US" dirty="0" err="1" smtClean="0"/>
              <a:t>clude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Dico</a:t>
            </a:r>
            <a:r>
              <a:rPr lang="en-US" dirty="0" smtClean="0"/>
              <a:t> = -</a:t>
            </a:r>
            <a:r>
              <a:rPr lang="en-US" dirty="0" err="1" smtClean="0"/>
              <a:t>dict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Duco</a:t>
            </a:r>
            <a:r>
              <a:rPr lang="en-US" dirty="0" smtClean="0"/>
              <a:t> = -duct-, -duce-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Facio</a:t>
            </a:r>
            <a:r>
              <a:rPr lang="en-US" dirty="0" smtClean="0"/>
              <a:t> = -fact-, -</a:t>
            </a:r>
            <a:r>
              <a:rPr lang="en-US" dirty="0" err="1" smtClean="0"/>
              <a:t>fect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Fero</a:t>
            </a:r>
            <a:r>
              <a:rPr lang="en-US" dirty="0" smtClean="0"/>
              <a:t> = -</a:t>
            </a:r>
            <a:r>
              <a:rPr lang="en-US" dirty="0" err="1" smtClean="0"/>
              <a:t>fer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Flecto</a:t>
            </a:r>
            <a:r>
              <a:rPr lang="en-US" dirty="0" smtClean="0"/>
              <a:t> = -flex-, -</a:t>
            </a:r>
            <a:r>
              <a:rPr lang="en-US" dirty="0" err="1" smtClean="0"/>
              <a:t>flect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0"/>
            <a:ext cx="4443984" cy="6858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err="1" smtClean="0"/>
              <a:t>Frango</a:t>
            </a:r>
            <a:r>
              <a:rPr lang="en-US" dirty="0" smtClean="0"/>
              <a:t> = -</a:t>
            </a:r>
            <a:r>
              <a:rPr lang="en-US" dirty="0" err="1" smtClean="0"/>
              <a:t>fract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I</a:t>
            </a:r>
            <a:r>
              <a:rPr lang="en-US" dirty="0" err="1" smtClean="0"/>
              <a:t>acio</a:t>
            </a:r>
            <a:r>
              <a:rPr lang="en-US" dirty="0" smtClean="0"/>
              <a:t> = -</a:t>
            </a:r>
            <a:r>
              <a:rPr lang="en-US" dirty="0" err="1" smtClean="0"/>
              <a:t>ject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Lego = -</a:t>
            </a:r>
            <a:r>
              <a:rPr lang="en-US" dirty="0" err="1" smtClean="0"/>
              <a:t>lect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Mitto</a:t>
            </a:r>
            <a:r>
              <a:rPr lang="en-US" dirty="0" smtClean="0"/>
              <a:t> = -miss-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Plico</a:t>
            </a:r>
            <a:r>
              <a:rPr lang="en-US" dirty="0" smtClean="0"/>
              <a:t> = -</a:t>
            </a:r>
            <a:r>
              <a:rPr lang="en-US" dirty="0" err="1" smtClean="0"/>
              <a:t>plicat</a:t>
            </a:r>
            <a:r>
              <a:rPr lang="en-US" dirty="0" smtClean="0"/>
              <a:t>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Pono</a:t>
            </a:r>
            <a:r>
              <a:rPr lang="en-US" dirty="0" smtClean="0"/>
              <a:t> = -posit-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Porto = -</a:t>
            </a:r>
            <a:r>
              <a:rPr lang="en-US" dirty="0" err="1" smtClean="0"/>
              <a:t>porta</a:t>
            </a:r>
            <a:r>
              <a:rPr lang="en-US" dirty="0" smtClean="0"/>
              <a:t>(t)-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Premo</a:t>
            </a:r>
            <a:r>
              <a:rPr lang="en-US" dirty="0" smtClean="0"/>
              <a:t> = -press-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Scribo</a:t>
            </a:r>
            <a:r>
              <a:rPr lang="en-US" dirty="0" smtClean="0"/>
              <a:t> = -scribe-, -script-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Specio</a:t>
            </a:r>
            <a:r>
              <a:rPr lang="en-US" dirty="0" smtClean="0"/>
              <a:t> = -spec(t)-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Sto</a:t>
            </a:r>
            <a:r>
              <a:rPr lang="en-US" dirty="0" smtClean="0"/>
              <a:t> = -</a:t>
            </a:r>
            <a:r>
              <a:rPr lang="en-US" dirty="0" err="1" smtClean="0"/>
              <a:t>sta</a:t>
            </a:r>
            <a:r>
              <a:rPr lang="en-US" dirty="0" smtClean="0"/>
              <a:t>(t)-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Traho</a:t>
            </a:r>
            <a:r>
              <a:rPr lang="en-US" dirty="0" smtClean="0"/>
              <a:t> = -tract-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Venio</a:t>
            </a:r>
            <a:r>
              <a:rPr lang="en-US" dirty="0" smtClean="0"/>
              <a:t> = -</a:t>
            </a:r>
            <a:r>
              <a:rPr lang="en-US" dirty="0" err="1" smtClean="0"/>
              <a:t>ven</a:t>
            </a:r>
            <a:r>
              <a:rPr lang="en-US" dirty="0" smtClean="0"/>
              <a:t>(t)-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Verto</a:t>
            </a:r>
            <a:r>
              <a:rPr lang="en-US" dirty="0" smtClean="0"/>
              <a:t> = -</a:t>
            </a:r>
            <a:r>
              <a:rPr lang="en-US" dirty="0" err="1" smtClean="0"/>
              <a:t>vert</a:t>
            </a:r>
            <a:r>
              <a:rPr lang="en-US" dirty="0" smtClean="0"/>
              <a:t>-, -</a:t>
            </a:r>
            <a:r>
              <a:rPr lang="en-US" dirty="0" err="1" smtClean="0"/>
              <a:t>vers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23128"/>
              </p:ext>
            </p:extLst>
          </p:nvPr>
        </p:nvGraphicFramePr>
        <p:xfrm>
          <a:off x="-1" y="227923"/>
          <a:ext cx="9144000" cy="804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448"/>
                <a:gridCol w="1606152"/>
                <a:gridCol w="1959459"/>
                <a:gridCol w="1698141"/>
                <a:gridCol w="1828800"/>
              </a:tblGrid>
              <a:tr h="960527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</a:tr>
              <a:tr h="9605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Content</a:t>
                      </a:r>
                    </a:p>
                    <a:p>
                      <a:pPr algn="ctr"/>
                      <a:r>
                        <a:rPr lang="en-US" sz="3200" dirty="0" smtClean="0"/>
                        <a:t>(x2)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20+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words,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Actual derivatives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14-19 </a:t>
                      </a:r>
                      <a:r>
                        <a:rPr lang="en-US" sz="2400" dirty="0" smtClean="0"/>
                        <a:t>words,</a:t>
                      </a:r>
                    </a:p>
                    <a:p>
                      <a:pPr algn="ctr"/>
                      <a:r>
                        <a:rPr lang="en-US" sz="2400" dirty="0" smtClean="0"/>
                        <a:t>2-3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nonderivative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10-13 </a:t>
                      </a:r>
                      <a:r>
                        <a:rPr lang="en-US" sz="2400" dirty="0" smtClean="0"/>
                        <a:t>words,</a:t>
                      </a:r>
                    </a:p>
                    <a:p>
                      <a:pPr algn="ctr"/>
                      <a:r>
                        <a:rPr lang="en-US" sz="2400" dirty="0" smtClean="0"/>
                        <a:t>Multiple </a:t>
                      </a:r>
                      <a:r>
                        <a:rPr lang="en-US" sz="2100" dirty="0" err="1" smtClean="0"/>
                        <a:t>nonderivative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r>
                        <a:rPr lang="en-US" sz="2400" dirty="0" smtClean="0"/>
                        <a:t>-9 </a:t>
                      </a:r>
                      <a:r>
                        <a:rPr lang="en-US" sz="2400" dirty="0" smtClean="0"/>
                        <a:t>words,</a:t>
                      </a:r>
                    </a:p>
                    <a:p>
                      <a:pPr algn="ctr"/>
                      <a:r>
                        <a:rPr lang="en-US" sz="2400" dirty="0" smtClean="0"/>
                        <a:t>Multiple</a:t>
                      </a:r>
                    </a:p>
                    <a:p>
                      <a:pPr algn="ctr"/>
                      <a:r>
                        <a:rPr lang="en-US" sz="2200" dirty="0" err="1" smtClean="0"/>
                        <a:t>nonderivative</a:t>
                      </a:r>
                      <a:endParaRPr lang="en-US" sz="2200" dirty="0"/>
                    </a:p>
                  </a:txBody>
                  <a:tcPr/>
                </a:tc>
              </a:tr>
              <a:tr h="9605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Readability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words are clear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Near</a:t>
                      </a:r>
                      <a:r>
                        <a:rPr lang="en-US" sz="2400" baseline="0" dirty="0" smtClean="0"/>
                        <a:t> perfect:</a:t>
                      </a:r>
                      <a:r>
                        <a:rPr lang="en-US" sz="2400" dirty="0" smtClean="0"/>
                        <a:t> few stray letters, smudges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Generally</a:t>
                      </a:r>
                      <a:r>
                        <a:rPr lang="en-US" sz="2400" baseline="0" dirty="0" smtClean="0"/>
                        <a:t> legible but </a:t>
                      </a:r>
                      <a:r>
                        <a:rPr lang="en-US" sz="2200" baseline="0" dirty="0" smtClean="0"/>
                        <a:t>misspelling</a:t>
                      </a:r>
                      <a:r>
                        <a:rPr lang="en-US" sz="2400" baseline="0" dirty="0" smtClean="0"/>
                        <a:t>, smudges, etc.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</a:t>
                      </a:r>
                      <a:r>
                        <a:rPr lang="en-US" sz="2400" baseline="0" dirty="0" smtClean="0"/>
                        <a:t> DOES IT SAY???</a:t>
                      </a:r>
                      <a:endParaRPr lang="en-US" sz="2400" dirty="0"/>
                    </a:p>
                  </a:txBody>
                  <a:tcPr/>
                </a:tc>
              </a:tr>
              <a:tr h="9605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Aesthetics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Paper is crisp,</a:t>
                      </a:r>
                      <a:r>
                        <a:rPr lang="en-US" sz="2400" baseline="0" dirty="0" smtClean="0"/>
                        <a:t> color added, neatly spaced, </a:t>
                      </a:r>
                      <a:r>
                        <a:rPr lang="en-US" sz="2000" baseline="0" dirty="0" smtClean="0"/>
                        <a:t>imaginatively</a:t>
                      </a:r>
                      <a:r>
                        <a:rPr lang="en-US" sz="2400" baseline="0" dirty="0" smtClean="0"/>
                        <a:t> portrayed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Paper is crisp, color added, neatly spaced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Lacks one of</a:t>
                      </a:r>
                      <a:r>
                        <a:rPr lang="en-US" sz="2400" baseline="0" dirty="0" smtClean="0"/>
                        <a:t> the criteria listed to the left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Paper wrinkled or worse, pencil only </a:t>
                      </a:r>
                      <a:endParaRPr lang="en-US" sz="2400" dirty="0"/>
                    </a:p>
                  </a:txBody>
                  <a:tcPr/>
                </a:tc>
              </a:tr>
              <a:tr h="960527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8237</TotalTime>
  <Words>386</Words>
  <Application>Microsoft Macintosh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PowerPoint Presentation</vt:lpstr>
      <vt:lpstr>Affixes</vt:lpstr>
      <vt:lpstr>Prefixes (pre = before, fix = attached)</vt:lpstr>
      <vt:lpstr>Prefixes (pre = before, fix = attached)</vt:lpstr>
      <vt:lpstr>Prefixes</vt:lpstr>
      <vt:lpstr>PowerPoint Presentation</vt:lpstr>
      <vt:lpstr>PowerPoint Presentation</vt:lpstr>
      <vt:lpstr>PowerPoint Presentation</vt:lpstr>
      <vt:lpstr>PowerPoint Presentation</vt:lpstr>
      <vt:lpstr>Derivative Quiz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</dc:creator>
  <cp:lastModifiedBy>s</cp:lastModifiedBy>
  <cp:revision>17</cp:revision>
  <dcterms:created xsi:type="dcterms:W3CDTF">2013-02-04T04:10:48Z</dcterms:created>
  <dcterms:modified xsi:type="dcterms:W3CDTF">2014-11-18T13:46:01Z</dcterms:modified>
</cp:coreProperties>
</file>