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57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69" r:id="rId15"/>
    <p:sldId id="272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A46F6-3518-6A41-8E49-9FE63A6372F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C0A10-67CC-2A48-A24C-25E8702BA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63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C0A10-67CC-2A48-A24C-25E8702BA7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06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889A-0123-0E48-8A84-3EDE45DE6910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70E1-1E08-F04A-BA19-9F5F6955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0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889A-0123-0E48-8A84-3EDE45DE6910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70E1-1E08-F04A-BA19-9F5F6955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8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889A-0123-0E48-8A84-3EDE45DE6910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70E1-1E08-F04A-BA19-9F5F6955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1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889A-0123-0E48-8A84-3EDE45DE6910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70E1-1E08-F04A-BA19-9F5F6955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8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889A-0123-0E48-8A84-3EDE45DE6910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70E1-1E08-F04A-BA19-9F5F6955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6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889A-0123-0E48-8A84-3EDE45DE6910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70E1-1E08-F04A-BA19-9F5F6955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8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889A-0123-0E48-8A84-3EDE45DE6910}" type="datetimeFigureOut">
              <a:rPr lang="en-US" smtClean="0"/>
              <a:t>1/15/14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70E1-1E08-F04A-BA19-9F5F6955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9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889A-0123-0E48-8A84-3EDE45DE6910}" type="datetimeFigureOut">
              <a:rPr lang="en-US" smtClean="0"/>
              <a:t>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70E1-1E08-F04A-BA19-9F5F6955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889A-0123-0E48-8A84-3EDE45DE6910}" type="datetimeFigureOut">
              <a:rPr lang="en-US" smtClean="0"/>
              <a:t>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70E1-1E08-F04A-BA19-9F5F6955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7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889A-0123-0E48-8A84-3EDE45DE6910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70E1-1E08-F04A-BA19-9F5F6955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7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889A-0123-0E48-8A84-3EDE45DE6910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70E1-1E08-F04A-BA19-9F5F6955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0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889A-0123-0E48-8A84-3EDE45DE6910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170E1-1E08-F04A-BA19-9F5F6955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Wheelock VIII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Conjugation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21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0398"/>
            <a:ext cx="8229600" cy="1143000"/>
          </a:xfrm>
        </p:spPr>
        <p:txBody>
          <a:bodyPr/>
          <a:lstStyle/>
          <a:p>
            <a:r>
              <a:rPr lang="en-US" dirty="0" err="1" smtClean="0"/>
              <a:t>Scrībo</a:t>
            </a:r>
            <a:r>
              <a:rPr lang="en-US" dirty="0" smtClean="0"/>
              <a:t>, </a:t>
            </a:r>
            <a:r>
              <a:rPr lang="en-US" dirty="0" err="1" smtClean="0"/>
              <a:t>scrībere</a:t>
            </a:r>
            <a:r>
              <a:rPr lang="en-US" dirty="0" smtClean="0"/>
              <a:t> = to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2602"/>
            <a:ext cx="9144000" cy="5885397"/>
          </a:xfrm>
        </p:spPr>
        <p:txBody>
          <a:bodyPr numCol="1"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Scrībet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Scrībunt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Scrībam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Scrībēbam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Scrībitis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Ratiō</a:t>
            </a:r>
            <a:r>
              <a:rPr lang="en-US" dirty="0" smtClean="0"/>
              <a:t> </a:t>
            </a:r>
            <a:r>
              <a:rPr lang="en-US" dirty="0" err="1" smtClean="0"/>
              <a:t>mē</a:t>
            </a:r>
            <a:r>
              <a:rPr lang="en-US" dirty="0" smtClean="0"/>
              <a:t> </a:t>
            </a:r>
            <a:r>
              <a:rPr lang="en-US" dirty="0" err="1" smtClean="0"/>
              <a:t>dūcet</a:t>
            </a:r>
            <a:r>
              <a:rPr lang="en-US" dirty="0" smtClean="0"/>
              <a:t>, </a:t>
            </a:r>
            <a:r>
              <a:rPr lang="en-US" dirty="0" err="1" smtClean="0"/>
              <a:t>nōn</a:t>
            </a:r>
            <a:r>
              <a:rPr lang="en-US" dirty="0" smtClean="0"/>
              <a:t> </a:t>
            </a:r>
            <a:r>
              <a:rPr lang="en-US" dirty="0" err="1" smtClean="0"/>
              <a:t>fortūna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Quid </a:t>
            </a:r>
            <a:r>
              <a:rPr lang="en-US" dirty="0" err="1" smtClean="0"/>
              <a:t>agunt</a:t>
            </a:r>
            <a:r>
              <a:rPr lang="en-US" dirty="0" smtClean="0"/>
              <a:t>? Quid </a:t>
            </a:r>
            <a:r>
              <a:rPr lang="en-US" dirty="0" err="1" smtClean="0"/>
              <a:t>agētis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Dūc</a:t>
            </a:r>
            <a:r>
              <a:rPr lang="en-US" dirty="0" smtClean="0"/>
              <a:t> hominem ad </a:t>
            </a:r>
            <a:r>
              <a:rPr lang="en-US" dirty="0" err="1" smtClean="0"/>
              <a:t>mē</a:t>
            </a:r>
            <a:r>
              <a:rPr lang="en-US" dirty="0" smtClean="0"/>
              <a:t>, et </a:t>
            </a:r>
            <a:r>
              <a:rPr lang="en-US" dirty="0" err="1" smtClean="0"/>
              <a:t>hominī</a:t>
            </a:r>
            <a:r>
              <a:rPr lang="en-US" dirty="0" smtClean="0"/>
              <a:t> </a:t>
            </a:r>
            <a:r>
              <a:rPr lang="en-US" dirty="0" err="1" smtClean="0"/>
              <a:t>grātiās</a:t>
            </a:r>
            <a:r>
              <a:rPr lang="en-US" dirty="0" smtClean="0"/>
              <a:t> </a:t>
            </a:r>
            <a:r>
              <a:rPr lang="en-US" dirty="0" err="1" smtClean="0"/>
              <a:t>agam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Dum </a:t>
            </a:r>
            <a:r>
              <a:rPr lang="en-US" dirty="0" err="1" smtClean="0"/>
              <a:t>tyrannus</a:t>
            </a:r>
            <a:r>
              <a:rPr lang="en-US" dirty="0" smtClean="0"/>
              <a:t> </a:t>
            </a:r>
            <a:r>
              <a:rPr lang="en-US" dirty="0" err="1" smtClean="0"/>
              <a:t>cōpiās</a:t>
            </a:r>
            <a:r>
              <a:rPr lang="en-US" dirty="0" smtClean="0"/>
              <a:t> </a:t>
            </a:r>
            <a:r>
              <a:rPr lang="en-US" dirty="0" err="1" smtClean="0"/>
              <a:t>dūcit</a:t>
            </a:r>
            <a:r>
              <a:rPr lang="en-US" dirty="0" smtClean="0"/>
              <a:t>, </a:t>
            </a:r>
            <a:r>
              <a:rPr lang="en-US" dirty="0" err="1" smtClean="0"/>
              <a:t>possumus</a:t>
            </a:r>
            <a:r>
              <a:rPr lang="en-US" dirty="0" smtClean="0"/>
              <a:t> </a:t>
            </a:r>
            <a:r>
              <a:rPr lang="en-US" dirty="0" err="1" smtClean="0"/>
              <a:t>nihil</a:t>
            </a:r>
            <a:r>
              <a:rPr lang="en-US" dirty="0" smtClean="0"/>
              <a:t> </a:t>
            </a:r>
            <a:r>
              <a:rPr lang="en-US" dirty="0" err="1" smtClean="0"/>
              <a:t>agere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8737"/>
            <a:ext cx="8229600" cy="1143000"/>
          </a:xfrm>
        </p:spPr>
        <p:txBody>
          <a:bodyPr/>
          <a:lstStyle/>
          <a:p>
            <a:r>
              <a:rPr lang="en-US" dirty="0" smtClean="0"/>
              <a:t>Cicero’s War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7300"/>
            <a:ext cx="8229600" cy="549299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Cīvitās</a:t>
            </a:r>
            <a:r>
              <a:rPr lang="en-US" dirty="0" smtClean="0"/>
              <a:t> bellum sine </a:t>
            </a:r>
            <a:r>
              <a:rPr lang="en-US" dirty="0" err="1" smtClean="0"/>
              <a:t>causā</a:t>
            </a:r>
            <a:r>
              <a:rPr lang="en-US" dirty="0" smtClean="0"/>
              <a:t> </a:t>
            </a:r>
            <a:r>
              <a:rPr lang="en-US" dirty="0" err="1" smtClean="0"/>
              <a:t>bonā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r>
              <a:rPr lang="en-US" dirty="0" smtClean="0"/>
              <a:t> propter </a:t>
            </a:r>
            <a:r>
              <a:rPr lang="en-US" dirty="0" err="1" smtClean="0"/>
              <a:t>īram</a:t>
            </a:r>
            <a:r>
              <a:rPr lang="en-US" dirty="0" smtClean="0"/>
              <a:t> </a:t>
            </a:r>
            <a:r>
              <a:rPr lang="en-US" dirty="0" err="1" smtClean="0"/>
              <a:t>gerere</a:t>
            </a:r>
            <a:r>
              <a:rPr lang="en-US" dirty="0" smtClean="0"/>
              <a:t> </a:t>
            </a:r>
            <a:r>
              <a:rPr lang="en-US" dirty="0" err="1" smtClean="0"/>
              <a:t>nōn</a:t>
            </a:r>
            <a:r>
              <a:rPr lang="en-US" dirty="0" smtClean="0"/>
              <a:t> </a:t>
            </a:r>
            <a:r>
              <a:rPr lang="en-US" dirty="0" err="1" smtClean="0"/>
              <a:t>dēbet</a:t>
            </a:r>
            <a:r>
              <a:rPr lang="en-US" dirty="0" smtClean="0"/>
              <a:t>.  </a:t>
            </a:r>
            <a:r>
              <a:rPr lang="en-US" dirty="0" err="1" smtClean="0"/>
              <a:t>Sī</a:t>
            </a:r>
            <a:r>
              <a:rPr lang="en-US" dirty="0" smtClean="0"/>
              <a:t> </a:t>
            </a:r>
            <a:r>
              <a:rPr lang="en-US" dirty="0" err="1" smtClean="0"/>
              <a:t>fortūnās</a:t>
            </a:r>
            <a:r>
              <a:rPr lang="en-US" dirty="0" smtClean="0"/>
              <a:t> et </a:t>
            </a:r>
            <a:r>
              <a:rPr lang="en-US" dirty="0" err="1" smtClean="0"/>
              <a:t>agrōs</a:t>
            </a:r>
            <a:r>
              <a:rPr lang="en-US" dirty="0" smtClean="0"/>
              <a:t> </a:t>
            </a:r>
            <a:r>
              <a:rPr lang="en-US" dirty="0" err="1" smtClean="0"/>
              <a:t>vītāsque</a:t>
            </a:r>
            <a:r>
              <a:rPr lang="en-US" dirty="0" smtClean="0"/>
              <a:t> </a:t>
            </a:r>
            <a:r>
              <a:rPr lang="en-US" dirty="0" err="1" smtClean="0"/>
              <a:t>populī</a:t>
            </a:r>
            <a:r>
              <a:rPr lang="en-US" dirty="0" smtClean="0"/>
              <a:t> </a:t>
            </a:r>
            <a:r>
              <a:rPr lang="en-US" dirty="0" err="1" smtClean="0"/>
              <a:t>nostrī</a:t>
            </a:r>
            <a:r>
              <a:rPr lang="en-US" dirty="0"/>
              <a:t> </a:t>
            </a:r>
            <a:r>
              <a:rPr lang="en-US" dirty="0" smtClean="0"/>
              <a:t>sine </a:t>
            </a:r>
            <a:r>
              <a:rPr lang="en-US" dirty="0" err="1" smtClean="0"/>
              <a:t>bellō</a:t>
            </a:r>
            <a:r>
              <a:rPr lang="en-US" dirty="0" smtClean="0"/>
              <a:t> </a:t>
            </a:r>
            <a:r>
              <a:rPr lang="en-US" dirty="0" err="1" smtClean="0"/>
              <a:t>dēfendere</a:t>
            </a:r>
            <a:r>
              <a:rPr lang="en-US" dirty="0" smtClean="0"/>
              <a:t> </a:t>
            </a:r>
            <a:r>
              <a:rPr lang="en-US" dirty="0" err="1" smtClean="0"/>
              <a:t>poterimus</a:t>
            </a:r>
            <a:r>
              <a:rPr lang="en-US" dirty="0" smtClean="0"/>
              <a:t>, tum </a:t>
            </a:r>
            <a:r>
              <a:rPr lang="en-US" dirty="0" err="1" smtClean="0"/>
              <a:t>pācem</a:t>
            </a:r>
            <a:r>
              <a:rPr lang="en-US" dirty="0" smtClean="0"/>
              <a:t> </a:t>
            </a:r>
            <a:r>
              <a:rPr lang="en-US" dirty="0" err="1" smtClean="0"/>
              <a:t>cōnservāre</a:t>
            </a:r>
            <a:r>
              <a:rPr lang="en-US" dirty="0" smtClean="0"/>
              <a:t> </a:t>
            </a:r>
            <a:r>
              <a:rPr lang="en-US" dirty="0" err="1" smtClean="0"/>
              <a:t>dēbēbimus</a:t>
            </a:r>
            <a:r>
              <a:rPr lang="en-US" dirty="0" smtClean="0"/>
              <a:t>; </a:t>
            </a:r>
            <a:r>
              <a:rPr lang="en-US" dirty="0" err="1" smtClean="0"/>
              <a:t>sī</a:t>
            </a:r>
            <a:r>
              <a:rPr lang="en-US" dirty="0" smtClean="0"/>
              <a:t>, </a:t>
            </a:r>
            <a:r>
              <a:rPr lang="en-US" dirty="0" err="1" smtClean="0"/>
              <a:t>autem</a:t>
            </a:r>
            <a:r>
              <a:rPr lang="en-US" dirty="0" smtClean="0"/>
              <a:t>, </a:t>
            </a:r>
            <a:r>
              <a:rPr lang="en-US" dirty="0" err="1" smtClean="0"/>
              <a:t>nōn</a:t>
            </a:r>
            <a:r>
              <a:rPr lang="en-US" dirty="0" smtClean="0"/>
              <a:t> </a:t>
            </a:r>
            <a:r>
              <a:rPr lang="en-US" dirty="0" err="1" smtClean="0"/>
              <a:t>poterimus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salvī</a:t>
            </a:r>
            <a:r>
              <a:rPr lang="en-US" dirty="0" smtClean="0"/>
              <a:t> et </a:t>
            </a:r>
            <a:r>
              <a:rPr lang="en-US" dirty="0" err="1" smtClean="0"/>
              <a:t>servāre</a:t>
            </a:r>
            <a:r>
              <a:rPr lang="en-US" dirty="0" smtClean="0"/>
              <a:t> </a:t>
            </a:r>
            <a:r>
              <a:rPr lang="en-US" dirty="0" err="1" smtClean="0"/>
              <a:t>pātriam</a:t>
            </a:r>
            <a:r>
              <a:rPr lang="en-US" dirty="0" smtClean="0"/>
              <a:t> </a:t>
            </a:r>
            <a:r>
              <a:rPr lang="en-US" dirty="0" err="1" smtClean="0"/>
              <a:t>lībertātemque</a:t>
            </a:r>
            <a:r>
              <a:rPr lang="en-US" dirty="0" smtClean="0"/>
              <a:t> </a:t>
            </a:r>
            <a:r>
              <a:rPr lang="en-US" dirty="0" err="1" smtClean="0"/>
              <a:t>nostram</a:t>
            </a:r>
            <a:r>
              <a:rPr lang="en-US" dirty="0" smtClean="0"/>
              <a:t> sine </a:t>
            </a:r>
            <a:r>
              <a:rPr lang="en-US" dirty="0" err="1" smtClean="0"/>
              <a:t>bellō</a:t>
            </a:r>
            <a:r>
              <a:rPr lang="en-US" dirty="0" smtClean="0"/>
              <a:t>, bellum </a:t>
            </a:r>
            <a:r>
              <a:rPr lang="en-US" dirty="0" err="1" smtClean="0"/>
              <a:t>erit</a:t>
            </a:r>
            <a:r>
              <a:rPr lang="en-US" dirty="0" smtClean="0"/>
              <a:t> </a:t>
            </a:r>
            <a:r>
              <a:rPr lang="en-US" dirty="0" err="1" smtClean="0"/>
              <a:t>necessārium</a:t>
            </a:r>
            <a:r>
              <a:rPr lang="en-US" dirty="0" smtClean="0"/>
              <a:t>.  Semper </a:t>
            </a:r>
            <a:r>
              <a:rPr lang="en-US" dirty="0" err="1" smtClean="0"/>
              <a:t>dēbēmus</a:t>
            </a:r>
            <a:r>
              <a:rPr lang="en-US" dirty="0" smtClean="0"/>
              <a:t> </a:t>
            </a:r>
            <a:r>
              <a:rPr lang="en-US" dirty="0" err="1" smtClean="0"/>
              <a:t>dēmōnstrāre</a:t>
            </a:r>
            <a:r>
              <a:rPr lang="en-US" dirty="0" smtClean="0"/>
              <a:t>, </a:t>
            </a:r>
            <a:r>
              <a:rPr lang="en-US" dirty="0" err="1" smtClean="0"/>
              <a:t>tamen</a:t>
            </a:r>
            <a:r>
              <a:rPr lang="en-US" dirty="0" smtClean="0"/>
              <a:t>, magnum </a:t>
            </a:r>
            <a:r>
              <a:rPr lang="en-US" dirty="0" err="1" smtClean="0"/>
              <a:t>officium</a:t>
            </a:r>
            <a:r>
              <a:rPr lang="en-US" dirty="0" smtClean="0"/>
              <a:t> in </a:t>
            </a:r>
            <a:r>
              <a:rPr lang="en-US" dirty="0" err="1" smtClean="0"/>
              <a:t>bellō</a:t>
            </a:r>
            <a:r>
              <a:rPr lang="en-US" dirty="0" smtClean="0"/>
              <a:t>, et </a:t>
            </a:r>
            <a:r>
              <a:rPr lang="en-US" dirty="0" err="1" smtClean="0"/>
              <a:t>magnam</a:t>
            </a:r>
            <a:r>
              <a:rPr lang="en-US" dirty="0" smtClean="0"/>
              <a:t> </a:t>
            </a:r>
            <a:r>
              <a:rPr lang="en-US" dirty="0" err="1" smtClean="0"/>
              <a:t>clēmentiam</a:t>
            </a:r>
            <a:r>
              <a:rPr lang="en-US" dirty="0" smtClean="0"/>
              <a:t> post </a:t>
            </a:r>
            <a:r>
              <a:rPr lang="en-US" dirty="0" err="1" smtClean="0"/>
              <a:t>victōriam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849879"/>
              </p:ext>
            </p:extLst>
          </p:nvPr>
        </p:nvGraphicFramePr>
        <p:xfrm>
          <a:off x="0" y="236228"/>
          <a:ext cx="9144000" cy="614193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49145"/>
                <a:gridCol w="3455302"/>
                <a:gridCol w="3739553"/>
              </a:tblGrid>
              <a:tr h="1535483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Singular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Plural</a:t>
                      </a:r>
                      <a:endParaRPr lang="en-US" sz="4400" dirty="0"/>
                    </a:p>
                  </a:txBody>
                  <a:tcPr/>
                </a:tc>
              </a:tr>
              <a:tr h="153548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1st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/>
                </a:tc>
              </a:tr>
              <a:tr h="153548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2nd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153548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3rd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442987" y="8267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58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 Vocabulary Quiz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35714"/>
              </p:ext>
            </p:extLst>
          </p:nvPr>
        </p:nvGraphicFramePr>
        <p:xfrm>
          <a:off x="457200" y="1600200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</a:t>
                      </a:r>
                      <a:r>
                        <a:rPr lang="en-US" sz="3200" dirty="0" err="1" smtClean="0"/>
                        <a:t>duco</a:t>
                      </a:r>
                      <a:r>
                        <a:rPr lang="en-US" sz="3200" dirty="0" smtClean="0"/>
                        <a:t>,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ducere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frater, </a:t>
                      </a:r>
                      <a:r>
                        <a:rPr lang="en-US" sz="3200" dirty="0" err="1" smtClean="0"/>
                        <a:t>fratris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</a:t>
                      </a:r>
                      <a:r>
                        <a:rPr lang="en-US" sz="3200" dirty="0" err="1" smtClean="0"/>
                        <a:t>vinco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vincere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</a:t>
                      </a:r>
                      <a:r>
                        <a:rPr lang="en-US" sz="3200" dirty="0" err="1" smtClean="0"/>
                        <a:t>copia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ae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</a:t>
                      </a:r>
                      <a:r>
                        <a:rPr lang="en-US" sz="3200" dirty="0" err="1" smtClean="0"/>
                        <a:t>tamen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 </a:t>
                      </a:r>
                      <a:r>
                        <a:rPr lang="en-US" sz="3200" dirty="0" err="1" smtClean="0"/>
                        <a:t>traho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trahere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</a:t>
                      </a:r>
                      <a:r>
                        <a:rPr lang="en-US" sz="3200" dirty="0" err="1" smtClean="0"/>
                        <a:t>numquam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8. ex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55867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9. He considered </a:t>
            </a:r>
            <a:r>
              <a:rPr lang="en-US" sz="3200" i="1" dirty="0" err="1" smtClean="0"/>
              <a:t>sororicide</a:t>
            </a:r>
            <a:r>
              <a:rPr lang="en-US" sz="3200" dirty="0" smtClean="0"/>
              <a:t>, but could he really kill his _________</a:t>
            </a:r>
            <a:r>
              <a:rPr lang="en-US" sz="3200" dirty="0"/>
              <a:t>?</a:t>
            </a:r>
            <a:endParaRPr lang="en-US" sz="3200" dirty="0" smtClean="0"/>
          </a:p>
          <a:p>
            <a:r>
              <a:rPr lang="en-US" sz="3200" dirty="0" smtClean="0"/>
              <a:t>10. An </a:t>
            </a:r>
            <a:r>
              <a:rPr lang="en-US" sz="3200" i="1" dirty="0" smtClean="0"/>
              <a:t>expatriate</a:t>
            </a:r>
            <a:r>
              <a:rPr lang="en-US" sz="3200" dirty="0" smtClean="0"/>
              <a:t> lives ____ __ his own _________.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7978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 Grammar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0000"/>
            <a:ext cx="9144000" cy="536575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Conjugate </a:t>
            </a:r>
            <a:r>
              <a:rPr lang="en-US" dirty="0" err="1" smtClean="0"/>
              <a:t>gerō</a:t>
            </a:r>
            <a:r>
              <a:rPr lang="en-US" dirty="0" smtClean="0"/>
              <a:t>, </a:t>
            </a:r>
            <a:r>
              <a:rPr lang="en-US" dirty="0" err="1" smtClean="0"/>
              <a:t>gerere</a:t>
            </a:r>
            <a:r>
              <a:rPr lang="en-US" dirty="0" smtClean="0"/>
              <a:t>, </a:t>
            </a:r>
            <a:r>
              <a:rPr lang="en-US" dirty="0" err="1" smtClean="0"/>
              <a:t>gessī</a:t>
            </a:r>
            <a:r>
              <a:rPr lang="en-US" dirty="0" smtClean="0"/>
              <a:t>, </a:t>
            </a:r>
            <a:r>
              <a:rPr lang="en-US" dirty="0" err="1" smtClean="0"/>
              <a:t>gestum</a:t>
            </a:r>
            <a:r>
              <a:rPr lang="en-US" dirty="0" smtClean="0"/>
              <a:t> in the present, imperfect, and future tenses (18 points)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the future tense (6 points)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the singular and plural imperatives (2 points)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Scrībēbam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Ratiō</a:t>
            </a:r>
            <a:r>
              <a:rPr lang="en-US" dirty="0"/>
              <a:t> </a:t>
            </a:r>
            <a:r>
              <a:rPr lang="en-US" dirty="0" err="1"/>
              <a:t>mē</a:t>
            </a:r>
            <a:r>
              <a:rPr lang="en-US" dirty="0"/>
              <a:t> </a:t>
            </a:r>
            <a:r>
              <a:rPr lang="en-US" dirty="0" err="1"/>
              <a:t>dūcet</a:t>
            </a:r>
            <a:r>
              <a:rPr lang="en-US" dirty="0"/>
              <a:t>, </a:t>
            </a:r>
            <a:r>
              <a:rPr lang="en-US" dirty="0" err="1"/>
              <a:t>nōn</a:t>
            </a:r>
            <a:r>
              <a:rPr lang="en-US" dirty="0"/>
              <a:t> </a:t>
            </a:r>
            <a:r>
              <a:rPr lang="en-US" dirty="0" err="1"/>
              <a:t>fortūna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Quid </a:t>
            </a:r>
            <a:r>
              <a:rPr lang="en-US" dirty="0" err="1"/>
              <a:t>agunt</a:t>
            </a:r>
            <a:r>
              <a:rPr lang="en-US" dirty="0"/>
              <a:t>? Quid </a:t>
            </a:r>
            <a:r>
              <a:rPr lang="en-US" dirty="0" err="1"/>
              <a:t>agētis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Hominēs</a:t>
            </a:r>
            <a:r>
              <a:rPr lang="en-US" dirty="0"/>
              <a:t>, </a:t>
            </a:r>
            <a:r>
              <a:rPr lang="en-US" dirty="0" err="1"/>
              <a:t>dum</a:t>
            </a:r>
            <a:r>
              <a:rPr lang="en-US" dirty="0"/>
              <a:t> docent, </a:t>
            </a:r>
            <a:r>
              <a:rPr lang="en-US" dirty="0" err="1"/>
              <a:t>discunt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Cīvitās</a:t>
            </a:r>
            <a:r>
              <a:rPr lang="en-US" dirty="0"/>
              <a:t> bellum sine </a:t>
            </a:r>
            <a:r>
              <a:rPr lang="en-US" dirty="0" err="1"/>
              <a:t>causā</a:t>
            </a:r>
            <a:r>
              <a:rPr lang="en-US" dirty="0"/>
              <a:t> </a:t>
            </a:r>
            <a:r>
              <a:rPr lang="en-US" dirty="0" err="1"/>
              <a:t>bonā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propter </a:t>
            </a:r>
            <a:r>
              <a:rPr lang="en-US" dirty="0" err="1"/>
              <a:t>īram</a:t>
            </a:r>
            <a:r>
              <a:rPr lang="en-US" dirty="0"/>
              <a:t> </a:t>
            </a:r>
            <a:r>
              <a:rPr lang="en-US" dirty="0" err="1"/>
              <a:t>gerere</a:t>
            </a:r>
            <a:r>
              <a:rPr lang="en-US" dirty="0"/>
              <a:t> </a:t>
            </a:r>
            <a:r>
              <a:rPr lang="en-US" dirty="0" err="1"/>
              <a:t>nōn</a:t>
            </a:r>
            <a:r>
              <a:rPr lang="en-US" dirty="0"/>
              <a:t> </a:t>
            </a:r>
            <a:r>
              <a:rPr lang="en-US" dirty="0" err="1"/>
              <a:t>dēbet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25842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 Grammar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0000"/>
            <a:ext cx="9144000" cy="53657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Conjugate </a:t>
            </a:r>
            <a:r>
              <a:rPr lang="en-US" dirty="0" err="1" smtClean="0"/>
              <a:t>gerō</a:t>
            </a:r>
            <a:r>
              <a:rPr lang="en-US" dirty="0" smtClean="0"/>
              <a:t>, </a:t>
            </a:r>
            <a:r>
              <a:rPr lang="en-US" dirty="0" err="1" smtClean="0"/>
              <a:t>gerere</a:t>
            </a:r>
            <a:r>
              <a:rPr lang="en-US" dirty="0" smtClean="0"/>
              <a:t>, </a:t>
            </a:r>
            <a:r>
              <a:rPr lang="en-US" dirty="0" err="1" smtClean="0"/>
              <a:t>gessī</a:t>
            </a:r>
            <a:r>
              <a:rPr lang="en-US" dirty="0" smtClean="0"/>
              <a:t>, </a:t>
            </a:r>
            <a:r>
              <a:rPr lang="en-US" dirty="0" err="1" smtClean="0"/>
              <a:t>gestum</a:t>
            </a:r>
            <a:r>
              <a:rPr lang="en-US" dirty="0" smtClean="0"/>
              <a:t> in the </a:t>
            </a:r>
            <a:r>
              <a:rPr lang="en-US" dirty="0" smtClean="0"/>
              <a:t>present </a:t>
            </a:r>
            <a:r>
              <a:rPr lang="en-US" dirty="0" smtClean="0"/>
              <a:t>and future tenses (</a:t>
            </a:r>
            <a:r>
              <a:rPr lang="en-US" dirty="0" smtClean="0"/>
              <a:t>12 </a:t>
            </a:r>
            <a:r>
              <a:rPr lang="en-US" dirty="0" smtClean="0"/>
              <a:t>points)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the future tense (6 points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Scrībēbam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Quid </a:t>
            </a:r>
            <a:r>
              <a:rPr lang="en-US" dirty="0" err="1"/>
              <a:t>agunt</a:t>
            </a:r>
            <a:r>
              <a:rPr lang="en-US" dirty="0"/>
              <a:t>? Quid </a:t>
            </a:r>
            <a:r>
              <a:rPr lang="en-US" dirty="0" err="1"/>
              <a:t>agētis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Hominēs</a:t>
            </a:r>
            <a:r>
              <a:rPr lang="en-US" dirty="0"/>
              <a:t>, </a:t>
            </a:r>
            <a:r>
              <a:rPr lang="en-US" dirty="0" err="1"/>
              <a:t>dum</a:t>
            </a:r>
            <a:r>
              <a:rPr lang="en-US" dirty="0"/>
              <a:t> docent, </a:t>
            </a:r>
            <a:r>
              <a:rPr lang="en-US" dirty="0" err="1"/>
              <a:t>discunt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Vinco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8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2545" t="7134" r="17543" b="54816"/>
          <a:stretch/>
        </p:blipFill>
        <p:spPr>
          <a:xfrm>
            <a:off x="8051799" y="1417638"/>
            <a:ext cx="587375" cy="1016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punctuation mark ends this sentence</a:t>
            </a:r>
          </a:p>
          <a:p>
            <a:pPr lvl="1"/>
            <a:r>
              <a:rPr lang="en-US" dirty="0" smtClean="0"/>
              <a:t>It also looks like this sometimes: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</a:t>
            </a:r>
            <a:r>
              <a:rPr lang="en-US" i="1" dirty="0" smtClean="0"/>
              <a:t>cave </a:t>
            </a:r>
            <a:r>
              <a:rPr lang="en-US" i="1" dirty="0" err="1" smtClean="0"/>
              <a:t>canem</a:t>
            </a:r>
            <a:r>
              <a:rPr lang="en-US" dirty="0" smtClean="0"/>
              <a:t> mean?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four irregular imperatives do not have an “e” ending the singular? (Name as many as you can)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4328" t="52616" r="70066" b="11712"/>
          <a:stretch/>
        </p:blipFill>
        <p:spPr>
          <a:xfrm>
            <a:off x="6111875" y="2103436"/>
            <a:ext cx="4603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59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 numCol="2">
            <a:normAutofit/>
          </a:bodyPr>
          <a:lstStyle/>
          <a:p>
            <a:r>
              <a:rPr lang="en-US" sz="2800" dirty="0" err="1" smtClean="0"/>
              <a:t>Cōpia</a:t>
            </a:r>
            <a:r>
              <a:rPr lang="en-US" sz="2800" dirty="0" smtClean="0"/>
              <a:t>, </a:t>
            </a:r>
            <a:r>
              <a:rPr lang="en-US" sz="2800" dirty="0" err="1" smtClean="0"/>
              <a:t>cōpiae</a:t>
            </a:r>
            <a:r>
              <a:rPr lang="en-US" sz="2800" dirty="0" smtClean="0"/>
              <a:t> (f)</a:t>
            </a:r>
          </a:p>
          <a:p>
            <a:r>
              <a:rPr lang="en-US" sz="2800" dirty="0" err="1" smtClean="0"/>
              <a:t>Cōpiae</a:t>
            </a:r>
            <a:r>
              <a:rPr lang="en-US" sz="2800" dirty="0" smtClean="0"/>
              <a:t>, </a:t>
            </a:r>
            <a:r>
              <a:rPr lang="en-US" sz="2800" dirty="0" err="1" smtClean="0"/>
              <a:t>cōpiārum</a:t>
            </a:r>
            <a:r>
              <a:rPr lang="en-US" sz="2800" dirty="0" smtClean="0"/>
              <a:t> (plural)</a:t>
            </a:r>
          </a:p>
          <a:p>
            <a:r>
              <a:rPr lang="en-US" sz="2800" dirty="0" err="1" smtClean="0"/>
              <a:t>Frāter</a:t>
            </a:r>
            <a:r>
              <a:rPr lang="en-US" sz="2800" dirty="0" smtClean="0"/>
              <a:t>, </a:t>
            </a:r>
            <a:r>
              <a:rPr lang="en-US" sz="2800" dirty="0" err="1" smtClean="0"/>
              <a:t>frātris</a:t>
            </a:r>
            <a:r>
              <a:rPr lang="en-US" sz="2800" dirty="0" smtClean="0"/>
              <a:t> (m.)</a:t>
            </a:r>
          </a:p>
          <a:p>
            <a:r>
              <a:rPr lang="en-US" sz="2800" dirty="0" err="1" smtClean="0"/>
              <a:t>Laus</a:t>
            </a:r>
            <a:r>
              <a:rPr lang="en-US" sz="2800" dirty="0" smtClean="0"/>
              <a:t>, </a:t>
            </a:r>
            <a:r>
              <a:rPr lang="en-US" sz="2800" dirty="0" err="1" smtClean="0"/>
              <a:t>laudis</a:t>
            </a:r>
            <a:r>
              <a:rPr lang="en-US" sz="2800" dirty="0" smtClean="0"/>
              <a:t> (f.)</a:t>
            </a:r>
          </a:p>
          <a:p>
            <a:r>
              <a:rPr lang="en-US" sz="2800" dirty="0" err="1" smtClean="0"/>
              <a:t>Lībertās</a:t>
            </a:r>
            <a:r>
              <a:rPr lang="en-US" sz="2800" dirty="0" smtClean="0"/>
              <a:t>, </a:t>
            </a:r>
            <a:r>
              <a:rPr lang="en-US" sz="2800" dirty="0" err="1" smtClean="0"/>
              <a:t>lībertātis</a:t>
            </a:r>
            <a:r>
              <a:rPr lang="en-US" sz="2800" dirty="0" smtClean="0"/>
              <a:t> (f.)</a:t>
            </a:r>
          </a:p>
          <a:p>
            <a:r>
              <a:rPr lang="en-US" sz="2800" dirty="0" err="1" smtClean="0"/>
              <a:t>Ratiō</a:t>
            </a:r>
            <a:r>
              <a:rPr lang="en-US" sz="2800" dirty="0" smtClean="0"/>
              <a:t>, </a:t>
            </a:r>
            <a:r>
              <a:rPr lang="en-US" sz="2800" dirty="0" err="1" smtClean="0"/>
              <a:t>ratiōnis</a:t>
            </a:r>
            <a:r>
              <a:rPr lang="en-US" sz="2800" dirty="0" smtClean="0"/>
              <a:t> (f)</a:t>
            </a:r>
          </a:p>
          <a:p>
            <a:r>
              <a:rPr lang="en-US" sz="2800" dirty="0" err="1" smtClean="0"/>
              <a:t>Scrīptor</a:t>
            </a:r>
            <a:r>
              <a:rPr lang="en-US" sz="2800" dirty="0" smtClean="0"/>
              <a:t>, </a:t>
            </a:r>
            <a:r>
              <a:rPr lang="en-US" sz="2800" dirty="0" err="1" smtClean="0"/>
              <a:t>scrīptōris</a:t>
            </a:r>
            <a:r>
              <a:rPr lang="en-US" sz="2800" dirty="0" smtClean="0"/>
              <a:t> (m)</a:t>
            </a:r>
          </a:p>
          <a:p>
            <a:r>
              <a:rPr lang="en-US" sz="2800" dirty="0" err="1" smtClean="0"/>
              <a:t>Soror</a:t>
            </a:r>
            <a:r>
              <a:rPr lang="en-US" sz="2800" dirty="0" smtClean="0"/>
              <a:t>, </a:t>
            </a:r>
            <a:r>
              <a:rPr lang="en-US" sz="2800" dirty="0" err="1" smtClean="0"/>
              <a:t>sorōris</a:t>
            </a:r>
            <a:r>
              <a:rPr lang="en-US" sz="2800" dirty="0" smtClean="0"/>
              <a:t> (f)</a:t>
            </a:r>
          </a:p>
          <a:p>
            <a:r>
              <a:rPr lang="en-US" sz="2800" dirty="0" err="1" smtClean="0"/>
              <a:t>Victōria</a:t>
            </a:r>
            <a:r>
              <a:rPr lang="en-US" sz="2800" dirty="0" smtClean="0"/>
              <a:t>, </a:t>
            </a:r>
            <a:r>
              <a:rPr lang="en-US" sz="2800" dirty="0" err="1" smtClean="0"/>
              <a:t>victōriae</a:t>
            </a:r>
            <a:r>
              <a:rPr lang="en-US" sz="2800" dirty="0" smtClean="0"/>
              <a:t> (f)</a:t>
            </a:r>
          </a:p>
          <a:p>
            <a:r>
              <a:rPr lang="en-US" sz="2800" dirty="0" smtClean="0"/>
              <a:t>Dum</a:t>
            </a:r>
          </a:p>
          <a:p>
            <a:r>
              <a:rPr lang="en-US" sz="2800" dirty="0" smtClean="0"/>
              <a:t>Ad</a:t>
            </a:r>
          </a:p>
          <a:p>
            <a:r>
              <a:rPr lang="en-US" sz="2800" dirty="0" smtClean="0"/>
              <a:t>Ex, </a:t>
            </a:r>
            <a:r>
              <a:rPr lang="en-US" sz="2800" dirty="0" err="1" smtClean="0"/>
              <a:t>ē</a:t>
            </a:r>
            <a:endParaRPr lang="en-US" sz="2800" dirty="0" smtClean="0"/>
          </a:p>
          <a:p>
            <a:r>
              <a:rPr lang="en-US" sz="2800" dirty="0" err="1" smtClean="0"/>
              <a:t>Numquam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-- abundance, supply</a:t>
            </a:r>
          </a:p>
          <a:p>
            <a:pPr marL="0" indent="0">
              <a:buNone/>
            </a:pPr>
            <a:r>
              <a:rPr lang="en-US" sz="2800" dirty="0" smtClean="0"/>
              <a:t>-- supplies, troops, forces</a:t>
            </a:r>
          </a:p>
          <a:p>
            <a:pPr marL="0" indent="0">
              <a:buNone/>
            </a:pPr>
            <a:r>
              <a:rPr lang="en-US" sz="2800" dirty="0" smtClean="0"/>
              <a:t>-- brother</a:t>
            </a:r>
          </a:p>
          <a:p>
            <a:pPr marL="0" indent="0">
              <a:buNone/>
            </a:pPr>
            <a:r>
              <a:rPr lang="en-US" sz="2800" dirty="0" smtClean="0"/>
              <a:t>-- praise, glory, fame</a:t>
            </a:r>
          </a:p>
          <a:p>
            <a:pPr marL="0" indent="0">
              <a:buNone/>
            </a:pPr>
            <a:r>
              <a:rPr lang="en-US" sz="2800" dirty="0" smtClean="0"/>
              <a:t>-- liberty</a:t>
            </a:r>
          </a:p>
          <a:p>
            <a:pPr marL="0" indent="0">
              <a:buNone/>
            </a:pPr>
            <a:r>
              <a:rPr lang="en-US" sz="2800" dirty="0" smtClean="0"/>
              <a:t>-- reckoning, account; reason</a:t>
            </a:r>
          </a:p>
          <a:p>
            <a:pPr marL="0" indent="0">
              <a:buNone/>
            </a:pPr>
            <a:r>
              <a:rPr lang="en-US" sz="2800" dirty="0" smtClean="0"/>
              <a:t>-- writer, author</a:t>
            </a:r>
          </a:p>
          <a:p>
            <a:pPr marL="0" indent="0">
              <a:buNone/>
            </a:pPr>
            <a:r>
              <a:rPr lang="en-US" sz="2800" dirty="0" smtClean="0"/>
              <a:t>-- sister</a:t>
            </a:r>
          </a:p>
          <a:p>
            <a:pPr marL="0" indent="0">
              <a:buNone/>
            </a:pPr>
            <a:r>
              <a:rPr lang="en-US" sz="2800" dirty="0" smtClean="0"/>
              <a:t>-- victory</a:t>
            </a:r>
          </a:p>
          <a:p>
            <a:pPr marL="0" indent="0">
              <a:buNone/>
            </a:pPr>
            <a:r>
              <a:rPr lang="en-US" sz="2800" dirty="0" smtClean="0"/>
              <a:t>-- while, as long as</a:t>
            </a:r>
          </a:p>
          <a:p>
            <a:pPr marL="0" indent="0">
              <a:buNone/>
            </a:pPr>
            <a:r>
              <a:rPr lang="en-US" sz="2800" dirty="0" smtClean="0"/>
              <a:t>-- to, up to, near to</a:t>
            </a:r>
          </a:p>
          <a:p>
            <a:pPr marL="0" indent="0">
              <a:buNone/>
            </a:pPr>
            <a:r>
              <a:rPr lang="en-US" sz="2800" dirty="0" smtClean="0"/>
              <a:t>-- out of, from</a:t>
            </a:r>
          </a:p>
          <a:p>
            <a:pPr marL="0" indent="0">
              <a:buNone/>
            </a:pPr>
            <a:r>
              <a:rPr lang="en-US" sz="2800" dirty="0" smtClean="0"/>
              <a:t>-- never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4395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1">
            <a:normAutofit/>
          </a:bodyPr>
          <a:lstStyle/>
          <a:p>
            <a:r>
              <a:rPr lang="en-US" sz="2800" dirty="0" err="1" smtClean="0"/>
              <a:t>Tamen</a:t>
            </a:r>
            <a:r>
              <a:rPr lang="en-US" sz="2800" dirty="0" smtClean="0"/>
              <a:t>										still, nevertheless</a:t>
            </a:r>
          </a:p>
          <a:p>
            <a:r>
              <a:rPr lang="en-US" sz="2800" dirty="0" err="1" smtClean="0"/>
              <a:t>Agō</a:t>
            </a:r>
            <a:r>
              <a:rPr lang="en-US" sz="2800" dirty="0" smtClean="0"/>
              <a:t>, </a:t>
            </a:r>
            <a:r>
              <a:rPr lang="en-US" sz="2800" dirty="0" err="1" smtClean="0"/>
              <a:t>agere</a:t>
            </a:r>
            <a:r>
              <a:rPr lang="en-US" sz="2800" dirty="0" smtClean="0"/>
              <a:t>, </a:t>
            </a:r>
            <a:r>
              <a:rPr lang="en-US" sz="2800" dirty="0" err="1" smtClean="0"/>
              <a:t>ēgī</a:t>
            </a:r>
            <a:r>
              <a:rPr lang="en-US" sz="2800" dirty="0" smtClean="0"/>
              <a:t>, </a:t>
            </a:r>
            <a:r>
              <a:rPr lang="en-US" sz="2800" dirty="0" err="1" smtClean="0"/>
              <a:t>āctum</a:t>
            </a:r>
            <a:r>
              <a:rPr lang="en-US" sz="2800" dirty="0" smtClean="0"/>
              <a:t>					to do, lead, drive</a:t>
            </a:r>
          </a:p>
          <a:p>
            <a:r>
              <a:rPr lang="en-US" sz="2800" dirty="0" err="1" smtClean="0"/>
              <a:t>Dēmōnstrō</a:t>
            </a:r>
            <a:r>
              <a:rPr lang="en-US" sz="2800" dirty="0" smtClean="0"/>
              <a:t>, </a:t>
            </a:r>
            <a:r>
              <a:rPr lang="en-US" sz="2800" dirty="0" err="1" smtClean="0"/>
              <a:t>dēmōnstrāre</a:t>
            </a:r>
            <a:r>
              <a:rPr lang="en-US" sz="2800" dirty="0" smtClean="0"/>
              <a:t>				to point out, show</a:t>
            </a:r>
          </a:p>
          <a:p>
            <a:r>
              <a:rPr lang="en-US" sz="2800" dirty="0" err="1" smtClean="0"/>
              <a:t>Discō</a:t>
            </a:r>
            <a:r>
              <a:rPr lang="en-US" sz="2800" dirty="0" smtClean="0"/>
              <a:t>, </a:t>
            </a:r>
            <a:r>
              <a:rPr lang="en-US" sz="2800" dirty="0" err="1" smtClean="0"/>
              <a:t>discere</a:t>
            </a:r>
            <a:r>
              <a:rPr lang="en-US" sz="2800" dirty="0" smtClean="0"/>
              <a:t>, </a:t>
            </a:r>
            <a:r>
              <a:rPr lang="en-US" sz="2800" dirty="0" err="1" smtClean="0"/>
              <a:t>didicī</a:t>
            </a:r>
            <a:r>
              <a:rPr lang="en-US" sz="2800" dirty="0" smtClean="0"/>
              <a:t>					to learn</a:t>
            </a:r>
          </a:p>
          <a:p>
            <a:r>
              <a:rPr lang="en-US" sz="2800" dirty="0" err="1" smtClean="0"/>
              <a:t>Doceō</a:t>
            </a:r>
            <a:r>
              <a:rPr lang="en-US" sz="2800" dirty="0" smtClean="0"/>
              <a:t>, </a:t>
            </a:r>
            <a:r>
              <a:rPr lang="en-US" sz="2800" dirty="0" err="1" smtClean="0"/>
              <a:t>docēre</a:t>
            </a:r>
            <a:r>
              <a:rPr lang="en-US" sz="2800" dirty="0" smtClean="0"/>
              <a:t>, </a:t>
            </a:r>
            <a:r>
              <a:rPr lang="en-US" sz="2800" dirty="0" err="1" smtClean="0"/>
              <a:t>docuī</a:t>
            </a:r>
            <a:r>
              <a:rPr lang="en-US" sz="2800" dirty="0" smtClean="0"/>
              <a:t>, </a:t>
            </a:r>
            <a:r>
              <a:rPr lang="en-US" sz="2800" dirty="0" err="1" smtClean="0"/>
              <a:t>doctum</a:t>
            </a:r>
            <a:r>
              <a:rPr lang="en-US" sz="2800" dirty="0" smtClean="0"/>
              <a:t>		to teach</a:t>
            </a:r>
          </a:p>
          <a:p>
            <a:r>
              <a:rPr lang="en-US" sz="2800" dirty="0" err="1" smtClean="0"/>
              <a:t>Dūcō</a:t>
            </a:r>
            <a:r>
              <a:rPr lang="en-US" sz="2800" dirty="0" smtClean="0"/>
              <a:t>, </a:t>
            </a:r>
            <a:r>
              <a:rPr lang="en-US" sz="2800" dirty="0" err="1" smtClean="0"/>
              <a:t>dūcere</a:t>
            </a:r>
            <a:r>
              <a:rPr lang="en-US" sz="2800" dirty="0" smtClean="0"/>
              <a:t>, </a:t>
            </a:r>
            <a:r>
              <a:rPr lang="en-US" sz="2800" dirty="0" err="1" smtClean="0"/>
              <a:t>dūxī</a:t>
            </a:r>
            <a:r>
              <a:rPr lang="en-US" sz="2800" dirty="0" smtClean="0"/>
              <a:t>, </a:t>
            </a:r>
            <a:r>
              <a:rPr lang="en-US" sz="2800" dirty="0" err="1" smtClean="0"/>
              <a:t>ductum</a:t>
            </a:r>
            <a:r>
              <a:rPr lang="en-US" sz="2800" dirty="0" smtClean="0"/>
              <a:t>			to lead</a:t>
            </a:r>
          </a:p>
          <a:p>
            <a:r>
              <a:rPr lang="en-US" sz="2800" dirty="0" err="1" smtClean="0"/>
              <a:t>Gerō</a:t>
            </a:r>
            <a:r>
              <a:rPr lang="en-US" sz="2800" dirty="0" smtClean="0"/>
              <a:t>, </a:t>
            </a:r>
            <a:r>
              <a:rPr lang="en-US" sz="2800" dirty="0" err="1" smtClean="0"/>
              <a:t>gerere</a:t>
            </a:r>
            <a:r>
              <a:rPr lang="en-US" sz="2800" dirty="0" smtClean="0"/>
              <a:t>, </a:t>
            </a:r>
            <a:r>
              <a:rPr lang="en-US" sz="2800" dirty="0" err="1" smtClean="0"/>
              <a:t>gessī</a:t>
            </a:r>
            <a:r>
              <a:rPr lang="en-US" sz="2800" dirty="0" smtClean="0"/>
              <a:t>, </a:t>
            </a:r>
            <a:r>
              <a:rPr lang="en-US" sz="2800" dirty="0" err="1" smtClean="0"/>
              <a:t>gestum</a:t>
            </a:r>
            <a:r>
              <a:rPr lang="en-US" sz="2800" dirty="0" smtClean="0"/>
              <a:t>			to carry on, wage</a:t>
            </a:r>
          </a:p>
          <a:p>
            <a:r>
              <a:rPr lang="en-US" sz="2800" dirty="0" err="1" smtClean="0"/>
              <a:t>Scrībō</a:t>
            </a:r>
            <a:r>
              <a:rPr lang="en-US" sz="2800" dirty="0" smtClean="0"/>
              <a:t>, </a:t>
            </a:r>
            <a:r>
              <a:rPr lang="en-US" sz="2800" dirty="0" err="1" smtClean="0"/>
              <a:t>scrībere</a:t>
            </a:r>
            <a:r>
              <a:rPr lang="en-US" sz="2800" dirty="0" smtClean="0"/>
              <a:t>, </a:t>
            </a:r>
            <a:r>
              <a:rPr lang="en-US" sz="2800" dirty="0" err="1" smtClean="0"/>
              <a:t>scrīpsī</a:t>
            </a:r>
            <a:r>
              <a:rPr lang="en-US" sz="2800" dirty="0" smtClean="0"/>
              <a:t>, </a:t>
            </a:r>
            <a:r>
              <a:rPr lang="en-US" sz="2800" dirty="0" err="1" smtClean="0"/>
              <a:t>scrīptum</a:t>
            </a:r>
            <a:r>
              <a:rPr lang="en-US" sz="2800" dirty="0" smtClean="0"/>
              <a:t>	to write, compose</a:t>
            </a:r>
          </a:p>
          <a:p>
            <a:r>
              <a:rPr lang="en-US" sz="2800" dirty="0" err="1" smtClean="0"/>
              <a:t>Trahō</a:t>
            </a:r>
            <a:r>
              <a:rPr lang="en-US" sz="2800" dirty="0" smtClean="0"/>
              <a:t>, </a:t>
            </a:r>
            <a:r>
              <a:rPr lang="en-US" sz="2800" dirty="0" err="1" smtClean="0"/>
              <a:t>trahere</a:t>
            </a:r>
            <a:r>
              <a:rPr lang="en-US" sz="2800" dirty="0" smtClean="0"/>
              <a:t>, </a:t>
            </a:r>
            <a:r>
              <a:rPr lang="en-US" sz="2800" dirty="0" err="1" smtClean="0"/>
              <a:t>trāxī</a:t>
            </a:r>
            <a:r>
              <a:rPr lang="en-US" sz="2800" dirty="0" smtClean="0"/>
              <a:t>, </a:t>
            </a:r>
            <a:r>
              <a:rPr lang="en-US" sz="2800" dirty="0" err="1" smtClean="0"/>
              <a:t>tractum</a:t>
            </a:r>
            <a:r>
              <a:rPr lang="en-US" sz="2800" dirty="0" smtClean="0"/>
              <a:t>		to draw, drag</a:t>
            </a:r>
          </a:p>
          <a:p>
            <a:r>
              <a:rPr lang="en-US" sz="2800" dirty="0" err="1" smtClean="0"/>
              <a:t>Vincō</a:t>
            </a:r>
            <a:r>
              <a:rPr lang="en-US" sz="2800" dirty="0" smtClean="0"/>
              <a:t>, </a:t>
            </a:r>
            <a:r>
              <a:rPr lang="en-US" sz="2800" dirty="0" err="1" smtClean="0"/>
              <a:t>vincere</a:t>
            </a:r>
            <a:r>
              <a:rPr lang="en-US" sz="2800" dirty="0" smtClean="0"/>
              <a:t>, </a:t>
            </a:r>
            <a:r>
              <a:rPr lang="en-US" sz="2800" dirty="0" err="1" smtClean="0"/>
              <a:t>vīcī</a:t>
            </a:r>
            <a:r>
              <a:rPr lang="en-US" sz="2800" dirty="0" smtClean="0"/>
              <a:t>, </a:t>
            </a:r>
            <a:r>
              <a:rPr lang="en-US" sz="2800" dirty="0" err="1" smtClean="0"/>
              <a:t>victum</a:t>
            </a:r>
            <a:r>
              <a:rPr lang="en-US" sz="2800" dirty="0" smtClean="0"/>
              <a:t>			to conquer, overcome</a:t>
            </a:r>
          </a:p>
        </p:txBody>
      </p:sp>
    </p:spTree>
    <p:extLst>
      <p:ext uri="{BB962C8B-B14F-4D97-AF65-F5344CB8AC3E}">
        <p14:creationId xmlns:p14="http://schemas.microsoft.com/office/powerpoint/2010/main" val="3897289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Each verb has four principle parts.</a:t>
            </a:r>
            <a:br>
              <a:rPr lang="en-US" dirty="0" smtClean="0"/>
            </a:br>
            <a:r>
              <a:rPr lang="en-US" dirty="0" smtClean="0"/>
              <a:t>The second is the infinitive.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conjugation verbs have an infinitive ending in –are.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conjugation verbs end in –</a:t>
            </a:r>
            <a:r>
              <a:rPr lang="en-US" dirty="0" err="1" smtClean="0"/>
              <a:t>ēre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conjugation verbs end in –ere.</a:t>
            </a:r>
          </a:p>
          <a:p>
            <a:pPr lvl="1"/>
            <a:r>
              <a:rPr lang="en-US" dirty="0" smtClean="0"/>
              <a:t>You can tell further by the lack of an e in the 1</a:t>
            </a:r>
            <a:r>
              <a:rPr lang="en-US" baseline="30000" dirty="0" smtClean="0"/>
              <a:t>st</a:t>
            </a:r>
            <a:r>
              <a:rPr lang="en-US" dirty="0" smtClean="0"/>
              <a:t> person singular present (1</a:t>
            </a:r>
            <a:r>
              <a:rPr lang="en-US" baseline="30000" dirty="0" smtClean="0"/>
              <a:t>st</a:t>
            </a:r>
            <a:r>
              <a:rPr lang="en-US" dirty="0" smtClean="0"/>
              <a:t> principle part)</a:t>
            </a:r>
          </a:p>
          <a:p>
            <a:pPr lvl="2"/>
            <a:r>
              <a:rPr lang="en-US" dirty="0" smtClean="0"/>
              <a:t>Ago, </a:t>
            </a:r>
            <a:r>
              <a:rPr lang="en-US" dirty="0" err="1" smtClean="0"/>
              <a:t>agere</a:t>
            </a:r>
            <a:r>
              <a:rPr lang="en-US" dirty="0" smtClean="0"/>
              <a:t>, </a:t>
            </a:r>
            <a:r>
              <a:rPr lang="en-US" dirty="0" err="1" smtClean="0"/>
              <a:t>egi</a:t>
            </a:r>
            <a:r>
              <a:rPr lang="en-US" dirty="0" smtClean="0"/>
              <a:t>, </a:t>
            </a:r>
            <a:r>
              <a:rPr lang="en-US" dirty="0" err="1" smtClean="0"/>
              <a:t>actum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05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conjugation: Present Tense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766796"/>
              </p:ext>
            </p:extLst>
          </p:nvPr>
        </p:nvGraphicFramePr>
        <p:xfrm>
          <a:off x="457200" y="1600200"/>
          <a:ext cx="8229600" cy="207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imus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itis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-it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unt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969432"/>
              </p:ext>
            </p:extLst>
          </p:nvPr>
        </p:nvGraphicFramePr>
        <p:xfrm>
          <a:off x="457200" y="4376313"/>
          <a:ext cx="8229600" cy="207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ago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agimus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agis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agitis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agit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agunt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31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conjugation: Imperfect Tense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257091"/>
              </p:ext>
            </p:extLst>
          </p:nvPr>
        </p:nvGraphicFramePr>
        <p:xfrm>
          <a:off x="457200" y="1600200"/>
          <a:ext cx="8229600" cy="207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ēbam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ēbāmus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ēbās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ēbātis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ēbat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ēbant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601565"/>
              </p:ext>
            </p:extLst>
          </p:nvPr>
        </p:nvGraphicFramePr>
        <p:xfrm>
          <a:off x="457200" y="4376313"/>
          <a:ext cx="8229600" cy="207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agebam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agebamus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agebas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agebatis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agebat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agebant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94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Conjugation: Future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54927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is, like, a </a:t>
            </a:r>
            <a:r>
              <a:rPr lang="en-US" sz="2400" i="1" dirty="0" smtClean="0"/>
              <a:t>super </a:t>
            </a:r>
            <a:r>
              <a:rPr lang="en-US" sz="2400" dirty="0" smtClean="0"/>
              <a:t>important thing.</a:t>
            </a:r>
          </a:p>
          <a:p>
            <a:r>
              <a:rPr lang="en-US" sz="4000" dirty="0" smtClean="0"/>
              <a:t>Remember:</a:t>
            </a:r>
          </a:p>
          <a:p>
            <a:r>
              <a:rPr lang="en-US" sz="4000" dirty="0" smtClean="0"/>
              <a:t>E </a:t>
            </a:r>
            <a:r>
              <a:rPr lang="en-US" sz="2800" dirty="0" smtClean="0"/>
              <a:t>is the sign of the FUTUR</a:t>
            </a:r>
            <a:r>
              <a:rPr lang="en-US" sz="8800" dirty="0" smtClean="0"/>
              <a:t>E</a:t>
            </a:r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doesn’t use –</a:t>
            </a:r>
            <a:r>
              <a:rPr lang="en-US" sz="2800" dirty="0" err="1" smtClean="0"/>
              <a:t>bo</a:t>
            </a:r>
            <a:r>
              <a:rPr lang="en-US" sz="2800" dirty="0" smtClean="0"/>
              <a:t>, -</a:t>
            </a:r>
            <a:r>
              <a:rPr lang="en-US" sz="2800" dirty="0" err="1" smtClean="0"/>
              <a:t>bis</a:t>
            </a:r>
            <a:r>
              <a:rPr lang="en-US" sz="2800" dirty="0" smtClean="0"/>
              <a:t>, -bit.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Conjugations 1 &amp; 2, in the future -</a:t>
            </a:r>
            <a:r>
              <a:rPr lang="en-US" sz="2800" dirty="0" err="1" smtClean="0"/>
              <a:t>bo</a:t>
            </a:r>
            <a:r>
              <a:rPr lang="en-US" sz="2800" dirty="0" smtClean="0"/>
              <a:t>, -bi-, -</a:t>
            </a:r>
            <a:r>
              <a:rPr lang="en-US" sz="2800" dirty="0" err="1" smtClean="0"/>
              <a:t>bu</a:t>
            </a:r>
            <a:r>
              <a:rPr lang="en-US" sz="2800" dirty="0" smtClean="0"/>
              <a:t>-.</a:t>
            </a:r>
          </a:p>
          <a:p>
            <a:pPr marL="0" indent="0">
              <a:buNone/>
            </a:pPr>
            <a:r>
              <a:rPr lang="en-US" sz="2800" dirty="0" smtClean="0"/>
              <a:t>Conjugations 4 &amp; 3, in the future A then 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884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conjugation: Future Tense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750771"/>
              </p:ext>
            </p:extLst>
          </p:nvPr>
        </p:nvGraphicFramePr>
        <p:xfrm>
          <a:off x="457200" y="1600200"/>
          <a:ext cx="8229600" cy="207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ēmus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ēs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ētis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ent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588340"/>
              </p:ext>
            </p:extLst>
          </p:nvPr>
        </p:nvGraphicFramePr>
        <p:xfrm>
          <a:off x="457200" y="4376313"/>
          <a:ext cx="8229600" cy="207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agam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agemus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ages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agetis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aget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agent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108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Conjugation: Imperatives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7706"/>
          </a:xfrm>
        </p:spPr>
        <p:txBody>
          <a:bodyPr>
            <a:normAutofit/>
          </a:bodyPr>
          <a:lstStyle/>
          <a:p>
            <a:r>
              <a:rPr lang="en-US" dirty="0" smtClean="0"/>
              <a:t>Singular</a:t>
            </a:r>
          </a:p>
          <a:p>
            <a:pPr lvl="1"/>
            <a:r>
              <a:rPr lang="en-US" dirty="0" smtClean="0"/>
              <a:t>Age!</a:t>
            </a:r>
          </a:p>
          <a:p>
            <a:r>
              <a:rPr lang="en-US" dirty="0" smtClean="0"/>
              <a:t>Plural</a:t>
            </a:r>
          </a:p>
          <a:p>
            <a:pPr lvl="1"/>
            <a:r>
              <a:rPr lang="en-US" dirty="0" err="1" smtClean="0"/>
              <a:t>Agite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------------------------------------------------------------------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*There are four irregular imperatives:</a:t>
            </a:r>
          </a:p>
          <a:p>
            <a:pPr marL="457200" lvl="1" indent="0">
              <a:buNone/>
            </a:pPr>
            <a:r>
              <a:rPr lang="en-US" dirty="0" err="1" smtClean="0"/>
              <a:t>Duc</a:t>
            </a:r>
            <a:r>
              <a:rPr lang="en-US" dirty="0"/>
              <a:t> </a:t>
            </a:r>
            <a:r>
              <a:rPr lang="en-US" dirty="0" smtClean="0"/>
              <a:t>(lead), </a:t>
            </a:r>
            <a:r>
              <a:rPr lang="en-US" dirty="0" err="1" smtClean="0"/>
              <a:t>dīc</a:t>
            </a:r>
            <a:r>
              <a:rPr lang="en-US" dirty="0"/>
              <a:t> </a:t>
            </a:r>
            <a:r>
              <a:rPr lang="en-US" dirty="0" smtClean="0"/>
              <a:t>(say), </a:t>
            </a:r>
            <a:r>
              <a:rPr lang="en-US" dirty="0" err="1" smtClean="0"/>
              <a:t>fac</a:t>
            </a:r>
            <a:r>
              <a:rPr lang="en-US" dirty="0" smtClean="0"/>
              <a:t> (do), </a:t>
            </a:r>
            <a:r>
              <a:rPr lang="en-US" dirty="0" err="1" smtClean="0"/>
              <a:t>fer</a:t>
            </a:r>
            <a:r>
              <a:rPr lang="en-US" dirty="0" smtClean="0"/>
              <a:t> (to bear) have an “e” that isn’t there.</a:t>
            </a:r>
          </a:p>
          <a:p>
            <a:pPr marL="457200" lvl="1" indent="0">
              <a:buNone/>
            </a:pPr>
            <a:r>
              <a:rPr lang="en-US" dirty="0" err="1" smtClean="0"/>
              <a:t>Ducere</a:t>
            </a:r>
            <a:r>
              <a:rPr lang="en-US" dirty="0" smtClean="0"/>
              <a:t>, </a:t>
            </a:r>
            <a:r>
              <a:rPr lang="en-US" dirty="0" err="1" smtClean="0"/>
              <a:t>dīcere</a:t>
            </a:r>
            <a:r>
              <a:rPr lang="en-US" dirty="0" smtClean="0"/>
              <a:t>, </a:t>
            </a:r>
            <a:r>
              <a:rPr lang="en-US" dirty="0" err="1" smtClean="0"/>
              <a:t>facere</a:t>
            </a:r>
            <a:r>
              <a:rPr lang="en-US" dirty="0" smtClean="0"/>
              <a:t>, </a:t>
            </a:r>
            <a:r>
              <a:rPr lang="en-US" dirty="0" err="1" smtClean="0"/>
              <a:t>ferre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129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17188</TotalTime>
  <Words>854</Words>
  <Application>Microsoft Macintosh PowerPoint</Application>
  <PresentationFormat>On-screen Show (4:3)</PresentationFormat>
  <Paragraphs>184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Wheelock VIII</vt:lpstr>
      <vt:lpstr>PowerPoint Presentation</vt:lpstr>
      <vt:lpstr>PowerPoint Presentation</vt:lpstr>
      <vt:lpstr>Each verb has four principle parts. The second is the infinitive.</vt:lpstr>
      <vt:lpstr>3rd conjugation: Present Tense</vt:lpstr>
      <vt:lpstr>3rd conjugation: Imperfect Tense</vt:lpstr>
      <vt:lpstr>3rd Conjugation: Future Tense</vt:lpstr>
      <vt:lpstr>3rd conjugation: Future Tense</vt:lpstr>
      <vt:lpstr>3rd Conjugation: Imperatives</vt:lpstr>
      <vt:lpstr>Scrībo, scrībere = to write</vt:lpstr>
      <vt:lpstr>Cicero’s War Ethics</vt:lpstr>
      <vt:lpstr>PowerPoint Presentation</vt:lpstr>
      <vt:lpstr>Chapter 8 Vocabulary Quiz</vt:lpstr>
      <vt:lpstr>Chapter 8 Grammar Quiz</vt:lpstr>
      <vt:lpstr>Chapter 8 Grammar Quiz</vt:lpstr>
      <vt:lpstr>Bonus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VIII</dc:title>
  <dc:creator>Steven</dc:creator>
  <cp:lastModifiedBy>Steven</cp:lastModifiedBy>
  <cp:revision>36</cp:revision>
  <dcterms:created xsi:type="dcterms:W3CDTF">2013-01-14T04:58:22Z</dcterms:created>
  <dcterms:modified xsi:type="dcterms:W3CDTF">2014-01-17T18:04:47Z</dcterms:modified>
</cp:coreProperties>
</file>