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049A-8E4C-274D-9177-E972EF452AD7}" type="datetimeFigureOut">
              <a:rPr lang="en-US" smtClean="0"/>
              <a:t>4/21/13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0E19-B1A8-D14F-9DD7-D9C0BE1E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7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when, place where, manner,</a:t>
            </a:r>
            <a:r>
              <a:rPr lang="en-US" baseline="0" dirty="0" smtClean="0"/>
              <a:t> separation, means/instrument, accompaniment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A0E19-B1A8-D14F-9DD7-D9C0BE1E53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88F1CF-8FEF-7E4A-8EAE-BCA29574F97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6E71C22-03CD-3741-B8B2-12DE759280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Chapter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Declension</a:t>
            </a:r>
          </a:p>
          <a:p>
            <a:r>
              <a:rPr lang="en-US" sz="2400" dirty="0" smtClean="0"/>
              <a:t>Summary of Ablative Uses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13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27624"/>
            <a:ext cx="8042276" cy="1336956"/>
          </a:xfrm>
        </p:spPr>
        <p:txBody>
          <a:bodyPr/>
          <a:lstStyle/>
          <a:p>
            <a:r>
              <a:rPr lang="en-US" dirty="0" smtClean="0"/>
              <a:t>Wh. 22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55240"/>
            <a:ext cx="8042276" cy="56027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Decline dies, </a:t>
            </a:r>
            <a:r>
              <a:rPr lang="en-US" sz="2800" dirty="0" err="1" smtClean="0">
                <a:latin typeface="Times New Roman"/>
                <a:cs typeface="Times New Roman"/>
              </a:rPr>
              <a:t>di</a:t>
            </a:r>
            <a:r>
              <a:rPr lang="en-US" sz="2800" dirty="0" err="1" smtClean="0">
                <a:latin typeface="Times New Roman"/>
                <a:cs typeface="Times New Roman"/>
              </a:rPr>
              <a:t>ēī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Translate the above forms (day).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Identify the type of ablative: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600" dirty="0" err="1" smtClean="0">
                <a:latin typeface="Times New Roman"/>
                <a:cs typeface="Times New Roman"/>
              </a:rPr>
              <a:t>Ā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mē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amatur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400" dirty="0" err="1">
                <a:latin typeface="Times New Roman"/>
                <a:cs typeface="Times New Roman"/>
              </a:rPr>
              <a:t>Multae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rēs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bonae</a:t>
            </a:r>
            <a:r>
              <a:rPr lang="en-US" sz="2400" dirty="0">
                <a:latin typeface="Times New Roman"/>
                <a:cs typeface="Times New Roman"/>
              </a:rPr>
              <a:t> in </a:t>
            </a:r>
            <a:r>
              <a:rPr lang="en-US" sz="2400" dirty="0" err="1">
                <a:latin typeface="Times New Roman"/>
                <a:cs typeface="Times New Roman"/>
              </a:rPr>
              <a:t>mediā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urbe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vīsae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sunt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600" dirty="0" smtClean="0">
                <a:latin typeface="Times New Roman"/>
                <a:cs typeface="Times New Roman"/>
              </a:rPr>
              <a:t>Is cum </a:t>
            </a:r>
            <a:r>
              <a:rPr lang="en-US" sz="2600" dirty="0" err="1" smtClean="0">
                <a:latin typeface="Times New Roman"/>
                <a:cs typeface="Times New Roman"/>
              </a:rPr>
              <a:t>e</a:t>
            </a:r>
            <a:r>
              <a:rPr lang="en-US" sz="2600" dirty="0" err="1" smtClean="0">
                <a:latin typeface="Times New Roman"/>
                <a:cs typeface="Times New Roman"/>
              </a:rPr>
              <a:t>ā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vēnit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Translate two of the following: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400" dirty="0">
                <a:latin typeface="Times New Roman"/>
                <a:cs typeface="Times New Roman"/>
              </a:rPr>
              <a:t>“</a:t>
            </a:r>
            <a:r>
              <a:rPr lang="en-US" sz="2400" dirty="0" err="1">
                <a:latin typeface="Times New Roman"/>
                <a:cs typeface="Times New Roman"/>
              </a:rPr>
              <a:t>Hodie</a:t>
            </a:r>
            <a:r>
              <a:rPr lang="en-US" sz="2400" dirty="0">
                <a:latin typeface="Times New Roman"/>
                <a:cs typeface="Times New Roman"/>
              </a:rPr>
              <a:t>,” </a:t>
            </a:r>
            <a:r>
              <a:rPr lang="en-US" sz="2400" dirty="0" err="1">
                <a:latin typeface="Times New Roman"/>
                <a:cs typeface="Times New Roman"/>
              </a:rPr>
              <a:t>inquit</a:t>
            </a:r>
            <a:r>
              <a:rPr lang="en-US" sz="2400" dirty="0">
                <a:latin typeface="Times New Roman"/>
                <a:cs typeface="Times New Roman"/>
              </a:rPr>
              <a:t>, “</a:t>
            </a:r>
            <a:r>
              <a:rPr lang="en-US" sz="2400" dirty="0" err="1">
                <a:latin typeface="Times New Roman"/>
                <a:cs typeface="Times New Roman"/>
              </a:rPr>
              <a:t>diēs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fēlīx</a:t>
            </a:r>
            <a:r>
              <a:rPr lang="en-US" sz="2400" dirty="0">
                <a:latin typeface="Times New Roman"/>
                <a:cs typeface="Times New Roman"/>
              </a:rPr>
              <a:t> est.</a:t>
            </a:r>
            <a:r>
              <a:rPr lang="en-US" sz="2400" dirty="0" smtClean="0">
                <a:latin typeface="Times New Roman"/>
                <a:cs typeface="Times New Roman"/>
              </a:rPr>
              <a:t>”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400" dirty="0">
                <a:latin typeface="Times New Roman"/>
                <a:cs typeface="Times New Roman"/>
              </a:rPr>
              <a:t>Terra </a:t>
            </a:r>
            <a:r>
              <a:rPr lang="en-US" sz="2400" dirty="0" err="1">
                <a:latin typeface="Times New Roman"/>
                <a:cs typeface="Times New Roman"/>
              </a:rPr>
              <a:t>hominēs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frūctibus</a:t>
            </a:r>
            <a:r>
              <a:rPr lang="en-US" sz="2400" dirty="0">
                <a:latin typeface="Times New Roman"/>
                <a:cs typeface="Times New Roman"/>
              </a:rPr>
              <a:t> alit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850900" lvl="1" indent="-514350">
              <a:buFont typeface="+mj-lt"/>
              <a:buAutoNum type="alphaLcPeriod"/>
            </a:pPr>
            <a:r>
              <a:rPr lang="en-US" sz="2400" dirty="0" err="1" smtClean="0">
                <a:latin typeface="Times New Roman"/>
                <a:cs typeface="Times New Roman"/>
              </a:rPr>
              <a:t>Ubi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tyrannus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est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latin typeface="Times New Roman"/>
                <a:cs typeface="Times New Roman"/>
              </a:rPr>
              <a:t>ibi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</a:t>
            </a:r>
            <a:r>
              <a:rPr lang="en-US" sz="2400" dirty="0" err="1" smtClean="0">
                <a:latin typeface="Times New Roman"/>
                <a:cs typeface="Times New Roman"/>
              </a:rPr>
              <a:t>ūlla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est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rēs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publica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  <a:p>
            <a:pPr marL="850900" lvl="1" indent="-514350">
              <a:buFont typeface="+mj-lt"/>
              <a:buAutoNum type="alphaLcPeriod"/>
            </a:pPr>
            <a:endParaRPr lang="en-US" sz="2400" dirty="0">
              <a:latin typeface="Times New Roman"/>
              <a:cs typeface="Times New Roman"/>
            </a:endParaRPr>
          </a:p>
          <a:p>
            <a:pPr marL="850900" lvl="1" indent="-514350">
              <a:buFont typeface="+mj-lt"/>
              <a:buAutoNum type="alphaLcPeriod"/>
            </a:pPr>
            <a:endParaRPr 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417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declension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386074"/>
              </p:ext>
            </p:extLst>
          </p:nvPr>
        </p:nvGraphicFramePr>
        <p:xfrm>
          <a:off x="549275" y="1600200"/>
          <a:ext cx="8042274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Nominative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ēī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eī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ērum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ēī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eī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ēbus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Accusative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em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ēbus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4250" y="5080000"/>
            <a:ext cx="736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All female except </a:t>
            </a:r>
            <a:r>
              <a:rPr lang="en-US" sz="2800" dirty="0" err="1" smtClean="0">
                <a:latin typeface="Times New Roman"/>
                <a:cs typeface="Times New Roman"/>
              </a:rPr>
              <a:t>di</a:t>
            </a:r>
            <a:r>
              <a:rPr lang="en-US" sz="2800" dirty="0" err="1" smtClean="0">
                <a:latin typeface="Times New Roman"/>
                <a:cs typeface="Times New Roman"/>
              </a:rPr>
              <a:t>ēs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cs typeface="Times New Roman"/>
              </a:rPr>
              <a:t>diēī</a:t>
            </a:r>
            <a:r>
              <a:rPr lang="en-US" sz="2800" dirty="0" smtClean="0">
                <a:latin typeface="Times New Roman"/>
                <a:cs typeface="Times New Roman"/>
              </a:rPr>
              <a:t> (which is masculine)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835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Place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with </a:t>
            </a:r>
            <a:r>
              <a:rPr lang="en-US" i="1" dirty="0" smtClean="0"/>
              <a:t>in </a:t>
            </a:r>
            <a:r>
              <a:rPr lang="en-US" dirty="0" smtClean="0"/>
              <a:t>(in/on) or </a:t>
            </a:r>
            <a:r>
              <a:rPr lang="en-US" i="1" dirty="0" smtClean="0"/>
              <a:t>sub </a:t>
            </a:r>
            <a:r>
              <a:rPr lang="en-US" dirty="0" smtClean="0"/>
              <a:t>(under)</a:t>
            </a:r>
          </a:p>
          <a:p>
            <a:r>
              <a:rPr lang="en-US" dirty="0" smtClean="0"/>
              <a:t>Describes where an object is located or an action is occurring: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magn</a:t>
            </a:r>
            <a:r>
              <a:rPr lang="en-US" dirty="0" err="1" smtClean="0"/>
              <a:t>ā</a:t>
            </a:r>
            <a:r>
              <a:rPr lang="en-US" dirty="0" smtClean="0"/>
              <a:t> </a:t>
            </a:r>
            <a:r>
              <a:rPr lang="en-US" dirty="0" err="1" smtClean="0"/>
              <a:t>casā</a:t>
            </a:r>
            <a:r>
              <a:rPr lang="en-US" dirty="0" smtClean="0"/>
              <a:t> </a:t>
            </a:r>
            <a:r>
              <a:rPr lang="en-US" dirty="0" err="1" smtClean="0"/>
              <a:t>vīvunt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Nāvis</a:t>
            </a:r>
            <a:r>
              <a:rPr lang="en-US" dirty="0" smtClean="0"/>
              <a:t> sub </a:t>
            </a:r>
            <a:r>
              <a:rPr lang="en-US" dirty="0" err="1" smtClean="0"/>
              <a:t>aquā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8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Ablative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Ablatives with a Preposition</a:t>
            </a:r>
          </a:p>
          <a:p>
            <a:pPr lvl="1"/>
            <a:r>
              <a:rPr lang="en-US" b="1" dirty="0" smtClean="0"/>
              <a:t>Cum</a:t>
            </a:r>
            <a:r>
              <a:rPr lang="en-US" dirty="0" smtClean="0"/>
              <a:t> to indicate </a:t>
            </a:r>
            <a:r>
              <a:rPr lang="en-US" b="1" dirty="0" smtClean="0"/>
              <a:t>ACCOMPANIMENT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Cum </a:t>
            </a:r>
            <a:r>
              <a:rPr lang="en-US" dirty="0" err="1" smtClean="0">
                <a:latin typeface="Arial"/>
                <a:cs typeface="Arial"/>
              </a:rPr>
              <a:t>am</a:t>
            </a:r>
            <a:r>
              <a:rPr lang="en-US" dirty="0" err="1" smtClean="0">
                <a:latin typeface="Arial"/>
                <a:cs typeface="Arial"/>
              </a:rPr>
              <a:t>īco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scrīpsit</a:t>
            </a:r>
            <a:r>
              <a:rPr lang="en-US" dirty="0" smtClean="0">
                <a:latin typeface="Arial"/>
                <a:cs typeface="Arial"/>
              </a:rPr>
              <a:t>. = He wrote it with his friend.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Cum </a:t>
            </a:r>
            <a:r>
              <a:rPr lang="en-US" dirty="0" smtClean="0"/>
              <a:t>to indicate </a:t>
            </a:r>
            <a:r>
              <a:rPr lang="en-US" b="1" dirty="0" smtClean="0"/>
              <a:t>MANNER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Cum </a:t>
            </a:r>
            <a:r>
              <a:rPr lang="en-US" dirty="0" err="1" smtClean="0">
                <a:latin typeface="Arial"/>
                <a:cs typeface="Arial"/>
              </a:rPr>
              <a:t>c</a:t>
            </a:r>
            <a:r>
              <a:rPr lang="en-US" dirty="0" err="1" smtClean="0">
                <a:latin typeface="Arial"/>
                <a:cs typeface="Arial"/>
              </a:rPr>
              <a:t>ūrā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scrīpsit</a:t>
            </a:r>
            <a:r>
              <a:rPr lang="en-US" dirty="0" smtClean="0">
                <a:latin typeface="Arial"/>
                <a:cs typeface="Arial"/>
              </a:rPr>
              <a:t>. = He wrote it with care.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In/sub </a:t>
            </a:r>
            <a:r>
              <a:rPr lang="en-US" dirty="0" smtClean="0"/>
              <a:t>to indicate </a:t>
            </a:r>
            <a:r>
              <a:rPr lang="en-US" b="1" dirty="0" smtClean="0"/>
              <a:t>PLACE WHERE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</a:t>
            </a:r>
            <a:r>
              <a:rPr lang="en-US" dirty="0" err="1" smtClean="0">
                <a:latin typeface="Arial"/>
                <a:cs typeface="Arial"/>
              </a:rPr>
              <a:t>īpsit</a:t>
            </a:r>
            <a:r>
              <a:rPr lang="en-US" dirty="0" smtClean="0">
                <a:latin typeface="Arial"/>
                <a:cs typeface="Arial"/>
              </a:rPr>
              <a:t>. = He wrote it in the city.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err="1" smtClean="0"/>
              <a:t>Ab</a:t>
            </a:r>
            <a:r>
              <a:rPr lang="en-US" b="1" dirty="0" smtClean="0"/>
              <a:t>, d</a:t>
            </a:r>
            <a:r>
              <a:rPr lang="en-US" b="1" dirty="0" smtClean="0"/>
              <a:t>e, ex</a:t>
            </a:r>
            <a:r>
              <a:rPr lang="en-US" dirty="0" smtClean="0"/>
              <a:t> to indicate </a:t>
            </a:r>
            <a:r>
              <a:rPr lang="en-US" b="1" dirty="0" smtClean="0"/>
              <a:t>PLACE FROM WHICH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Ex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mīsit</a:t>
            </a:r>
            <a:r>
              <a:rPr lang="en-US" dirty="0" smtClean="0">
                <a:latin typeface="Arial"/>
                <a:cs typeface="Arial"/>
              </a:rPr>
              <a:t>. = He sent it from the city.</a:t>
            </a:r>
          </a:p>
          <a:p>
            <a:pPr lvl="1"/>
            <a:r>
              <a:rPr lang="en-US" b="1" dirty="0" err="1" smtClean="0"/>
              <a:t>Ab</a:t>
            </a:r>
            <a:r>
              <a:rPr lang="en-US" b="1" dirty="0" smtClean="0"/>
              <a:t>, de, ex </a:t>
            </a:r>
            <a:r>
              <a:rPr lang="en-US" dirty="0" smtClean="0"/>
              <a:t>to indicate </a:t>
            </a:r>
            <a:r>
              <a:rPr lang="en-US" b="1" dirty="0" smtClean="0"/>
              <a:t>SEPARATION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Ab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eōs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prohibuit</a:t>
            </a:r>
            <a:r>
              <a:rPr lang="en-US" dirty="0" smtClean="0">
                <a:latin typeface="Arial"/>
                <a:cs typeface="Arial"/>
              </a:rPr>
              <a:t>. = He kept them from the city.</a:t>
            </a:r>
          </a:p>
        </p:txBody>
      </p:sp>
    </p:spTree>
    <p:extLst>
      <p:ext uri="{BB962C8B-B14F-4D97-AF65-F5344CB8AC3E}">
        <p14:creationId xmlns:p14="http://schemas.microsoft.com/office/powerpoint/2010/main" val="127729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Ablative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Ablatives with a Preposition</a:t>
            </a:r>
          </a:p>
          <a:p>
            <a:pPr lvl="1"/>
            <a:r>
              <a:rPr lang="en-US" b="1" dirty="0" err="1" smtClean="0"/>
              <a:t>Ab</a:t>
            </a:r>
            <a:r>
              <a:rPr lang="en-US" dirty="0" smtClean="0"/>
              <a:t> to indicate </a:t>
            </a:r>
            <a:r>
              <a:rPr lang="en-US" b="1" dirty="0" smtClean="0"/>
              <a:t>PERSONAL AGENT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Ab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am</a:t>
            </a:r>
            <a:r>
              <a:rPr lang="en-US" dirty="0" err="1" smtClean="0">
                <a:latin typeface="Arial"/>
                <a:cs typeface="Arial"/>
              </a:rPr>
              <a:t>īcō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scrīptum</a:t>
            </a:r>
            <a:r>
              <a:rPr lang="en-US" dirty="0" smtClean="0">
                <a:latin typeface="Arial"/>
                <a:cs typeface="Arial"/>
              </a:rPr>
              <a:t> est. = It was written by his friend.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Ex, de </a:t>
            </a:r>
            <a:r>
              <a:rPr lang="en-US" dirty="0" smtClean="0"/>
              <a:t>to indicate </a:t>
            </a:r>
            <a:r>
              <a:rPr lang="en-US" b="1" dirty="0" smtClean="0"/>
              <a:t>CARDINAL NUMBERS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Tr</a:t>
            </a:r>
            <a:r>
              <a:rPr lang="en-US" dirty="0" err="1" smtClean="0">
                <a:latin typeface="Arial"/>
                <a:cs typeface="Arial"/>
              </a:rPr>
              <a:t>ēs</a:t>
            </a:r>
            <a:r>
              <a:rPr lang="en-US" dirty="0" smtClean="0">
                <a:latin typeface="Arial"/>
                <a:cs typeface="Arial"/>
              </a:rPr>
              <a:t> ex </a:t>
            </a:r>
            <a:r>
              <a:rPr lang="en-US" dirty="0" err="1" smtClean="0">
                <a:latin typeface="Arial"/>
                <a:cs typeface="Arial"/>
              </a:rPr>
              <a:t>nāvibus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discessērunt</a:t>
            </a:r>
            <a:r>
              <a:rPr lang="en-US" dirty="0" smtClean="0">
                <a:latin typeface="Arial"/>
                <a:cs typeface="Arial"/>
              </a:rPr>
              <a:t>. = Three of the ships departed.</a:t>
            </a:r>
            <a:endParaRPr lang="en-US" dirty="0">
              <a:latin typeface="Arial"/>
              <a:cs typeface="Arial"/>
            </a:endParaRPr>
          </a:p>
          <a:p>
            <a:pPr marL="685800" lvl="2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685800" lvl="2" indent="0">
              <a:buNone/>
            </a:pPr>
            <a:endParaRPr lang="en-US" dirty="0">
              <a:latin typeface="Arial"/>
              <a:cs typeface="Arial"/>
            </a:endParaRPr>
          </a:p>
          <a:p>
            <a:pPr marL="685800" lvl="2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685800" lvl="2" indent="0">
              <a:buNone/>
            </a:pPr>
            <a:endParaRPr lang="en-US" dirty="0">
              <a:latin typeface="Arial"/>
              <a:cs typeface="Arial"/>
            </a:endParaRPr>
          </a:p>
          <a:p>
            <a:pPr marL="685800" lvl="2" indent="0">
              <a:buNone/>
            </a:pPr>
            <a:r>
              <a:rPr lang="en-US" sz="2800" dirty="0" smtClean="0">
                <a:latin typeface="Arial"/>
                <a:cs typeface="Arial"/>
              </a:rPr>
              <a:t>Object of a preposition (normal usage)</a:t>
            </a:r>
          </a:p>
        </p:txBody>
      </p:sp>
    </p:spTree>
    <p:extLst>
      <p:ext uri="{BB962C8B-B14F-4D97-AF65-F5344CB8AC3E}">
        <p14:creationId xmlns:p14="http://schemas.microsoft.com/office/powerpoint/2010/main" val="8787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Ablative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Ablatives without a Preposition</a:t>
            </a:r>
          </a:p>
          <a:p>
            <a:pPr lvl="1"/>
            <a:r>
              <a:rPr lang="en-US" b="1" dirty="0" smtClean="0"/>
              <a:t>MEANS/INSTRUMENT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Su</a:t>
            </a:r>
            <a:r>
              <a:rPr lang="en-US" dirty="0" err="1" smtClean="0">
                <a:latin typeface="Arial"/>
                <a:cs typeface="Arial"/>
              </a:rPr>
              <a:t>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manū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scrīpsit</a:t>
            </a:r>
            <a:r>
              <a:rPr lang="en-US" dirty="0" smtClean="0">
                <a:latin typeface="Arial"/>
                <a:cs typeface="Arial"/>
              </a:rPr>
              <a:t>. = He wrote it with his own hand.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MANNER*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Magn</a:t>
            </a:r>
            <a:r>
              <a:rPr lang="en-US" dirty="0" err="1" smtClean="0">
                <a:latin typeface="Arial"/>
                <a:cs typeface="Arial"/>
              </a:rPr>
              <a:t>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cūrā</a:t>
            </a:r>
            <a:r>
              <a:rPr lang="en-US" dirty="0" smtClean="0">
                <a:latin typeface="Arial"/>
                <a:cs typeface="Arial"/>
              </a:rPr>
              <a:t> id </a:t>
            </a:r>
            <a:r>
              <a:rPr lang="en-US" dirty="0" err="1" smtClean="0">
                <a:latin typeface="Arial"/>
                <a:cs typeface="Arial"/>
              </a:rPr>
              <a:t>scrīpsit</a:t>
            </a:r>
            <a:r>
              <a:rPr lang="en-US" dirty="0" smtClean="0">
                <a:latin typeface="Arial"/>
                <a:cs typeface="Arial"/>
              </a:rPr>
              <a:t>. = He wrote it with great care.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TIME WHEN/WITHIN WHICH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Eo</a:t>
            </a:r>
            <a:r>
              <a:rPr lang="en-US" dirty="0" smtClean="0">
                <a:latin typeface="Arial"/>
                <a:cs typeface="Arial"/>
              </a:rPr>
              <a:t> tempore (</a:t>
            </a:r>
            <a:r>
              <a:rPr lang="en-US" dirty="0" err="1" smtClean="0">
                <a:latin typeface="Arial"/>
                <a:cs typeface="Arial"/>
              </a:rPr>
              <a:t>ūnā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hōrā</a:t>
            </a:r>
            <a:r>
              <a:rPr lang="en-US" dirty="0" smtClean="0">
                <a:latin typeface="Arial"/>
                <a:cs typeface="Arial"/>
              </a:rPr>
              <a:t>) id </a:t>
            </a:r>
            <a:r>
              <a:rPr lang="en-US" dirty="0" err="1" smtClean="0">
                <a:latin typeface="Arial"/>
                <a:cs typeface="Arial"/>
              </a:rPr>
              <a:t>scrīpsit</a:t>
            </a:r>
            <a:r>
              <a:rPr lang="en-US" dirty="0" smtClean="0">
                <a:latin typeface="Arial"/>
                <a:cs typeface="Arial"/>
              </a:rPr>
              <a:t>. = At that time (in one hour), he wrote it.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b="1" dirty="0" smtClean="0"/>
              <a:t>SEPARATION*</a:t>
            </a:r>
          </a:p>
          <a:p>
            <a:pPr lvl="2"/>
            <a:r>
              <a:rPr lang="en-US" dirty="0" err="1" smtClean="0">
                <a:latin typeface="Arial"/>
                <a:cs typeface="Arial"/>
              </a:rPr>
              <a:t>Met</a:t>
            </a:r>
            <a:r>
              <a:rPr lang="en-US" dirty="0" err="1" smtClean="0">
                <a:latin typeface="Arial"/>
                <a:cs typeface="Arial"/>
              </a:rPr>
              <a:t>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eōs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līberāvit</a:t>
            </a:r>
            <a:r>
              <a:rPr lang="en-US" dirty="0" smtClean="0">
                <a:latin typeface="Arial"/>
                <a:cs typeface="Arial"/>
              </a:rPr>
              <a:t>. = He freed them from fear.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232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2706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Dum vita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sp</a:t>
            </a:r>
            <a:r>
              <a:rPr lang="en-US" dirty="0" err="1" smtClean="0">
                <a:latin typeface="Arial"/>
                <a:cs typeface="Arial"/>
              </a:rPr>
              <a:t>ēs</a:t>
            </a:r>
            <a:r>
              <a:rPr lang="en-US" dirty="0" smtClean="0">
                <a:latin typeface="Arial"/>
                <a:cs typeface="Arial"/>
              </a:rPr>
              <a:t> 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en-US" dirty="0" err="1" smtClean="0">
                <a:latin typeface="Arial"/>
                <a:cs typeface="Arial"/>
              </a:rPr>
              <a:t>Hodie</a:t>
            </a:r>
            <a:r>
              <a:rPr lang="en-US" dirty="0" smtClean="0">
                <a:latin typeface="Arial"/>
                <a:cs typeface="Arial"/>
              </a:rPr>
              <a:t>,” </a:t>
            </a:r>
            <a:r>
              <a:rPr lang="en-US" dirty="0" err="1" smtClean="0">
                <a:latin typeface="Arial"/>
                <a:cs typeface="Arial"/>
              </a:rPr>
              <a:t>inquit</a:t>
            </a:r>
            <a:r>
              <a:rPr lang="en-US" dirty="0" smtClean="0">
                <a:latin typeface="Arial"/>
                <a:cs typeface="Arial"/>
              </a:rPr>
              <a:t>, “</a:t>
            </a:r>
            <a:r>
              <a:rPr lang="en-US" dirty="0" err="1" smtClean="0">
                <a:latin typeface="Arial"/>
                <a:cs typeface="Arial"/>
              </a:rPr>
              <a:t>diēs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fēlīx</a:t>
            </a:r>
            <a:r>
              <a:rPr lang="en-US" dirty="0" smtClean="0">
                <a:latin typeface="Arial"/>
                <a:cs typeface="Arial"/>
              </a:rPr>
              <a:t> est.”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Aequam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animum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rēbus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difficilibus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servā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Ubi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tyrannus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ibi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nūlla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rēs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pūblica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Hanc</a:t>
            </a:r>
            <a:r>
              <a:rPr lang="en-US" dirty="0" smtClean="0">
                <a:latin typeface="Arial"/>
                <a:cs typeface="Arial"/>
              </a:rPr>
              <a:t> rem </a:t>
            </a:r>
            <a:r>
              <a:rPr lang="en-US" dirty="0" err="1" smtClean="0">
                <a:latin typeface="Arial"/>
                <a:cs typeface="Arial"/>
              </a:rPr>
              <a:t>pūblicam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salvam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esse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volumus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sz="2000" dirty="0" smtClean="0">
                <a:latin typeface="Arial"/>
                <a:cs typeface="Arial"/>
              </a:rPr>
              <a:t>(</a:t>
            </a:r>
            <a:r>
              <a:rPr lang="en-US" sz="2000" dirty="0" err="1" smtClean="0">
                <a:latin typeface="Arial"/>
                <a:cs typeface="Arial"/>
              </a:rPr>
              <a:t>volumus</a:t>
            </a:r>
            <a:r>
              <a:rPr lang="en-US" sz="2000" dirty="0" smtClean="0">
                <a:latin typeface="Arial"/>
                <a:cs typeface="Arial"/>
              </a:rPr>
              <a:t> = we wish)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Quod bellum </a:t>
            </a:r>
            <a:r>
              <a:rPr lang="en-US" dirty="0" err="1" smtClean="0">
                <a:latin typeface="Arial"/>
                <a:cs typeface="Arial"/>
              </a:rPr>
              <a:t>ōdērunt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prō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pāce</a:t>
            </a:r>
            <a:r>
              <a:rPr lang="en-US" dirty="0" smtClean="0">
                <a:latin typeface="Arial"/>
                <a:cs typeface="Arial"/>
              </a:rPr>
              <a:t> cum </a:t>
            </a:r>
            <a:r>
              <a:rPr lang="en-US" dirty="0" err="1" smtClean="0">
                <a:latin typeface="Arial"/>
                <a:cs typeface="Arial"/>
              </a:rPr>
              <a:t>fidē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labōrābant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Amīcus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certus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rē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incertā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cernitur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Stoicus</a:t>
            </a:r>
            <a:r>
              <a:rPr lang="en-US" dirty="0" smtClean="0">
                <a:latin typeface="Arial"/>
                <a:cs typeface="Arial"/>
              </a:rPr>
              <a:t> “</a:t>
            </a:r>
            <a:r>
              <a:rPr lang="en-US" dirty="0" err="1" smtClean="0">
                <a:latin typeface="Arial"/>
                <a:cs typeface="Arial"/>
              </a:rPr>
              <a:t>Vitium</a:t>
            </a:r>
            <a:r>
              <a:rPr lang="en-US" dirty="0" smtClean="0">
                <a:latin typeface="Arial"/>
                <a:cs typeface="Arial"/>
              </a:rPr>
              <a:t>,” </a:t>
            </a:r>
            <a:r>
              <a:rPr lang="en-US" dirty="0" err="1" smtClean="0">
                <a:latin typeface="Arial"/>
                <a:cs typeface="Arial"/>
              </a:rPr>
              <a:t>inquit</a:t>
            </a:r>
            <a:r>
              <a:rPr lang="en-US" dirty="0" smtClean="0">
                <a:latin typeface="Arial"/>
                <a:cs typeface="Arial"/>
              </a:rPr>
              <a:t>, “</a:t>
            </a:r>
            <a:r>
              <a:rPr lang="en-US" dirty="0" err="1" smtClean="0">
                <a:latin typeface="Arial"/>
                <a:cs typeface="Arial"/>
              </a:rPr>
              <a:t>nōn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rēbus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sed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err="1" smtClean="0">
                <a:latin typeface="Arial"/>
                <a:cs typeface="Arial"/>
              </a:rPr>
              <a:t>animō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ipsō</a:t>
            </a:r>
            <a:r>
              <a:rPr lang="en-US" dirty="0" smtClean="0">
                <a:latin typeface="Arial"/>
                <a:cs typeface="Arial"/>
              </a:rPr>
              <a:t>.”</a:t>
            </a:r>
          </a:p>
          <a:p>
            <a:pPr marL="793750" lvl="1" indent="-457200"/>
            <a:r>
              <a:rPr lang="en-US" dirty="0" err="1" smtClean="0">
                <a:latin typeface="Arial"/>
                <a:cs typeface="Arial"/>
              </a:rPr>
              <a:t>Stoicus</a:t>
            </a:r>
            <a:r>
              <a:rPr lang="en-US" dirty="0" smtClean="0">
                <a:latin typeface="Arial"/>
                <a:cs typeface="Arial"/>
              </a:rPr>
              <a:t> = a Stoic philosopher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Identify the ablatives in 3, 6, and 8.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77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Identify the construction of the underlined portion. Translate.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u="sng" dirty="0" err="1" smtClean="0">
                <a:latin typeface="Arial"/>
                <a:cs typeface="Arial"/>
              </a:rPr>
              <a:t>E</a:t>
            </a:r>
            <a:r>
              <a:rPr lang="en-US" u="sng" dirty="0" err="1" smtClean="0">
                <a:latin typeface="Arial"/>
                <a:cs typeface="Arial"/>
              </a:rPr>
              <a:t>ō</a:t>
            </a:r>
            <a:r>
              <a:rPr lang="en-US" u="sng" dirty="0" smtClean="0">
                <a:latin typeface="Arial"/>
                <a:cs typeface="Arial"/>
              </a:rPr>
              <a:t> tempore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lībertātem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cōnservāvit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Multae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rēs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bonae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u="sng" dirty="0" err="1" smtClean="0">
                <a:latin typeface="Arial"/>
                <a:cs typeface="Arial"/>
              </a:rPr>
              <a:t>mediā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urbe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vīsae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sunt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Arial"/>
                <a:cs typeface="Arial"/>
              </a:rPr>
              <a:t>Multās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rēs</a:t>
            </a:r>
            <a:r>
              <a:rPr lang="en-US" dirty="0" smtClean="0">
                <a:latin typeface="Arial"/>
                <a:cs typeface="Arial"/>
              </a:rPr>
              <a:t> cum </a:t>
            </a:r>
            <a:r>
              <a:rPr lang="en-US" u="sng" dirty="0" err="1" smtClean="0">
                <a:latin typeface="Arial"/>
                <a:cs typeface="Arial"/>
              </a:rPr>
              <a:t>spē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parāvērunt</a:t>
            </a:r>
            <a:r>
              <a:rPr lang="en-US" dirty="0" smtClean="0">
                <a:latin typeface="Arial"/>
                <a:cs typeface="Arial"/>
              </a:rPr>
              <a:t>. (</a:t>
            </a:r>
            <a:r>
              <a:rPr lang="en-US" dirty="0" err="1" smtClean="0">
                <a:latin typeface="Arial"/>
                <a:cs typeface="Arial"/>
              </a:rPr>
              <a:t>parare</a:t>
            </a:r>
            <a:r>
              <a:rPr lang="en-US" dirty="0" smtClean="0">
                <a:latin typeface="Arial"/>
                <a:cs typeface="Arial"/>
              </a:rPr>
              <a:t> = to prepare)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Rem </a:t>
            </a:r>
            <a:r>
              <a:rPr lang="en-US" dirty="0" err="1" smtClean="0">
                <a:latin typeface="Arial"/>
                <a:cs typeface="Arial"/>
              </a:rPr>
              <a:t>publicam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metū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līberāvistī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Terra </a:t>
            </a:r>
            <a:r>
              <a:rPr lang="en-US" dirty="0" err="1" smtClean="0">
                <a:latin typeface="Arial"/>
                <a:cs typeface="Arial"/>
              </a:rPr>
              <a:t>hominēs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u="sng" dirty="0" err="1" smtClean="0">
                <a:latin typeface="Arial"/>
                <a:cs typeface="Arial"/>
              </a:rPr>
              <a:t>frūctibus</a:t>
            </a:r>
            <a:r>
              <a:rPr lang="en-US" dirty="0" smtClean="0">
                <a:latin typeface="Arial"/>
                <a:cs typeface="Arial"/>
              </a:rPr>
              <a:t> alit.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Is cum </a:t>
            </a:r>
            <a:r>
              <a:rPr lang="en-US" u="sng" dirty="0" err="1" smtClean="0">
                <a:latin typeface="Arial"/>
                <a:cs typeface="Arial"/>
              </a:rPr>
              <a:t>eā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vēnit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07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Wheelock 22 Vocab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541726"/>
              </p:ext>
            </p:extLst>
          </p:nvPr>
        </p:nvGraphicFramePr>
        <p:xfrm>
          <a:off x="549275" y="1600200"/>
          <a:ext cx="80422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tollo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tollere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5. </a:t>
                      </a:r>
                      <a:r>
                        <a:rPr lang="en-US" sz="2400" dirty="0" err="1" smtClean="0"/>
                        <a:t>ignis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ignis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2. </a:t>
                      </a:r>
                      <a:r>
                        <a:rPr lang="en-US" sz="2400" dirty="0" err="1" smtClean="0"/>
                        <a:t>cerno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cernere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6. </a:t>
                      </a:r>
                      <a:r>
                        <a:rPr lang="en-US" sz="2400" dirty="0" err="1" smtClean="0"/>
                        <a:t>spes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spei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3. </a:t>
                      </a:r>
                      <a:r>
                        <a:rPr lang="en-US" sz="2400" dirty="0" err="1" smtClean="0"/>
                        <a:t>aequus</a:t>
                      </a:r>
                      <a:r>
                        <a:rPr lang="en-US" sz="2400" dirty="0" smtClean="0"/>
                        <a:t>, -a, -um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7. </a:t>
                      </a:r>
                      <a:r>
                        <a:rPr lang="en-US" sz="2400" dirty="0" err="1" smtClean="0"/>
                        <a:t>ferrum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ferri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4. ultra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8. quondam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75" y="4327655"/>
            <a:ext cx="804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List an English derivative from column A.</a:t>
            </a:r>
          </a:p>
          <a:p>
            <a:r>
              <a:rPr lang="en-US" sz="2400" dirty="0" smtClean="0"/>
              <a:t>10. List an English derivative from column 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22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9993</TotalTime>
  <Words>642</Words>
  <Application>Microsoft Macintosh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Wheelock Chapter 22</vt:lpstr>
      <vt:lpstr>5th declension</vt:lpstr>
      <vt:lpstr>Ablative of Place Where</vt:lpstr>
      <vt:lpstr>Summary of Ablative Uses</vt:lpstr>
      <vt:lpstr>Summary of Ablative Uses</vt:lpstr>
      <vt:lpstr>Summary of Ablative Uses</vt:lpstr>
      <vt:lpstr>PowerPoint Presentation</vt:lpstr>
      <vt:lpstr>Identify the construction of the underlined portion. Translate.</vt:lpstr>
      <vt:lpstr>Wheelock 22 Vocab Quiz</vt:lpstr>
      <vt:lpstr>Wh. 22 Grammar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Chapter 22</dc:title>
  <dc:creator>Steven</dc:creator>
  <cp:lastModifiedBy>Steven</cp:lastModifiedBy>
  <cp:revision>21</cp:revision>
  <dcterms:created xsi:type="dcterms:W3CDTF">2013-04-22T01:10:55Z</dcterms:created>
  <dcterms:modified xsi:type="dcterms:W3CDTF">2013-04-28T23:44:24Z</dcterms:modified>
</cp:coreProperties>
</file>