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7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70" r:id="rId11"/>
    <p:sldId id="265" r:id="rId12"/>
    <p:sldId id="268" r:id="rId13"/>
    <p:sldId id="267" r:id="rId14"/>
    <p:sldId id="269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203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A78C6-15A2-9B40-A0B5-0BAE494F91FC}" type="datetimeFigureOut">
              <a:rPr lang="en-US" smtClean="0"/>
              <a:t>11/9/14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C6B4E-CF6E-7B4F-92A5-78D78C709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03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36 total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C6B4E-CF6E-7B4F-92A5-78D78C7094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05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0F73-7047-A447-B282-66180BCD1180}" type="datetimeFigureOut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6F2F-6AF0-A848-9176-2AC37C04B4F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0F73-7047-A447-B282-66180BCD1180}" type="datetimeFigureOut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6F2F-6AF0-A848-9176-2AC37C04B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0F73-7047-A447-B282-66180BCD1180}" type="datetimeFigureOut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6F2F-6AF0-A848-9176-2AC37C04B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0F73-7047-A447-B282-66180BCD1180}" type="datetimeFigureOut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6F2F-6AF0-A848-9176-2AC37C04B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0F73-7047-A447-B282-66180BCD1180}" type="datetimeFigureOut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6F2F-6AF0-A848-9176-2AC37C04B4F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0F73-7047-A447-B282-66180BCD1180}" type="datetimeFigureOut">
              <a:rPr lang="en-US" smtClean="0"/>
              <a:t>11/9/14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6F2F-6AF0-A848-9176-2AC37C04B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0F73-7047-A447-B282-66180BCD1180}" type="datetimeFigureOut">
              <a:rPr lang="en-US" smtClean="0"/>
              <a:t>11/9/14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6F2F-6AF0-A848-9176-2AC37C04B4F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0F73-7047-A447-B282-66180BCD1180}" type="datetimeFigureOut">
              <a:rPr lang="en-US" smtClean="0"/>
              <a:t>11/9/14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6F2F-6AF0-A848-9176-2AC37C04B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0F73-7047-A447-B282-66180BCD1180}" type="datetimeFigureOut">
              <a:rPr lang="en-US" smtClean="0"/>
              <a:t>11/9/14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6F2F-6AF0-A848-9176-2AC37C04B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0F73-7047-A447-B282-66180BCD1180}" type="datetimeFigureOut">
              <a:rPr lang="en-US" smtClean="0"/>
              <a:t>11/9/14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6F2F-6AF0-A848-9176-2AC37C04B4F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0F73-7047-A447-B282-66180BCD1180}" type="datetimeFigureOut">
              <a:rPr lang="en-US" smtClean="0"/>
              <a:t>11/9/14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6F2F-6AF0-A848-9176-2AC37C04B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AF90F73-7047-A447-B282-66180BCD1180}" type="datetimeFigureOut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5076F2F-6AF0-A848-9176-2AC37C04B4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Wheelock Ch. 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231422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Present Passive System: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/4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conjugation</a:t>
            </a:r>
          </a:p>
        </p:txBody>
      </p:sp>
    </p:spTree>
    <p:extLst>
      <p:ext uri="{BB962C8B-B14F-4D97-AF65-F5344CB8AC3E}">
        <p14:creationId xmlns:p14="http://schemas.microsoft.com/office/powerpoint/2010/main" val="3710947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Dē</a:t>
            </a:r>
            <a:r>
              <a:rPr lang="en-US" sz="2800" dirty="0" smtClean="0"/>
              <a:t> </a:t>
            </a:r>
            <a:r>
              <a:rPr lang="en-US" sz="2800" dirty="0" err="1" smtClean="0"/>
              <a:t>caelō</a:t>
            </a:r>
            <a:r>
              <a:rPr lang="en-US" sz="2800" dirty="0" smtClean="0"/>
              <a:t> </a:t>
            </a:r>
            <a:r>
              <a:rPr lang="en-US" sz="2800" dirty="0" err="1" smtClean="0"/>
              <a:t>mittitur</a:t>
            </a:r>
            <a:r>
              <a:rPr lang="en-US" sz="2800" dirty="0" smtClean="0"/>
              <a:t> </a:t>
            </a:r>
            <a:r>
              <a:rPr lang="en-US" sz="2800" dirty="0" err="1" smtClean="0"/>
              <a:t>puer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Iterum</a:t>
            </a:r>
            <a:r>
              <a:rPr lang="en-US" sz="2800" dirty="0" smtClean="0"/>
              <a:t> ad </a:t>
            </a:r>
            <a:r>
              <a:rPr lang="en-US" sz="2800" dirty="0" err="1" smtClean="0"/>
              <a:t>Trōiam</a:t>
            </a:r>
            <a:r>
              <a:rPr lang="en-US" sz="2800" dirty="0" smtClean="0"/>
              <a:t> </a:t>
            </a:r>
            <a:r>
              <a:rPr lang="en-US" sz="2800" dirty="0" err="1" smtClean="0"/>
              <a:t>magnus</a:t>
            </a:r>
            <a:r>
              <a:rPr lang="en-US" sz="2800" dirty="0" smtClean="0"/>
              <a:t> </a:t>
            </a:r>
            <a:r>
              <a:rPr lang="en-US" sz="2800" dirty="0" err="1" smtClean="0"/>
              <a:t>mittētur</a:t>
            </a:r>
            <a:r>
              <a:rPr lang="en-US" sz="2800" dirty="0" smtClean="0"/>
              <a:t> </a:t>
            </a:r>
            <a:r>
              <a:rPr lang="en-US" sz="2800" dirty="0" err="1" smtClean="0"/>
              <a:t>Achillēs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Donum</a:t>
            </a:r>
            <a:r>
              <a:rPr lang="en-US" sz="2800" dirty="0" smtClean="0"/>
              <a:t> </a:t>
            </a:r>
            <a:r>
              <a:rPr lang="en-US" sz="2800" dirty="0" err="1" smtClean="0"/>
              <a:t>ā</a:t>
            </a:r>
            <a:r>
              <a:rPr lang="en-US" sz="2800" dirty="0" smtClean="0"/>
              <a:t> </a:t>
            </a:r>
            <a:r>
              <a:rPr lang="en-US" sz="2800" dirty="0" err="1" smtClean="0"/>
              <a:t>poēta</a:t>
            </a:r>
            <a:r>
              <a:rPr lang="en-US" sz="2800" dirty="0" smtClean="0"/>
              <a:t> </a:t>
            </a:r>
            <a:r>
              <a:rPr lang="en-US" sz="2800" dirty="0" err="1" smtClean="0"/>
              <a:t>puellae</a:t>
            </a:r>
            <a:r>
              <a:rPr lang="en-US" sz="2800" dirty="0" smtClean="0"/>
              <a:t> </a:t>
            </a:r>
            <a:r>
              <a:rPr lang="en-US" sz="2800" dirty="0" err="1" smtClean="0"/>
              <a:t>mittēbatur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Id ad Graecia </a:t>
            </a:r>
            <a:r>
              <a:rPr lang="en-US" sz="2800" dirty="0" err="1" smtClean="0"/>
              <a:t>mittī</a:t>
            </a:r>
            <a:r>
              <a:rPr lang="en-US" sz="2800" dirty="0" smtClean="0"/>
              <a:t> </a:t>
            </a:r>
            <a:r>
              <a:rPr lang="en-US" sz="2800" dirty="0" err="1" smtClean="0"/>
              <a:t>coepit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1440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76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Quis</a:t>
            </a:r>
            <a:r>
              <a:rPr lang="en-US" sz="3200" dirty="0" smtClean="0"/>
              <a:t> </a:t>
            </a:r>
            <a:r>
              <a:rPr lang="en-US" sz="3200" dirty="0" err="1" smtClean="0"/>
              <a:t>mittitur</a:t>
            </a:r>
            <a:r>
              <a:rPr lang="en-US" sz="32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Quid </a:t>
            </a:r>
            <a:r>
              <a:rPr lang="en-US" sz="3200" dirty="0" err="1" smtClean="0"/>
              <a:t>dicēbatur</a:t>
            </a:r>
            <a:r>
              <a:rPr lang="en-US" sz="32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Haec</a:t>
            </a:r>
            <a:r>
              <a:rPr lang="en-US" sz="3200" dirty="0" smtClean="0"/>
              <a:t> </a:t>
            </a:r>
            <a:r>
              <a:rPr lang="en-US" sz="3200" dirty="0" err="1" smtClean="0"/>
              <a:t>navis</a:t>
            </a:r>
            <a:r>
              <a:rPr lang="en-US" sz="3200" dirty="0" smtClean="0"/>
              <a:t> </a:t>
            </a:r>
            <a:r>
              <a:rPr lang="en-US" sz="3200" dirty="0" err="1" smtClean="0"/>
              <a:t>marī</a:t>
            </a:r>
            <a:r>
              <a:rPr lang="en-US" sz="3200" dirty="0" smtClean="0"/>
              <a:t> </a:t>
            </a:r>
            <a:r>
              <a:rPr lang="en-US" sz="3200" dirty="0" err="1" smtClean="0"/>
              <a:t>tangētur</a:t>
            </a:r>
            <a:r>
              <a:rPr lang="en-US" sz="32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Vulgus</a:t>
            </a:r>
            <a:r>
              <a:rPr lang="en-US" sz="3200" dirty="0" smtClean="0"/>
              <a:t> </a:t>
            </a:r>
            <a:r>
              <a:rPr lang="en-US" sz="3200" dirty="0" err="1" smtClean="0"/>
              <a:t>vult</a:t>
            </a:r>
            <a:r>
              <a:rPr lang="en-US" sz="3200" dirty="0" smtClean="0"/>
              <a:t> </a:t>
            </a:r>
            <a:r>
              <a:rPr lang="en-US" sz="3200" dirty="0" err="1" smtClean="0"/>
              <a:t>dēcipī</a:t>
            </a:r>
            <a:r>
              <a:rPr lang="en-US" sz="3200" dirty="0" smtClean="0"/>
              <a:t>? </a:t>
            </a:r>
            <a:r>
              <a:rPr lang="en-US" sz="1800" dirty="0" smtClean="0"/>
              <a:t>(*Phaedrus) </a:t>
            </a:r>
            <a:r>
              <a:rPr lang="en-US" sz="3200" dirty="0" err="1" smtClean="0"/>
              <a:t>volo</a:t>
            </a:r>
            <a:r>
              <a:rPr lang="en-US" sz="3200" dirty="0" smtClean="0"/>
              <a:t> = to wish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Ubi</a:t>
            </a:r>
            <a:r>
              <a:rPr lang="en-US" sz="3200" dirty="0" smtClean="0"/>
              <a:t> </a:t>
            </a:r>
            <a:r>
              <a:rPr lang="en-US" sz="3200" dirty="0" err="1" smtClean="0"/>
              <a:t>scientia</a:t>
            </a:r>
            <a:r>
              <a:rPr lang="en-US" sz="3200" dirty="0" smtClean="0"/>
              <a:t> ac </a:t>
            </a:r>
            <a:r>
              <a:rPr lang="en-US" sz="3200" dirty="0" err="1" smtClean="0"/>
              <a:t>sapientia</a:t>
            </a:r>
            <a:r>
              <a:rPr lang="en-US" sz="3200" dirty="0" smtClean="0"/>
              <a:t> </a:t>
            </a:r>
            <a:r>
              <a:rPr lang="en-US" sz="3200" dirty="0" err="1" smtClean="0"/>
              <a:t>inveniuntur</a:t>
            </a:r>
            <a:r>
              <a:rPr lang="en-US" sz="3200" dirty="0" smtClean="0"/>
              <a:t>? </a:t>
            </a:r>
            <a:r>
              <a:rPr lang="en-US" sz="2000" dirty="0" smtClean="0"/>
              <a:t>(Job)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Vicinī</a:t>
            </a:r>
            <a:r>
              <a:rPr lang="en-US" sz="3200" dirty="0" smtClean="0"/>
              <a:t> </a:t>
            </a:r>
            <a:r>
              <a:rPr lang="en-US" sz="3200" dirty="0" err="1" smtClean="0"/>
              <a:t>nostrī</a:t>
            </a:r>
            <a:r>
              <a:rPr lang="en-US" sz="3200" dirty="0" smtClean="0"/>
              <a:t> ex </a:t>
            </a:r>
            <a:r>
              <a:rPr lang="en-US" sz="3200" dirty="0" err="1" smtClean="0"/>
              <a:t>casīs</a:t>
            </a:r>
            <a:r>
              <a:rPr lang="en-US" sz="3200" dirty="0" smtClean="0"/>
              <a:t> </a:t>
            </a:r>
            <a:r>
              <a:rPr lang="en-US" sz="3200" dirty="0" err="1" smtClean="0"/>
              <a:t>rapiuntur</a:t>
            </a:r>
            <a:r>
              <a:rPr lang="en-US" sz="32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Vēritās</a:t>
            </a:r>
            <a:r>
              <a:rPr lang="en-US" sz="3200" dirty="0" smtClean="0"/>
              <a:t> </a:t>
            </a:r>
            <a:r>
              <a:rPr lang="en-US" sz="3200" dirty="0" err="1" smtClean="0"/>
              <a:t>numquam</a:t>
            </a:r>
            <a:r>
              <a:rPr lang="en-US" sz="3200" dirty="0" smtClean="0"/>
              <a:t> </a:t>
            </a:r>
            <a:r>
              <a:rPr lang="en-US" sz="3200" dirty="0" err="1" smtClean="0"/>
              <a:t>exstinguitur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44521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Change the following active infinitives into passive infinitives: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sz="2400" dirty="0" err="1" smtClean="0"/>
              <a:t>Sentīre</a:t>
            </a:r>
            <a:endParaRPr lang="en-US" sz="2400" dirty="0" smtClean="0"/>
          </a:p>
          <a:p>
            <a:pPr marL="731520" lvl="1" indent="-457200">
              <a:buFont typeface="+mj-lt"/>
              <a:buAutoNum type="alphaLcPeriod"/>
            </a:pPr>
            <a:r>
              <a:rPr lang="en-US" sz="2400" dirty="0" err="1" smtClean="0"/>
              <a:t>Movēre</a:t>
            </a:r>
            <a:endParaRPr lang="en-US" sz="2400" dirty="0" smtClean="0"/>
          </a:p>
          <a:p>
            <a:pPr marL="731520" lvl="1" indent="-457200">
              <a:buFont typeface="+mj-lt"/>
              <a:buAutoNum type="alphaLcPeriod"/>
            </a:pPr>
            <a:r>
              <a:rPr lang="en-US" sz="2400" dirty="0" err="1" smtClean="0"/>
              <a:t>Servāre</a:t>
            </a:r>
            <a:endParaRPr lang="en-US" sz="2400" dirty="0" smtClean="0"/>
          </a:p>
          <a:p>
            <a:pPr marL="731520" lvl="1" indent="-457200">
              <a:buFont typeface="+mj-lt"/>
              <a:buAutoNum type="alphaLcPeriod"/>
            </a:pPr>
            <a:r>
              <a:rPr lang="en-US" sz="2400" dirty="0" err="1"/>
              <a:t>M</a:t>
            </a:r>
            <a:r>
              <a:rPr lang="en-US" sz="2400" dirty="0" err="1" smtClean="0"/>
              <a:t>ittere</a:t>
            </a:r>
            <a:endParaRPr lang="en-US" sz="2400" dirty="0" smtClean="0"/>
          </a:p>
          <a:p>
            <a:pPr marL="731520" lvl="1" indent="-457200">
              <a:buFont typeface="+mj-lt"/>
              <a:buAutoNum type="alphaLcPeriod"/>
            </a:pPr>
            <a:r>
              <a:rPr lang="en-US" sz="2400" dirty="0" err="1" smtClean="0"/>
              <a:t>Iacere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Translate: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sz="2400" dirty="0" err="1" smtClean="0"/>
              <a:t>Quis</a:t>
            </a:r>
            <a:r>
              <a:rPr lang="en-US" sz="2400" dirty="0" smtClean="0"/>
              <a:t> </a:t>
            </a:r>
            <a:r>
              <a:rPr lang="en-US" sz="2400" dirty="0" err="1" smtClean="0"/>
              <a:t>mittitur</a:t>
            </a:r>
            <a:r>
              <a:rPr lang="en-US" sz="2400" dirty="0" smtClean="0"/>
              <a:t>?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sz="2400" dirty="0" smtClean="0"/>
              <a:t>Quid </a:t>
            </a:r>
            <a:r>
              <a:rPr lang="en-US" sz="2400" dirty="0" err="1" smtClean="0"/>
              <a:t>dīcēbatur</a:t>
            </a:r>
            <a:r>
              <a:rPr lang="en-US" sz="2400" dirty="0" smtClean="0"/>
              <a:t>?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sz="2400" dirty="0" smtClean="0"/>
              <a:t>Id </a:t>
            </a:r>
            <a:r>
              <a:rPr lang="en-US" sz="2400" dirty="0" err="1" smtClean="0"/>
              <a:t>facietur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13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Sciō</a:t>
            </a:r>
            <a:r>
              <a:rPr lang="en-US" dirty="0" smtClean="0"/>
              <a:t>, </a:t>
            </a:r>
            <a:r>
              <a:rPr lang="en-US" dirty="0" err="1" smtClean="0"/>
              <a:t>scīre</a:t>
            </a:r>
            <a:r>
              <a:rPr lang="en-US" dirty="0" smtClean="0"/>
              <a:t>, </a:t>
            </a:r>
            <a:r>
              <a:rPr lang="en-US" dirty="0" err="1" smtClean="0"/>
              <a:t>scīvī</a:t>
            </a:r>
            <a:r>
              <a:rPr lang="en-US" dirty="0" smtClean="0"/>
              <a:t>, </a:t>
            </a:r>
            <a:r>
              <a:rPr lang="en-US" dirty="0" err="1" smtClean="0"/>
              <a:t>scītum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400411"/>
              </p:ext>
            </p:extLst>
          </p:nvPr>
        </p:nvGraphicFramePr>
        <p:xfrm>
          <a:off x="457200" y="1600200"/>
          <a:ext cx="82296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Singular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Plural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1st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sciar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sciemur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2nd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scieris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scieminī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3rd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scietur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scientur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280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21 Vocabulary Quiz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4923251"/>
              </p:ext>
            </p:extLst>
          </p:nvPr>
        </p:nvGraphicFramePr>
        <p:xfrm>
          <a:off x="0" y="1600200"/>
          <a:ext cx="9144000" cy="2590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1. fenestra, -</a:t>
                      </a:r>
                      <a:r>
                        <a:rPr lang="en-US" sz="2800" dirty="0" err="1" smtClean="0"/>
                        <a:t>ae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5. </a:t>
                      </a:r>
                      <a:r>
                        <a:rPr lang="en-US" sz="2800" dirty="0" err="1" smtClean="0"/>
                        <a:t>atque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2. </a:t>
                      </a:r>
                      <a:r>
                        <a:rPr lang="en-US" sz="2800" dirty="0" err="1" smtClean="0"/>
                        <a:t>vulgus</a:t>
                      </a:r>
                      <a:r>
                        <a:rPr lang="en-US" sz="2800" dirty="0" smtClean="0"/>
                        <a:t>, -</a:t>
                      </a:r>
                      <a:r>
                        <a:rPr lang="en-US" sz="2800" dirty="0" err="1" smtClean="0"/>
                        <a:t>ī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6. </a:t>
                      </a:r>
                      <a:r>
                        <a:rPr lang="en-US" sz="2800" dirty="0" err="1" smtClean="0"/>
                        <a:t>iterum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3. mundus,</a:t>
                      </a:r>
                      <a:r>
                        <a:rPr lang="en-US" sz="2800" baseline="0" dirty="0" smtClean="0"/>
                        <a:t> -</a:t>
                      </a:r>
                      <a:r>
                        <a:rPr lang="en-US" sz="2800" baseline="0" dirty="0" err="1" smtClean="0"/>
                        <a:t>ī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7. </a:t>
                      </a:r>
                      <a:r>
                        <a:rPr lang="en-US" sz="2800" dirty="0" err="1" smtClean="0"/>
                        <a:t>iubeō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iubēre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4. </a:t>
                      </a:r>
                      <a:r>
                        <a:rPr lang="en-US" sz="2800" dirty="0" err="1" smtClean="0"/>
                        <a:t>vīcīnus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ī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8. </a:t>
                      </a:r>
                      <a:r>
                        <a:rPr lang="en-US" sz="2800" dirty="0" err="1" smtClean="0"/>
                        <a:t>asper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aspera</a:t>
                      </a:r>
                      <a:r>
                        <a:rPr lang="en-US" sz="2800" dirty="0" smtClean="0"/>
                        <a:t>, </a:t>
                      </a:r>
                      <a:r>
                        <a:rPr lang="en-US" sz="2800" dirty="0" err="1" smtClean="0"/>
                        <a:t>asperum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095" y="4574713"/>
            <a:ext cx="8964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9. Give an English derivative from column A.</a:t>
            </a:r>
          </a:p>
          <a:p>
            <a:r>
              <a:rPr lang="en-US" sz="2400" dirty="0" smtClean="0"/>
              <a:t>10. Give an English derivative from column B.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36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Wheelock 21 Grammar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Conjugate </a:t>
            </a:r>
            <a:r>
              <a:rPr lang="en-US" sz="2800" i="1" dirty="0" err="1" smtClean="0"/>
              <a:t>iungō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iungere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iūnxī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iūnctum</a:t>
            </a:r>
            <a:r>
              <a:rPr lang="en-US" sz="2800" i="1" dirty="0" smtClean="0"/>
              <a:t> </a:t>
            </a:r>
            <a:r>
              <a:rPr lang="en-US" sz="2800" dirty="0" smtClean="0"/>
              <a:t>(to join) in the Present Passive System (that means Present, Imperfect, and Future tenses).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Translate all forms above.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Translate: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 err="1" smtClean="0"/>
              <a:t>Agimur</a:t>
            </a:r>
            <a:r>
              <a:rPr lang="en-US" sz="2400" dirty="0" smtClean="0"/>
              <a:t>.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 err="1" smtClean="0"/>
              <a:t>Capiēbar</a:t>
            </a:r>
            <a:r>
              <a:rPr lang="en-US" sz="2400" dirty="0" smtClean="0"/>
              <a:t>.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 err="1" smtClean="0"/>
              <a:t>Audiētur</a:t>
            </a:r>
            <a:r>
              <a:rPr lang="en-US" sz="2400" dirty="0" smtClean="0"/>
              <a:t>.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 err="1"/>
              <a:t>Numquam</a:t>
            </a:r>
            <a:r>
              <a:rPr lang="en-US" sz="2400" dirty="0"/>
              <a:t> </a:t>
            </a:r>
            <a:r>
              <a:rPr lang="en-US" sz="2400" dirty="0" err="1"/>
              <a:t>perīculum</a:t>
            </a:r>
            <a:r>
              <a:rPr lang="en-US" sz="2400" dirty="0"/>
              <a:t> sine </a:t>
            </a:r>
            <a:r>
              <a:rPr lang="en-US" sz="2400" dirty="0" err="1"/>
              <a:t>perīculō</a:t>
            </a:r>
            <a:r>
              <a:rPr lang="en-US" sz="2400" dirty="0"/>
              <a:t> </a:t>
            </a:r>
            <a:r>
              <a:rPr lang="en-US" sz="2400" dirty="0" err="1"/>
              <a:t>vincitur</a:t>
            </a:r>
            <a:r>
              <a:rPr lang="en-US" sz="2400" dirty="0"/>
              <a:t>.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400" dirty="0" err="1"/>
              <a:t>Vulgus</a:t>
            </a:r>
            <a:r>
              <a:rPr lang="en-US" sz="2400" dirty="0"/>
              <a:t> </a:t>
            </a:r>
            <a:r>
              <a:rPr lang="en-US" sz="2400" dirty="0" err="1"/>
              <a:t>vult</a:t>
            </a:r>
            <a:r>
              <a:rPr lang="en-US" sz="2400" dirty="0"/>
              <a:t> </a:t>
            </a:r>
            <a:r>
              <a:rPr lang="en-US" sz="2400" dirty="0" err="1"/>
              <a:t>dēcipī</a:t>
            </a:r>
            <a:r>
              <a:rPr lang="en-US" sz="24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216762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conjugation: Present Passive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7441394"/>
              </p:ext>
            </p:extLst>
          </p:nvPr>
        </p:nvGraphicFramePr>
        <p:xfrm>
          <a:off x="457200" y="1600200"/>
          <a:ext cx="8229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Singular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Plural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r>
                        <a:rPr lang="en-US" sz="2400" dirty="0" smtClean="0"/>
                        <a:t> person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agor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agimur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ag</a:t>
                      </a:r>
                      <a:r>
                        <a:rPr lang="en-US" sz="2400" b="1" u="sng" dirty="0" err="1" smtClean="0"/>
                        <a:t>eris</a:t>
                      </a:r>
                      <a:endParaRPr lang="en-US" sz="2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agiminī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agitur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aguntur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896659"/>
              </p:ext>
            </p:extLst>
          </p:nvPr>
        </p:nvGraphicFramePr>
        <p:xfrm>
          <a:off x="457200" y="4893620"/>
          <a:ext cx="8229600" cy="18288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Singular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Plural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agēbar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agēbāmur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agēbāris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agēbāminī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agēbātur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agēbantur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3890665"/>
            <a:ext cx="33019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Imperfect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22859" y="3606379"/>
            <a:ext cx="7290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Present Passive: I am led, you are led, he/she/it is led, etc.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903739" y="4327655"/>
            <a:ext cx="47830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 was being led, you used to be led, etc.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395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conjugation: Future Passive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4132040"/>
              </p:ext>
            </p:extLst>
          </p:nvPr>
        </p:nvGraphicFramePr>
        <p:xfrm>
          <a:off x="457200" y="1600200"/>
          <a:ext cx="8229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Singular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Plural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r>
                        <a:rPr lang="en-US" sz="2400" dirty="0" smtClean="0"/>
                        <a:t> person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agar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agēmur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u="none" dirty="0" err="1" smtClean="0"/>
                        <a:t>agēris</a:t>
                      </a:r>
                      <a:r>
                        <a:rPr lang="en-US" sz="2400" b="0" u="none" dirty="0" smtClean="0"/>
                        <a:t>*</a:t>
                      </a:r>
                      <a:endParaRPr lang="en-US" sz="24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agēminī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agētur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agentur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22859" y="3606379"/>
            <a:ext cx="7290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Future Passive: I will be led, you will be led, etc.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4439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-io conjugation: Present Passive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3846669"/>
              </p:ext>
            </p:extLst>
          </p:nvPr>
        </p:nvGraphicFramePr>
        <p:xfrm>
          <a:off x="457200" y="1600200"/>
          <a:ext cx="8229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Singular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Plural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r>
                        <a:rPr lang="en-US" sz="2400" dirty="0" smtClean="0"/>
                        <a:t> person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capior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capimur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u="none" dirty="0" err="1" smtClean="0"/>
                        <a:t>cap</a:t>
                      </a:r>
                      <a:r>
                        <a:rPr lang="en-US" sz="2400" b="1" u="sng" dirty="0" err="1" smtClean="0"/>
                        <a:t>eris</a:t>
                      </a:r>
                      <a:endParaRPr lang="en-US" sz="2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capiminī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capitur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capiuntur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218138"/>
              </p:ext>
            </p:extLst>
          </p:nvPr>
        </p:nvGraphicFramePr>
        <p:xfrm>
          <a:off x="457200" y="4893620"/>
          <a:ext cx="8229600" cy="18288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Singular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Plural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capiēbar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capiēbāmur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capiēbāris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capiēbāminī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capiēbātur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capiēbantur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3890665"/>
            <a:ext cx="33019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Imperfect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22859" y="3606379"/>
            <a:ext cx="7290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Present Passive: I am seized, you are seized, etc.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729914" y="4217094"/>
            <a:ext cx="5414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 was being seized, you used to be seized, etc.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9352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-io conjugation: Future Passive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6434849"/>
              </p:ext>
            </p:extLst>
          </p:nvPr>
        </p:nvGraphicFramePr>
        <p:xfrm>
          <a:off x="457200" y="1600200"/>
          <a:ext cx="8229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Singular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Plural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r>
                        <a:rPr lang="en-US" sz="2400" dirty="0" smtClean="0"/>
                        <a:t> person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capiar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capiēmur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u="none" dirty="0" err="1" smtClean="0"/>
                        <a:t>capiēris</a:t>
                      </a:r>
                      <a:endParaRPr lang="en-US" sz="24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capiēminī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capiētur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capientur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22859" y="3606379"/>
            <a:ext cx="7290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Present Passive: I will be seized, you will be seized, etc.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2546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4th conjugation: Present Passive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215019"/>
              </p:ext>
            </p:extLst>
          </p:nvPr>
        </p:nvGraphicFramePr>
        <p:xfrm>
          <a:off x="457200" y="1600200"/>
          <a:ext cx="8229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Singular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Plural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r>
                        <a:rPr lang="en-US" sz="2400" dirty="0" smtClean="0"/>
                        <a:t> person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audior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audīmur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u="none" dirty="0" err="1" smtClean="0"/>
                        <a:t>audīris</a:t>
                      </a:r>
                      <a:endParaRPr lang="en-US" sz="2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audīminī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audītur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audiuntur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208078"/>
              </p:ext>
            </p:extLst>
          </p:nvPr>
        </p:nvGraphicFramePr>
        <p:xfrm>
          <a:off x="457200" y="4893620"/>
          <a:ext cx="8229600" cy="18288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Singular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Plural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audiēbar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audiēbāmur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audiēbāris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audiēbāminī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audiēbātur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audiēbantur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3890665"/>
            <a:ext cx="33019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Imperfect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22859" y="3606379"/>
            <a:ext cx="7290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Present Passive: I am heard, you are heard, etc.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903739" y="4185734"/>
            <a:ext cx="47830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 was being heard, you used to be heard, etc.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3456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4th conjugation: Future Passive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036616"/>
              </p:ext>
            </p:extLst>
          </p:nvPr>
        </p:nvGraphicFramePr>
        <p:xfrm>
          <a:off x="457200" y="1600200"/>
          <a:ext cx="8229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Singular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Plural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r>
                        <a:rPr lang="en-US" sz="2400" dirty="0" smtClean="0"/>
                        <a:t> person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audiar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audiēmur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u="none" dirty="0" err="1" smtClean="0"/>
                        <a:t>audiēris</a:t>
                      </a:r>
                      <a:endParaRPr lang="en-US" sz="2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audiēminī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audiētur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audientur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22859" y="3606379"/>
            <a:ext cx="7290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Present Passive: I will be heard, you will be heard, etc.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287473"/>
              </p:ext>
            </p:extLst>
          </p:nvPr>
        </p:nvGraphicFramePr>
        <p:xfrm>
          <a:off x="873124" y="4311789"/>
          <a:ext cx="73025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5625"/>
                <a:gridCol w="1825625"/>
                <a:gridCol w="1539876"/>
                <a:gridCol w="2111374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Infinitives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                    Active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Passive                       .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agere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agī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 be led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rd</a:t>
                      </a:r>
                      <a:r>
                        <a:rPr lang="en-US" sz="2400" dirty="0" smtClean="0"/>
                        <a:t>-io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capere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capī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 be seized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audīre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audīrī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 be heard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420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0922"/>
            <a:ext cx="9144000" cy="5587078"/>
          </a:xfrm>
        </p:spPr>
        <p:txBody>
          <a:bodyPr numCol="2">
            <a:normAutofit/>
          </a:bodyPr>
          <a:lstStyle/>
          <a:p>
            <a:r>
              <a:rPr lang="en-US" sz="2800" dirty="0" smtClean="0"/>
              <a:t>Scio, </a:t>
            </a:r>
            <a:r>
              <a:rPr lang="en-US" sz="2800" dirty="0" err="1" smtClean="0"/>
              <a:t>scīre</a:t>
            </a:r>
            <a:r>
              <a:rPr lang="en-US" sz="2800" dirty="0" smtClean="0"/>
              <a:t> = to know</a:t>
            </a:r>
          </a:p>
          <a:p>
            <a:r>
              <a:rPr lang="en-US" sz="2800" dirty="0" err="1" smtClean="0"/>
              <a:t>Rapiō</a:t>
            </a:r>
            <a:r>
              <a:rPr lang="en-US" sz="2800" dirty="0" smtClean="0"/>
              <a:t>, </a:t>
            </a:r>
            <a:r>
              <a:rPr lang="en-US" sz="2800" dirty="0" err="1" smtClean="0"/>
              <a:t>rapere</a:t>
            </a:r>
            <a:r>
              <a:rPr lang="en-US" sz="2800" dirty="0" smtClean="0"/>
              <a:t> = to seize, snatch</a:t>
            </a:r>
          </a:p>
          <a:p>
            <a:pPr marL="0" indent="0">
              <a:buNone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S</a:t>
            </a:r>
            <a:r>
              <a:rPr lang="en-US" sz="2800" dirty="0" err="1" smtClean="0"/>
              <a:t>cior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Scīris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Scieris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Sciebamur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Scīrī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Raperis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Rapiminī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Rapiebantur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Rapī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R</a:t>
            </a:r>
            <a:r>
              <a:rPr lang="en-US" sz="2800" dirty="0" err="1" smtClean="0"/>
              <a:t>apiar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7713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Numquam</a:t>
            </a:r>
            <a:r>
              <a:rPr lang="en-US" sz="2800" dirty="0" smtClean="0"/>
              <a:t> </a:t>
            </a:r>
            <a:r>
              <a:rPr lang="en-US" sz="2800" dirty="0" err="1" smtClean="0"/>
              <a:t>perīculum</a:t>
            </a:r>
            <a:r>
              <a:rPr lang="en-US" sz="2800" dirty="0" smtClean="0"/>
              <a:t> sine </a:t>
            </a:r>
            <a:r>
              <a:rPr lang="en-US" sz="2800" dirty="0" err="1" smtClean="0"/>
              <a:t>perīculō</a:t>
            </a:r>
            <a:r>
              <a:rPr lang="en-US" sz="2800" dirty="0" smtClean="0"/>
              <a:t> </a:t>
            </a:r>
            <a:r>
              <a:rPr lang="en-US" sz="2800" dirty="0" err="1" smtClean="0"/>
              <a:t>vincitur</a:t>
            </a:r>
            <a:r>
              <a:rPr lang="en-US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Futūra</a:t>
            </a:r>
            <a:r>
              <a:rPr lang="en-US" sz="2800" dirty="0" smtClean="0"/>
              <a:t> </a:t>
            </a:r>
            <a:r>
              <a:rPr lang="en-US" sz="2800" dirty="0" err="1" smtClean="0"/>
              <a:t>scīrī</a:t>
            </a:r>
            <a:r>
              <a:rPr lang="en-US" sz="2800" dirty="0" smtClean="0"/>
              <a:t> </a:t>
            </a:r>
            <a:r>
              <a:rPr lang="en-US" sz="2800" dirty="0" err="1" smtClean="0"/>
              <a:t>nōn</a:t>
            </a:r>
            <a:r>
              <a:rPr lang="en-US" sz="2800" dirty="0" smtClean="0"/>
              <a:t> </a:t>
            </a:r>
            <a:r>
              <a:rPr lang="en-US" sz="2800" dirty="0" err="1" smtClean="0"/>
              <a:t>possunt</a:t>
            </a:r>
            <a:r>
              <a:rPr lang="en-US" sz="2800" dirty="0" smtClean="0"/>
              <a:t>. (</a:t>
            </a:r>
            <a:r>
              <a:rPr lang="en-US" sz="2800" dirty="0" err="1" smtClean="0"/>
              <a:t>futūra</a:t>
            </a:r>
            <a:r>
              <a:rPr lang="en-US" sz="2800" dirty="0" smtClean="0"/>
              <a:t> is a substantive here)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Conjugate </a:t>
            </a:r>
            <a:r>
              <a:rPr lang="en-US" sz="2800" dirty="0" err="1" smtClean="0"/>
              <a:t>tangō</a:t>
            </a:r>
            <a:r>
              <a:rPr lang="en-US" sz="2800" dirty="0" smtClean="0"/>
              <a:t>, </a:t>
            </a:r>
            <a:r>
              <a:rPr lang="en-US" sz="2800" dirty="0" err="1" smtClean="0"/>
              <a:t>tangere</a:t>
            </a:r>
            <a:r>
              <a:rPr lang="en-US" sz="2800" dirty="0" smtClean="0"/>
              <a:t>, </a:t>
            </a:r>
            <a:r>
              <a:rPr lang="en-US" sz="2800" dirty="0" err="1" smtClean="0"/>
              <a:t>tetigī</a:t>
            </a:r>
            <a:r>
              <a:rPr lang="en-US" sz="2800" dirty="0" smtClean="0"/>
              <a:t>, </a:t>
            </a:r>
            <a:r>
              <a:rPr lang="en-US" sz="2800" dirty="0" err="1" smtClean="0"/>
              <a:t>tactum</a:t>
            </a:r>
            <a:r>
              <a:rPr lang="en-US" sz="2800" dirty="0" smtClean="0"/>
              <a:t> in the Present Passive System.  Then, </a:t>
            </a:r>
            <a:r>
              <a:rPr lang="en-US" sz="2800" dirty="0" smtClean="0">
                <a:solidFill>
                  <a:srgbClr val="FF0000"/>
                </a:solidFill>
              </a:rPr>
              <a:t>translate</a:t>
            </a:r>
            <a:r>
              <a:rPr lang="en-US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At </a:t>
            </a:r>
            <a:r>
              <a:rPr lang="en-US" sz="2800" dirty="0" err="1" smtClean="0"/>
              <a:t>amīcitia</a:t>
            </a:r>
            <a:r>
              <a:rPr lang="en-US" sz="2800" dirty="0" smtClean="0"/>
              <a:t> </a:t>
            </a:r>
            <a:r>
              <a:rPr lang="en-US" sz="2800" dirty="0" err="1" smtClean="0"/>
              <a:t>nūllō</a:t>
            </a:r>
            <a:r>
              <a:rPr lang="en-US" sz="2800" dirty="0" smtClean="0"/>
              <a:t> </a:t>
            </a:r>
            <a:r>
              <a:rPr lang="en-US" sz="2800" dirty="0" err="1" smtClean="0"/>
              <a:t>locō</a:t>
            </a:r>
            <a:r>
              <a:rPr lang="en-US" sz="2800" dirty="0" smtClean="0"/>
              <a:t> </a:t>
            </a:r>
            <a:r>
              <a:rPr lang="en-US" sz="2800" dirty="0" err="1" smtClean="0"/>
              <a:t>exclūditur</a:t>
            </a:r>
            <a:r>
              <a:rPr lang="en-US" sz="2800" dirty="0" smtClean="0"/>
              <a:t>; </a:t>
            </a:r>
            <a:r>
              <a:rPr lang="en-US" sz="2800" dirty="0" err="1" smtClean="0"/>
              <a:t>numquam</a:t>
            </a:r>
            <a:r>
              <a:rPr lang="en-US" sz="2800" dirty="0" smtClean="0"/>
              <a:t> </a:t>
            </a:r>
            <a:r>
              <a:rPr lang="en-US" sz="2800" dirty="0" err="1" smtClean="0"/>
              <a:t>est</a:t>
            </a:r>
            <a:r>
              <a:rPr lang="en-US" sz="2800" dirty="0" smtClean="0"/>
              <a:t> </a:t>
            </a:r>
            <a:r>
              <a:rPr lang="en-US" sz="2800" dirty="0" err="1" smtClean="0"/>
              <a:t>intempestīva</a:t>
            </a:r>
            <a:r>
              <a:rPr lang="en-US" sz="2800" dirty="0" smtClean="0"/>
              <a:t> </a:t>
            </a:r>
            <a:r>
              <a:rPr lang="en-US" sz="2800" dirty="0" err="1" smtClean="0"/>
              <a:t>aut</a:t>
            </a:r>
            <a:r>
              <a:rPr lang="en-US" sz="2800" dirty="0" smtClean="0"/>
              <a:t> </a:t>
            </a:r>
            <a:r>
              <a:rPr lang="en-US" sz="2800" dirty="0" err="1" smtClean="0"/>
              <a:t>sinistra</a:t>
            </a:r>
            <a:r>
              <a:rPr lang="en-US" sz="2800" dirty="0" smtClean="0"/>
              <a:t>; </a:t>
            </a:r>
            <a:r>
              <a:rPr lang="en-US" sz="2800" dirty="0" err="1" smtClean="0"/>
              <a:t>multa</a:t>
            </a:r>
            <a:r>
              <a:rPr lang="en-US" sz="2800" dirty="0" smtClean="0"/>
              <a:t> </a:t>
            </a:r>
            <a:r>
              <a:rPr lang="en-US" sz="2800" dirty="0" err="1" smtClean="0"/>
              <a:t>beneficia</a:t>
            </a:r>
            <a:r>
              <a:rPr lang="en-US" sz="2800" dirty="0" smtClean="0"/>
              <a:t> </a:t>
            </a:r>
            <a:r>
              <a:rPr lang="en-US" sz="2800" dirty="0" err="1" smtClean="0"/>
              <a:t>continet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6829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18812</TotalTime>
  <Words>628</Words>
  <Application>Microsoft Macintosh PowerPoint</Application>
  <PresentationFormat>On-screen Show (4:3)</PresentationFormat>
  <Paragraphs>217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Wheelock Ch. 21</vt:lpstr>
      <vt:lpstr>3rd conjugation: Present Passive</vt:lpstr>
      <vt:lpstr>3rd conjugation: Future Passive</vt:lpstr>
      <vt:lpstr>3rd-io conjugation: Present Passive</vt:lpstr>
      <vt:lpstr>3rd-io conjugation: Future Passive</vt:lpstr>
      <vt:lpstr>4th conjugation: Present Passive</vt:lpstr>
      <vt:lpstr>4th conjugation: Future Passive</vt:lpstr>
      <vt:lpstr>Practice:</vt:lpstr>
      <vt:lpstr>Practice</vt:lpstr>
      <vt:lpstr>Review Practice</vt:lpstr>
      <vt:lpstr>PowerPoint Presentation</vt:lpstr>
      <vt:lpstr>PowerPoint Presentation</vt:lpstr>
      <vt:lpstr>Sciō, scīre, scīvī, scītum</vt:lpstr>
      <vt:lpstr>Ch. 21 Vocabulary Quiz</vt:lpstr>
      <vt:lpstr>Wheelock 21 Grammar Quiz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Wheelock Ch. 21</dc:title>
  <dc:creator>Steven</dc:creator>
  <cp:lastModifiedBy>s</cp:lastModifiedBy>
  <cp:revision>30</cp:revision>
  <dcterms:created xsi:type="dcterms:W3CDTF">2013-04-10T16:43:23Z</dcterms:created>
  <dcterms:modified xsi:type="dcterms:W3CDTF">2014-11-09T23:07:18Z</dcterms:modified>
</cp:coreProperties>
</file>