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5" r:id="rId11"/>
    <p:sldId id="274" r:id="rId12"/>
    <p:sldId id="266" r:id="rId13"/>
    <p:sldId id="265" r:id="rId14"/>
    <p:sldId id="267" r:id="rId15"/>
    <p:sldId id="269" r:id="rId16"/>
    <p:sldId id="270" r:id="rId17"/>
    <p:sldId id="271" r:id="rId18"/>
    <p:sldId id="272" r:id="rId19"/>
    <p:sldId id="273" r:id="rId20"/>
    <p:sldId id="268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9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946D02-E08D-0143-85BE-9949F227CF3F}" type="datetimeFigureOut">
              <a:rPr lang="en-US" smtClean="0"/>
              <a:t>11/14/13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4CE96-201E-5F4C-A8BA-D5D90748B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161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Sometimes a preposition, sometimes not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4CE96-201E-5F4C-A8BA-D5D90748BB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539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5EA2C-19EC-6241-986E-E9458363A1CD}" type="datetimeFigureOut">
              <a:rPr lang="en-US" smtClean="0"/>
              <a:t>11/14/13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E93A-A4E8-8342-B451-6AC7A89B2D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8F95EA2C-19EC-6241-986E-E9458363A1CD}" type="datetimeFigureOut">
              <a:rPr lang="en-US" smtClean="0"/>
              <a:t>11/14/13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E93A-A4E8-8342-B451-6AC7A89B2D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5EA2C-19EC-6241-986E-E9458363A1CD}" type="datetimeFigureOut">
              <a:rPr lang="en-US" smtClean="0"/>
              <a:t>11/14/13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8F95EA2C-19EC-6241-986E-E9458363A1CD}" type="datetimeFigureOut">
              <a:rPr lang="en-US" smtClean="0"/>
              <a:t>11/14/13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8F95EA2C-19EC-6241-986E-E9458363A1CD}" type="datetimeFigureOut">
              <a:rPr lang="en-US" smtClean="0"/>
              <a:t>11/14/13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5EA2C-19EC-6241-986E-E9458363A1CD}" type="datetimeFigureOut">
              <a:rPr lang="en-US" smtClean="0"/>
              <a:t>11/14/13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E93A-A4E8-8342-B451-6AC7A89B2D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5EA2C-19EC-6241-986E-E9458363A1CD}" type="datetimeFigureOut">
              <a:rPr lang="en-US" smtClean="0"/>
              <a:t>11/14/13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E93A-A4E8-8342-B451-6AC7A89B2D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5EA2C-19EC-6241-986E-E9458363A1CD}" type="datetimeFigureOut">
              <a:rPr lang="en-US" smtClean="0"/>
              <a:t>11/14/13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E93A-A4E8-8342-B451-6AC7A89B2D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5EA2C-19EC-6241-986E-E9458363A1CD}" type="datetimeFigureOut">
              <a:rPr lang="en-US" smtClean="0"/>
              <a:t>11/14/13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5EA2C-19EC-6241-986E-E9458363A1CD}" type="datetimeFigureOut">
              <a:rPr lang="en-US" smtClean="0"/>
              <a:t>11/14/13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E93A-A4E8-8342-B451-6AC7A89B2D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8F95EA2C-19EC-6241-986E-E9458363A1CD}" type="datetimeFigureOut">
              <a:rPr lang="en-US" smtClean="0"/>
              <a:t>11/14/13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E93A-A4E8-8342-B451-6AC7A89B2D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8F95EA2C-19EC-6241-986E-E9458363A1CD}" type="datetimeFigureOut">
              <a:rPr lang="en-US" smtClean="0"/>
              <a:t>11/14/13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E93A-A4E8-8342-B451-6AC7A89B2D3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5EA2C-19EC-6241-986E-E9458363A1CD}" type="datetimeFigureOut">
              <a:rPr lang="en-US" smtClean="0"/>
              <a:t>11/14/13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E93A-A4E8-8342-B451-6AC7A89B2D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5EA2C-19EC-6241-986E-E9458363A1CD}" type="datetimeFigureOut">
              <a:rPr lang="en-US" smtClean="0"/>
              <a:t>11/14/13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E93A-A4E8-8342-B451-6AC7A89B2D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8F95EA2C-19EC-6241-986E-E9458363A1CD}" type="datetimeFigureOut">
              <a:rPr lang="en-US" smtClean="0"/>
              <a:t>11/14/13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E93A-A4E8-8342-B451-6AC7A89B2D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F95EA2C-19EC-6241-986E-E9458363A1CD}" type="datetimeFigureOut">
              <a:rPr lang="en-US" smtClean="0"/>
              <a:t>11/14/13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47CE93A-A4E8-8342-B451-6AC7A89B2D3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Wheelock Chapter 20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4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Declension Nouns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82252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554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38256"/>
            <a:ext cx="9144000" cy="481974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u="sng" dirty="0" err="1" smtClean="0">
                <a:latin typeface="Times New Roman"/>
                <a:cs typeface="Times New Roman"/>
              </a:rPr>
              <a:t>Magnō</a:t>
            </a:r>
            <a:r>
              <a:rPr lang="en-US" sz="2800" u="sng" dirty="0" smtClean="0">
                <a:latin typeface="Times New Roman"/>
                <a:cs typeface="Times New Roman"/>
              </a:rPr>
              <a:t> </a:t>
            </a:r>
            <a:r>
              <a:rPr lang="en-US" sz="2800" u="sng" dirty="0" err="1" smtClean="0">
                <a:latin typeface="Times New Roman"/>
                <a:cs typeface="Times New Roman"/>
              </a:rPr>
              <a:t>metū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mē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līberābis</a:t>
            </a:r>
            <a:r>
              <a:rPr lang="en-US" sz="2800" dirty="0" smtClean="0">
                <a:latin typeface="Times New Roman"/>
                <a:cs typeface="Times New Roman"/>
              </a:rPr>
              <a:t>, </a:t>
            </a:r>
            <a:r>
              <a:rPr lang="en-US" sz="2800" dirty="0" err="1" smtClean="0">
                <a:latin typeface="Times New Roman"/>
                <a:cs typeface="Times New Roman"/>
              </a:rPr>
              <a:t>sī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omnēs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istōs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coniūrātōs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tēcum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ēdūcēs</a:t>
            </a:r>
            <a:r>
              <a:rPr lang="en-US" sz="2800" dirty="0" smtClean="0">
                <a:latin typeface="Times New Roman"/>
                <a:cs typeface="Times New Roman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>
                <a:latin typeface="Times New Roman"/>
                <a:cs typeface="Times New Roman"/>
              </a:rPr>
              <a:t>Istī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coniūrātī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ab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u="sng" dirty="0" err="1" smtClean="0">
                <a:latin typeface="Times New Roman"/>
                <a:cs typeface="Times New Roman"/>
              </a:rPr>
              <a:t>urbe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prohibērī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nōn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possunt</a:t>
            </a:r>
            <a:r>
              <a:rPr lang="en-US" sz="2800" dirty="0" smtClean="0">
                <a:latin typeface="Times New Roman"/>
                <a:cs typeface="Times New Roman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Times New Roman"/>
                <a:cs typeface="Times New Roman"/>
              </a:rPr>
              <a:t>Pater </a:t>
            </a:r>
            <a:r>
              <a:rPr lang="en-US" sz="2800" dirty="0" err="1" smtClean="0">
                <a:latin typeface="Times New Roman"/>
                <a:cs typeface="Times New Roman"/>
              </a:rPr>
              <a:t>pecūniam</a:t>
            </a:r>
            <a:r>
              <a:rPr lang="en-US" sz="2800" dirty="0" smtClean="0">
                <a:latin typeface="Times New Roman"/>
                <a:cs typeface="Times New Roman"/>
              </a:rPr>
              <a:t> ex </a:t>
            </a:r>
            <a:r>
              <a:rPr lang="en-US" sz="2800" u="sng" dirty="0" err="1" smtClean="0">
                <a:latin typeface="Times New Roman"/>
                <a:cs typeface="Times New Roman"/>
              </a:rPr>
              <a:t>Graeciā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movēre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coepit</a:t>
            </a:r>
            <a:r>
              <a:rPr lang="en-US" sz="2800" dirty="0" smtClean="0">
                <a:latin typeface="Times New Roman"/>
                <a:cs typeface="Times New Roman"/>
              </a:rPr>
              <a:t>.</a:t>
            </a:r>
            <a:endParaRPr lang="en-US"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18582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Wh. 20 Vocabulary Quiz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770773"/>
              </p:ext>
            </p:extLst>
          </p:nvPr>
        </p:nvGraphicFramePr>
        <p:xfrm>
          <a:off x="0" y="2038350"/>
          <a:ext cx="9144000" cy="2590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lang="en-US" sz="28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B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/>
                          <a:cs typeface="Arial"/>
                        </a:rPr>
                        <a:t>1. genu, </a:t>
                      </a:r>
                      <a:r>
                        <a:rPr lang="en-US" sz="2800" dirty="0" err="1" smtClean="0">
                          <a:latin typeface="Arial"/>
                          <a:cs typeface="Arial"/>
                        </a:rPr>
                        <a:t>genūs</a:t>
                      </a:r>
                      <a:endParaRPr lang="en-US" sz="2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/>
                          <a:cs typeface="Arial"/>
                        </a:rPr>
                        <a:t>5. </a:t>
                      </a:r>
                      <a:r>
                        <a:rPr lang="en-US" sz="2800" dirty="0" err="1" smtClean="0">
                          <a:latin typeface="Arial"/>
                          <a:cs typeface="Arial"/>
                        </a:rPr>
                        <a:t>prohibeo</a:t>
                      </a:r>
                      <a:r>
                        <a:rPr lang="en-US" sz="2800" dirty="0" smtClean="0">
                          <a:latin typeface="Arial"/>
                          <a:cs typeface="Arial"/>
                        </a:rPr>
                        <a:t>,</a:t>
                      </a:r>
                      <a:r>
                        <a:rPr lang="en-US" sz="280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/>
                          <a:cs typeface="Arial"/>
                        </a:rPr>
                        <a:t>prohibere</a:t>
                      </a:r>
                      <a:r>
                        <a:rPr lang="en-US" sz="2800" baseline="0" dirty="0" smtClean="0">
                          <a:latin typeface="Arial"/>
                          <a:cs typeface="Arial"/>
                        </a:rPr>
                        <a:t>…</a:t>
                      </a:r>
                      <a:endParaRPr lang="en-US" sz="28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/>
                          <a:cs typeface="Arial"/>
                        </a:rPr>
                        <a:t>2. </a:t>
                      </a:r>
                      <a:r>
                        <a:rPr lang="en-US" sz="2800" dirty="0" err="1" smtClean="0">
                          <a:latin typeface="Arial"/>
                          <a:cs typeface="Arial"/>
                        </a:rPr>
                        <a:t>metus</a:t>
                      </a:r>
                      <a:r>
                        <a:rPr lang="en-US" sz="2800" dirty="0" smtClean="0">
                          <a:latin typeface="Arial"/>
                          <a:cs typeface="Arial"/>
                        </a:rPr>
                        <a:t>,</a:t>
                      </a:r>
                      <a:r>
                        <a:rPr lang="en-US" sz="280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/>
                          <a:cs typeface="Arial"/>
                        </a:rPr>
                        <a:t>metūs</a:t>
                      </a:r>
                      <a:endParaRPr lang="en-US" sz="2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/>
                          <a:cs typeface="Arial"/>
                        </a:rPr>
                        <a:t>6. </a:t>
                      </a:r>
                      <a:r>
                        <a:rPr lang="en-US" sz="2800" dirty="0" err="1" smtClean="0">
                          <a:latin typeface="Arial"/>
                          <a:cs typeface="Arial"/>
                        </a:rPr>
                        <a:t>discedo</a:t>
                      </a:r>
                      <a:r>
                        <a:rPr lang="en-US" sz="2800" dirty="0" smtClean="0">
                          <a:latin typeface="Arial"/>
                          <a:cs typeface="Arial"/>
                        </a:rPr>
                        <a:t>, </a:t>
                      </a:r>
                      <a:r>
                        <a:rPr lang="en-US" sz="2800" dirty="0" err="1" smtClean="0">
                          <a:latin typeface="Arial"/>
                          <a:cs typeface="Arial"/>
                        </a:rPr>
                        <a:t>discedere</a:t>
                      </a:r>
                      <a:endParaRPr lang="en-US" sz="28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/>
                          <a:cs typeface="Arial"/>
                        </a:rPr>
                        <a:t>3. </a:t>
                      </a:r>
                      <a:r>
                        <a:rPr lang="en-US" sz="2800" dirty="0" err="1" smtClean="0">
                          <a:latin typeface="Arial"/>
                          <a:cs typeface="Arial"/>
                        </a:rPr>
                        <a:t>dexter</a:t>
                      </a:r>
                      <a:r>
                        <a:rPr lang="en-US" sz="2800" dirty="0" smtClean="0">
                          <a:latin typeface="Arial"/>
                          <a:cs typeface="Arial"/>
                        </a:rPr>
                        <a:t>, </a:t>
                      </a:r>
                      <a:r>
                        <a:rPr lang="en-US" sz="2800" dirty="0" err="1" smtClean="0">
                          <a:latin typeface="Arial"/>
                          <a:cs typeface="Arial"/>
                        </a:rPr>
                        <a:t>dextra</a:t>
                      </a:r>
                      <a:r>
                        <a:rPr lang="en-US" sz="2800" dirty="0" smtClean="0">
                          <a:latin typeface="Arial"/>
                          <a:cs typeface="Arial"/>
                        </a:rPr>
                        <a:t>, </a:t>
                      </a:r>
                      <a:r>
                        <a:rPr lang="en-US" sz="2800" dirty="0" err="1" smtClean="0">
                          <a:latin typeface="Arial"/>
                          <a:cs typeface="Arial"/>
                        </a:rPr>
                        <a:t>dextrum</a:t>
                      </a:r>
                      <a:endParaRPr lang="en-US" sz="2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/>
                          <a:cs typeface="Arial"/>
                        </a:rPr>
                        <a:t>7. </a:t>
                      </a:r>
                      <a:r>
                        <a:rPr lang="en-US" sz="2800" dirty="0" err="1" smtClean="0">
                          <a:latin typeface="Arial"/>
                          <a:cs typeface="Arial"/>
                        </a:rPr>
                        <a:t>cornu</a:t>
                      </a:r>
                      <a:r>
                        <a:rPr lang="en-US" sz="2800" dirty="0" smtClean="0">
                          <a:latin typeface="Arial"/>
                          <a:cs typeface="Arial"/>
                        </a:rPr>
                        <a:t>,</a:t>
                      </a:r>
                      <a:r>
                        <a:rPr lang="en-US" sz="280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/>
                          <a:cs typeface="Arial"/>
                        </a:rPr>
                        <a:t>cornūs</a:t>
                      </a:r>
                      <a:endParaRPr lang="en-US" sz="2800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/>
                          <a:cs typeface="Arial"/>
                        </a:rPr>
                        <a:t>4. </a:t>
                      </a:r>
                      <a:r>
                        <a:rPr lang="en-US" sz="2800" dirty="0" err="1" smtClean="0">
                          <a:latin typeface="Arial"/>
                          <a:cs typeface="Arial"/>
                        </a:rPr>
                        <a:t>odī</a:t>
                      </a:r>
                      <a:r>
                        <a:rPr lang="en-US" sz="2800" dirty="0" smtClean="0">
                          <a:latin typeface="Arial"/>
                          <a:cs typeface="Arial"/>
                        </a:rPr>
                        <a:t>, </a:t>
                      </a:r>
                      <a:r>
                        <a:rPr lang="en-US" sz="2800" dirty="0" err="1" smtClean="0">
                          <a:latin typeface="Arial"/>
                          <a:cs typeface="Arial"/>
                        </a:rPr>
                        <a:t>odisse</a:t>
                      </a:r>
                      <a:r>
                        <a:rPr lang="en-US" sz="2800" dirty="0" smtClean="0">
                          <a:latin typeface="Arial"/>
                          <a:cs typeface="Arial"/>
                        </a:rPr>
                        <a:t>, </a:t>
                      </a:r>
                      <a:r>
                        <a:rPr lang="en-US" sz="2800" dirty="0" err="1" smtClean="0">
                          <a:latin typeface="Arial"/>
                          <a:cs typeface="Arial"/>
                        </a:rPr>
                        <a:t>osurum</a:t>
                      </a:r>
                      <a:endParaRPr lang="en-US" sz="2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/>
                          <a:cs typeface="Arial"/>
                        </a:rPr>
                        <a:t>8. </a:t>
                      </a:r>
                      <a:r>
                        <a:rPr lang="en-US" sz="2800" dirty="0" err="1" smtClean="0">
                          <a:latin typeface="Arial"/>
                          <a:cs typeface="Arial"/>
                        </a:rPr>
                        <a:t>senatus</a:t>
                      </a:r>
                      <a:r>
                        <a:rPr lang="en-US" sz="2800" dirty="0" smtClean="0">
                          <a:latin typeface="Arial"/>
                          <a:cs typeface="Arial"/>
                        </a:rPr>
                        <a:t>, </a:t>
                      </a:r>
                      <a:r>
                        <a:rPr lang="en-US" sz="2800" dirty="0" err="1" smtClean="0">
                          <a:latin typeface="Arial"/>
                          <a:cs typeface="Arial"/>
                        </a:rPr>
                        <a:t>senatūs</a:t>
                      </a:r>
                      <a:endParaRPr lang="en-US" sz="2800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4937125"/>
            <a:ext cx="89138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9. Provide a derivative from column A.</a:t>
            </a:r>
          </a:p>
          <a:p>
            <a:r>
              <a:rPr lang="en-US" sz="2800" dirty="0" smtClean="0"/>
              <a:t>10. Provide a derivative from column B.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96947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9456"/>
            <a:ext cx="8913813" cy="914400"/>
          </a:xfrm>
        </p:spPr>
        <p:txBody>
          <a:bodyPr/>
          <a:lstStyle/>
          <a:p>
            <a:r>
              <a:rPr lang="en-US" dirty="0" smtClean="0"/>
              <a:t>Wh. 20 Grammar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3856"/>
            <a:ext cx="9144000" cy="573414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latin typeface="Arial"/>
                <a:cs typeface="Arial"/>
              </a:rPr>
              <a:t>Decline AND TRANSLATE </a:t>
            </a:r>
            <a:r>
              <a:rPr lang="en-US" sz="2800" dirty="0" err="1" smtClean="0">
                <a:latin typeface="Arial"/>
                <a:cs typeface="Arial"/>
              </a:rPr>
              <a:t>metus</a:t>
            </a:r>
            <a:r>
              <a:rPr lang="en-US" sz="2800" dirty="0" smtClean="0">
                <a:latin typeface="Arial"/>
                <a:cs typeface="Arial"/>
              </a:rPr>
              <a:t>, </a:t>
            </a:r>
            <a:r>
              <a:rPr lang="en-US" sz="2800" dirty="0" err="1" smtClean="0">
                <a:latin typeface="Arial"/>
                <a:cs typeface="Arial"/>
              </a:rPr>
              <a:t>metūs</a:t>
            </a:r>
            <a:r>
              <a:rPr lang="en-US" sz="2800" dirty="0" smtClean="0">
                <a:latin typeface="Arial"/>
                <a:cs typeface="Arial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latin typeface="Arial"/>
                <a:cs typeface="Arial"/>
              </a:rPr>
              <a:t>Decline </a:t>
            </a:r>
            <a:r>
              <a:rPr lang="en-US" sz="2800" dirty="0" err="1" smtClean="0">
                <a:latin typeface="Arial"/>
                <a:cs typeface="Arial"/>
              </a:rPr>
              <a:t>cornu</a:t>
            </a:r>
            <a:r>
              <a:rPr lang="en-US" sz="2800" dirty="0" smtClean="0">
                <a:latin typeface="Arial"/>
                <a:cs typeface="Arial"/>
              </a:rPr>
              <a:t>, </a:t>
            </a:r>
            <a:r>
              <a:rPr lang="en-US" sz="2800" dirty="0" err="1" smtClean="0">
                <a:latin typeface="Arial"/>
                <a:cs typeface="Arial"/>
              </a:rPr>
              <a:t>cornūs</a:t>
            </a:r>
            <a:r>
              <a:rPr lang="en-US" sz="2800" dirty="0" smtClean="0">
                <a:latin typeface="Arial"/>
                <a:cs typeface="Arial"/>
              </a:rPr>
              <a:t>.</a:t>
            </a:r>
          </a:p>
          <a:p>
            <a:pPr marL="0" indent="0">
              <a:buNone/>
            </a:pPr>
            <a:r>
              <a:rPr lang="en-US" sz="2800" dirty="0" smtClean="0">
                <a:latin typeface="Arial"/>
                <a:cs typeface="Arial"/>
              </a:rPr>
              <a:t>Translate; identify types of underlined ablatives.</a:t>
            </a:r>
            <a:endParaRPr lang="en-US" sz="2800" dirty="0" smtClean="0">
              <a:latin typeface="Arial"/>
              <a:cs typeface="Arial"/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en-US" sz="2800" dirty="0" err="1">
                <a:latin typeface="Arial"/>
                <a:cs typeface="Arial"/>
              </a:rPr>
              <a:t>Iste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u="sng" dirty="0" err="1">
                <a:latin typeface="Arial"/>
                <a:cs typeface="Arial"/>
              </a:rPr>
              <a:t>commūnī</a:t>
            </a:r>
            <a:r>
              <a:rPr lang="en-US" sz="2800" u="sng" dirty="0">
                <a:latin typeface="Arial"/>
                <a:cs typeface="Arial"/>
              </a:rPr>
              <a:t> </a:t>
            </a:r>
            <a:r>
              <a:rPr lang="en-US" sz="2800" u="sng" dirty="0" err="1">
                <a:latin typeface="Arial"/>
                <a:cs typeface="Arial"/>
              </a:rPr>
              <a:t>sēnsū</a:t>
            </a:r>
            <a:r>
              <a:rPr lang="en-US" sz="2800" dirty="0">
                <a:latin typeface="Arial"/>
                <a:cs typeface="Arial"/>
              </a:rPr>
              <a:t> caret.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2800" dirty="0">
                <a:latin typeface="Arial"/>
                <a:cs typeface="Arial"/>
              </a:rPr>
              <a:t>Corpus </a:t>
            </a:r>
            <a:r>
              <a:rPr lang="en-US" sz="2800" dirty="0" err="1">
                <a:latin typeface="Arial"/>
                <a:cs typeface="Arial"/>
              </a:rPr>
              <a:t>discessit</a:t>
            </a:r>
            <a:r>
              <a:rPr lang="en-US" sz="2800" dirty="0">
                <a:latin typeface="Arial"/>
                <a:cs typeface="Arial"/>
              </a:rPr>
              <a:t>, </a:t>
            </a:r>
            <a:r>
              <a:rPr lang="en-US" sz="2800" dirty="0" err="1">
                <a:latin typeface="Arial"/>
                <a:cs typeface="Arial"/>
              </a:rPr>
              <a:t>sed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spīritus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remanet</a:t>
            </a:r>
            <a:r>
              <a:rPr lang="en-US" sz="2800" dirty="0">
                <a:latin typeface="Arial"/>
                <a:cs typeface="Arial"/>
              </a:rPr>
              <a:t>.</a:t>
            </a:r>
            <a:endParaRPr lang="en-US" sz="2800" dirty="0">
              <a:latin typeface="Arial"/>
              <a:cs typeface="Arial"/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en-US" sz="2800" dirty="0" err="1" smtClean="0">
                <a:latin typeface="Arial"/>
                <a:cs typeface="Arial"/>
              </a:rPr>
              <a:t>Magn</a:t>
            </a:r>
            <a:r>
              <a:rPr lang="en-US" sz="2800" dirty="0" err="1" smtClean="0">
                <a:latin typeface="Arial"/>
                <a:cs typeface="Arial"/>
              </a:rPr>
              <a:t>ō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metū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mē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līberābis</a:t>
            </a:r>
            <a:r>
              <a:rPr lang="en-US" sz="2800" dirty="0" smtClean="0">
                <a:latin typeface="Arial"/>
                <a:cs typeface="Arial"/>
              </a:rPr>
              <a:t>.</a:t>
            </a:r>
            <a:endParaRPr lang="en-US" sz="2800" dirty="0">
              <a:latin typeface="Arial"/>
              <a:cs typeface="Arial"/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en-US" sz="2800" dirty="0" err="1" smtClean="0">
                <a:latin typeface="Arial"/>
                <a:cs typeface="Arial"/>
              </a:rPr>
              <a:t>Odī</a:t>
            </a:r>
            <a:r>
              <a:rPr lang="en-US" sz="2800" dirty="0" smtClean="0">
                <a:latin typeface="Arial"/>
                <a:cs typeface="Arial"/>
              </a:rPr>
              <a:t>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2800" dirty="0" err="1" smtClean="0">
                <a:latin typeface="Arial"/>
                <a:cs typeface="Arial"/>
              </a:rPr>
              <a:t>Fl</a:t>
            </a:r>
            <a:r>
              <a:rPr lang="en-US" sz="2800" dirty="0" err="1" smtClean="0">
                <a:latin typeface="Arial"/>
                <a:cs typeface="Arial"/>
              </a:rPr>
              <a:t>ūmen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u="sng" dirty="0" err="1" smtClean="0">
                <a:latin typeface="Arial"/>
                <a:cs typeface="Arial"/>
              </a:rPr>
              <a:t>dē</a:t>
            </a:r>
            <a:r>
              <a:rPr lang="en-US" sz="2800" u="sng" dirty="0" smtClean="0">
                <a:latin typeface="Arial"/>
                <a:cs typeface="Arial"/>
              </a:rPr>
              <a:t> </a:t>
            </a:r>
            <a:r>
              <a:rPr lang="en-US" sz="2800" u="sng" dirty="0" err="1" smtClean="0">
                <a:latin typeface="Arial"/>
                <a:cs typeface="Arial"/>
              </a:rPr>
              <a:t>montibus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flūxit</a:t>
            </a:r>
            <a:r>
              <a:rPr lang="en-US" sz="2800" dirty="0" smtClean="0">
                <a:latin typeface="Arial"/>
                <a:cs typeface="Arial"/>
              </a:rPr>
              <a:t>.</a:t>
            </a:r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3513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0" y="0"/>
            <a:ext cx="58750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24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500" y="0"/>
            <a:ext cx="520303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1625" y="476250"/>
            <a:ext cx="2968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The Three Stooges Meet Hercules</a:t>
            </a:r>
            <a:r>
              <a:rPr lang="en-US" sz="2000" dirty="0" smtClean="0"/>
              <a:t> -- 1962</a:t>
            </a: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2188420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6898"/>
          <a:stretch/>
        </p:blipFill>
        <p:spPr>
          <a:xfrm>
            <a:off x="381000" y="1158874"/>
            <a:ext cx="8380448" cy="56991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39875" y="365125"/>
            <a:ext cx="6540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Hercules in New York</a:t>
            </a:r>
            <a:r>
              <a:rPr lang="en-US" sz="2000" dirty="0" smtClean="0"/>
              <a:t> -- 1970</a:t>
            </a: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656940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5813"/>
          <a:stretch/>
        </p:blipFill>
        <p:spPr>
          <a:xfrm>
            <a:off x="0" y="304800"/>
            <a:ext cx="9144000" cy="58705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17625" y="6365875"/>
            <a:ext cx="6016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Hercules</a:t>
            </a:r>
            <a:r>
              <a:rPr lang="en-US" sz="2000" dirty="0" smtClean="0"/>
              <a:t> -- 1983</a:t>
            </a: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3719248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600" y="0"/>
            <a:ext cx="459882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4625" y="889000"/>
            <a:ext cx="25558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Hercules: The Legendary Journeys </a:t>
            </a:r>
            <a:r>
              <a:rPr lang="en-US" sz="2000" dirty="0" smtClean="0"/>
              <a:t>– 1995-1999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44692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5026"/>
          <a:stretch/>
        </p:blipFill>
        <p:spPr>
          <a:xfrm>
            <a:off x="520700" y="1028700"/>
            <a:ext cx="8089900" cy="4559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750" y="301625"/>
            <a:ext cx="5318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Hercules</a:t>
            </a:r>
            <a:r>
              <a:rPr lang="en-US" sz="2000" dirty="0" smtClean="0"/>
              <a:t> -- 1997</a:t>
            </a: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978892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Declension (Masculine/Feminine)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1781614"/>
              </p:ext>
            </p:extLst>
          </p:nvPr>
        </p:nvGraphicFramePr>
        <p:xfrm>
          <a:off x="1114425" y="2595563"/>
          <a:ext cx="7610475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6825"/>
                <a:gridCol w="2536825"/>
                <a:gridCol w="2536825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Singular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Plural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Nominative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-us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</a:t>
                      </a:r>
                      <a:r>
                        <a:rPr lang="en-US" sz="3200" dirty="0" err="1" smtClean="0"/>
                        <a:t>ūs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Genitive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</a:t>
                      </a:r>
                      <a:r>
                        <a:rPr lang="en-US" sz="3200" dirty="0" err="1" smtClean="0"/>
                        <a:t>ūs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</a:t>
                      </a:r>
                      <a:r>
                        <a:rPr lang="en-US" sz="3200" dirty="0" err="1" smtClean="0"/>
                        <a:t>uum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Dative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</a:t>
                      </a:r>
                      <a:r>
                        <a:rPr lang="en-US" sz="3200" dirty="0" err="1" smtClean="0"/>
                        <a:t>uī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</a:t>
                      </a:r>
                      <a:r>
                        <a:rPr lang="en-US" sz="3200" dirty="0" err="1" smtClean="0"/>
                        <a:t>ibus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Accusative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-um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</a:t>
                      </a:r>
                      <a:r>
                        <a:rPr lang="en-US" sz="3200" dirty="0" err="1" smtClean="0"/>
                        <a:t>ūs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Ablative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</a:t>
                      </a:r>
                      <a:r>
                        <a:rPr lang="en-US" sz="3200" dirty="0" err="1" smtClean="0"/>
                        <a:t>ū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</a:t>
                      </a:r>
                      <a:r>
                        <a:rPr lang="en-US" sz="3200" dirty="0" err="1" smtClean="0"/>
                        <a:t>ibus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7446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4000" y="206375"/>
            <a:ext cx="4048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Young Hercules</a:t>
            </a:r>
            <a:r>
              <a:rPr lang="en-US" sz="2000" dirty="0" smtClean="0"/>
              <a:t> -- 1998</a:t>
            </a: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3870013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Declension (Neuter)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4337085"/>
              </p:ext>
            </p:extLst>
          </p:nvPr>
        </p:nvGraphicFramePr>
        <p:xfrm>
          <a:off x="1114425" y="2595563"/>
          <a:ext cx="7610475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6825"/>
                <a:gridCol w="2536825"/>
                <a:gridCol w="2536825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Singular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Plural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Nominative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</a:t>
                      </a:r>
                      <a:r>
                        <a:rPr lang="en-US" sz="3200" dirty="0" err="1" smtClean="0"/>
                        <a:t>ū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</a:t>
                      </a:r>
                      <a:r>
                        <a:rPr lang="en-US" sz="3200" dirty="0" err="1" smtClean="0"/>
                        <a:t>ua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Genitive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</a:t>
                      </a:r>
                      <a:r>
                        <a:rPr lang="en-US" sz="3200" dirty="0" err="1" smtClean="0"/>
                        <a:t>ūs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</a:t>
                      </a:r>
                      <a:r>
                        <a:rPr lang="en-US" sz="3200" dirty="0" err="1" smtClean="0"/>
                        <a:t>uum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Dative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</a:t>
                      </a:r>
                      <a:r>
                        <a:rPr lang="en-US" sz="3200" dirty="0" err="1" smtClean="0"/>
                        <a:t>ū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</a:t>
                      </a:r>
                      <a:r>
                        <a:rPr lang="en-US" sz="3200" dirty="0" err="1" smtClean="0"/>
                        <a:t>ibus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Accusative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</a:t>
                      </a:r>
                      <a:r>
                        <a:rPr lang="en-US" sz="3200" dirty="0" err="1" smtClean="0"/>
                        <a:t>ū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</a:t>
                      </a:r>
                      <a:r>
                        <a:rPr lang="en-US" sz="3200" dirty="0" err="1" smtClean="0"/>
                        <a:t>ua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/>
                        <a:t>Ablative</a:t>
                      </a: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</a:t>
                      </a:r>
                      <a:r>
                        <a:rPr lang="en-US" sz="3200" dirty="0" err="1" smtClean="0"/>
                        <a:t>ū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</a:t>
                      </a:r>
                      <a:r>
                        <a:rPr lang="en-US" sz="3200" dirty="0" err="1" smtClean="0"/>
                        <a:t>ibus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6071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0" y="2595562"/>
            <a:ext cx="8255000" cy="367076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Declensions are identified by genitive endings</a:t>
            </a:r>
          </a:p>
          <a:p>
            <a:r>
              <a:rPr lang="en-US" sz="2400" dirty="0" smtClean="0"/>
              <a:t>A noun-adjective combo may agree in number, gender, and case but not look alike</a:t>
            </a:r>
          </a:p>
          <a:p>
            <a:pPr lvl="1"/>
            <a:r>
              <a:rPr lang="en-US" sz="2200" dirty="0" smtClean="0"/>
              <a:t>E.g. </a:t>
            </a:r>
            <a:r>
              <a:rPr lang="en-US" sz="2200" dirty="0" err="1" smtClean="0"/>
              <a:t>frūctus</a:t>
            </a:r>
            <a:r>
              <a:rPr lang="en-US" sz="2200" dirty="0" smtClean="0"/>
              <a:t> </a:t>
            </a:r>
            <a:r>
              <a:rPr lang="en-US" sz="2200" dirty="0" err="1" smtClean="0"/>
              <a:t>dulcis</a:t>
            </a:r>
            <a:r>
              <a:rPr lang="en-US" sz="2200" dirty="0" smtClean="0"/>
              <a:t> (sweet fruit), </a:t>
            </a:r>
            <a:r>
              <a:rPr lang="en-US" sz="2200" dirty="0" err="1" smtClean="0"/>
              <a:t>manus</a:t>
            </a:r>
            <a:r>
              <a:rPr lang="en-US" sz="2200" dirty="0" smtClean="0"/>
              <a:t> mea (my hand)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030980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Ablative of Place from Which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Includes a verb of motion and a preposition (</a:t>
            </a:r>
            <a:r>
              <a:rPr lang="en-US" sz="2400" dirty="0" err="1" smtClean="0"/>
              <a:t>ab</a:t>
            </a:r>
            <a:r>
              <a:rPr lang="en-US" sz="2400" dirty="0" smtClean="0"/>
              <a:t>, </a:t>
            </a:r>
            <a:r>
              <a:rPr lang="en-US" sz="2400" dirty="0" err="1" smtClean="0"/>
              <a:t>dē</a:t>
            </a:r>
            <a:r>
              <a:rPr lang="en-US" sz="2400" dirty="0" smtClean="0"/>
              <a:t>, ex = away from, down from, out of)</a:t>
            </a:r>
          </a:p>
          <a:p>
            <a:r>
              <a:rPr lang="en-US" sz="2400" dirty="0" err="1" smtClean="0">
                <a:latin typeface="Arial"/>
                <a:cs typeface="Arial"/>
              </a:rPr>
              <a:t>Graecī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ā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patriā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suā</a:t>
            </a:r>
            <a:r>
              <a:rPr lang="en-US" sz="2400" dirty="0" smtClean="0">
                <a:latin typeface="Arial"/>
                <a:cs typeface="Arial"/>
              </a:rPr>
              <a:t> ad </a:t>
            </a:r>
            <a:r>
              <a:rPr lang="en-US" sz="2400" dirty="0" err="1" smtClean="0">
                <a:latin typeface="Arial"/>
                <a:cs typeface="Arial"/>
              </a:rPr>
              <a:t>Italiam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nāvigāvērunt</a:t>
            </a:r>
            <a:r>
              <a:rPr lang="en-US" sz="2400" dirty="0" smtClean="0">
                <a:latin typeface="Arial"/>
                <a:cs typeface="Arial"/>
              </a:rPr>
              <a:t>.</a:t>
            </a:r>
          </a:p>
          <a:p>
            <a:r>
              <a:rPr lang="en-US" sz="2400" dirty="0" err="1" smtClean="0">
                <a:latin typeface="Arial"/>
                <a:cs typeface="Arial"/>
              </a:rPr>
              <a:t>Flūmen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dē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montibus</a:t>
            </a:r>
            <a:r>
              <a:rPr lang="en-US" sz="2400" dirty="0" smtClean="0">
                <a:latin typeface="Arial"/>
                <a:cs typeface="Arial"/>
              </a:rPr>
              <a:t> in mare </a:t>
            </a:r>
            <a:r>
              <a:rPr lang="en-US" sz="2400" dirty="0" err="1" smtClean="0">
                <a:latin typeface="Arial"/>
                <a:cs typeface="Arial"/>
              </a:rPr>
              <a:t>flūxit</a:t>
            </a:r>
            <a:r>
              <a:rPr lang="en-US" sz="2400" dirty="0" smtClean="0">
                <a:latin typeface="Arial"/>
                <a:cs typeface="Arial"/>
              </a:rPr>
              <a:t>.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3143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Ablative of Separation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Shows separation (not movement)</a:t>
            </a:r>
          </a:p>
          <a:p>
            <a:r>
              <a:rPr lang="en-US" sz="2400" dirty="0" smtClean="0">
                <a:cs typeface="Arial"/>
              </a:rPr>
              <a:t>Verbs like “to free,” “to lack,” and “to deprive” often have ablative of separation</a:t>
            </a:r>
          </a:p>
          <a:p>
            <a:r>
              <a:rPr lang="en-US" sz="2400" dirty="0" err="1" smtClean="0">
                <a:latin typeface="Arial"/>
                <a:cs typeface="Arial"/>
              </a:rPr>
              <a:t>Eōs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timōre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līberāvit</a:t>
            </a:r>
            <a:r>
              <a:rPr lang="en-US" sz="2400" dirty="0" smtClean="0">
                <a:latin typeface="Arial"/>
                <a:cs typeface="Arial"/>
              </a:rPr>
              <a:t>.</a:t>
            </a:r>
          </a:p>
          <a:p>
            <a:r>
              <a:rPr lang="en-US" sz="2400" dirty="0" err="1" smtClean="0">
                <a:latin typeface="Arial"/>
                <a:cs typeface="Arial"/>
              </a:rPr>
              <a:t>Agricolae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pecūniā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saepe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carēbant</a:t>
            </a:r>
            <a:r>
              <a:rPr lang="en-US" sz="2400" dirty="0" smtClean="0">
                <a:latin typeface="Arial"/>
                <a:cs typeface="Arial"/>
              </a:rPr>
              <a:t>.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1416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Practice (ID the ablative, translate)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95562"/>
            <a:ext cx="9144000" cy="367076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latin typeface="Arial"/>
                <a:cs typeface="Arial"/>
              </a:rPr>
              <a:t>Cornua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cervum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ā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perīculīs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dēfendunt</a:t>
            </a:r>
            <a:r>
              <a:rPr lang="en-US" sz="2400" dirty="0" smtClean="0">
                <a:latin typeface="Arial"/>
                <a:cs typeface="Arial"/>
              </a:rPr>
              <a:t>. (</a:t>
            </a:r>
            <a:r>
              <a:rPr lang="en-US" sz="2400" dirty="0" err="1" smtClean="0">
                <a:latin typeface="Arial"/>
                <a:cs typeface="Arial"/>
              </a:rPr>
              <a:t>cervus</a:t>
            </a:r>
            <a:r>
              <a:rPr lang="en-US" sz="2400" dirty="0" smtClean="0">
                <a:latin typeface="Arial"/>
                <a:cs typeface="Arial"/>
              </a:rPr>
              <a:t>, -</a:t>
            </a:r>
            <a:r>
              <a:rPr lang="en-US" sz="2400" dirty="0" err="1" smtClean="0">
                <a:latin typeface="Arial"/>
                <a:cs typeface="Arial"/>
              </a:rPr>
              <a:t>ī</a:t>
            </a:r>
            <a:r>
              <a:rPr lang="en-US" sz="2400" dirty="0" smtClean="0">
                <a:latin typeface="Arial"/>
                <a:cs typeface="Arial"/>
              </a:rPr>
              <a:t> = stag)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latin typeface="Arial"/>
                <a:cs typeface="Arial"/>
              </a:rPr>
              <a:t>Oedipūs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duōbus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oculīs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sē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prīvāvit</a:t>
            </a:r>
            <a:r>
              <a:rPr lang="en-US" sz="2400" dirty="0" smtClean="0">
                <a:latin typeface="Arial"/>
                <a:cs typeface="Arial"/>
              </a:rPr>
              <a:t>. (</a:t>
            </a:r>
            <a:r>
              <a:rPr lang="en-US" sz="2400" dirty="0" err="1" smtClean="0">
                <a:latin typeface="Arial"/>
                <a:cs typeface="Arial"/>
              </a:rPr>
              <a:t>prīvāre</a:t>
            </a:r>
            <a:r>
              <a:rPr lang="en-US" sz="2400" dirty="0" smtClean="0">
                <a:latin typeface="Arial"/>
                <a:cs typeface="Arial"/>
              </a:rPr>
              <a:t> = to deprive)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latin typeface="Arial"/>
                <a:cs typeface="Arial"/>
              </a:rPr>
              <a:t>Multī</a:t>
            </a:r>
            <a:r>
              <a:rPr lang="en-US" sz="2400" dirty="0" smtClean="0">
                <a:latin typeface="Arial"/>
                <a:cs typeface="Arial"/>
              </a:rPr>
              <a:t> ex </a:t>
            </a:r>
            <a:r>
              <a:rPr lang="en-US" sz="2400" dirty="0" err="1" smtClean="0">
                <a:latin typeface="Arial"/>
                <a:cs typeface="Arial"/>
              </a:rPr>
              <a:t>agrīs</a:t>
            </a:r>
            <a:r>
              <a:rPr lang="en-US" sz="2400" dirty="0" smtClean="0">
                <a:latin typeface="Arial"/>
                <a:cs typeface="Arial"/>
              </a:rPr>
              <a:t> in </a:t>
            </a:r>
            <a:r>
              <a:rPr lang="en-US" sz="2400" dirty="0" err="1" smtClean="0">
                <a:latin typeface="Arial"/>
                <a:cs typeface="Arial"/>
              </a:rPr>
              <a:t>urbem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venient</a:t>
            </a:r>
            <a:r>
              <a:rPr lang="en-US" sz="2400" dirty="0" smtClean="0">
                <a:latin typeface="Arial"/>
                <a:cs typeface="Arial"/>
              </a:rPr>
              <a:t>.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0532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0281"/>
            <a:ext cx="8913813" cy="914400"/>
          </a:xfrm>
        </p:spPr>
        <p:txBody>
          <a:bodyPr/>
          <a:lstStyle/>
          <a:p>
            <a:r>
              <a:rPr lang="en-US" dirty="0" smtClean="0"/>
              <a:t>Translate; identify ablatives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587500"/>
            <a:ext cx="8913813" cy="509587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latin typeface="Arial"/>
                <a:cs typeface="Arial"/>
              </a:rPr>
              <a:t>Iste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commūnī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sēnsū</a:t>
            </a:r>
            <a:r>
              <a:rPr lang="en-US" sz="2400" dirty="0" smtClean="0">
                <a:latin typeface="Arial"/>
                <a:cs typeface="Arial"/>
              </a:rPr>
              <a:t> caret.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latin typeface="Arial"/>
                <a:cs typeface="Arial"/>
              </a:rPr>
              <a:t>Senectūs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nōs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prīvat</a:t>
            </a:r>
            <a:r>
              <a:rPr lang="en-US" sz="2400" dirty="0" smtClean="0">
                <a:latin typeface="Arial"/>
                <a:cs typeface="Arial"/>
              </a:rPr>
              <a:t> omnibus </a:t>
            </a:r>
            <a:r>
              <a:rPr lang="en-US" sz="2400" dirty="0" err="1" smtClean="0">
                <a:latin typeface="Arial"/>
                <a:cs typeface="Arial"/>
              </a:rPr>
              <a:t>voluptātibus</a:t>
            </a:r>
            <a:r>
              <a:rPr lang="en-US" sz="2400" dirty="0" smtClean="0">
                <a:latin typeface="Arial"/>
                <a:cs typeface="Arial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latin typeface="Arial"/>
                <a:cs typeface="Arial"/>
              </a:rPr>
              <a:t>Nūllus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accūsātor</a:t>
            </a:r>
            <a:r>
              <a:rPr lang="en-US" sz="2400" dirty="0" smtClean="0">
                <a:latin typeface="Arial"/>
                <a:cs typeface="Arial"/>
              </a:rPr>
              <a:t> caret </a:t>
            </a:r>
            <a:r>
              <a:rPr lang="en-US" sz="2400" dirty="0" err="1" smtClean="0">
                <a:latin typeface="Arial"/>
                <a:cs typeface="Arial"/>
              </a:rPr>
              <a:t>culpā</a:t>
            </a:r>
            <a:r>
              <a:rPr lang="en-US" sz="2400" dirty="0" smtClean="0">
                <a:latin typeface="Arial"/>
                <a:cs typeface="Arial"/>
              </a:rPr>
              <a:t>; </a:t>
            </a:r>
            <a:r>
              <a:rPr lang="en-US" sz="2400" dirty="0" err="1" smtClean="0">
                <a:latin typeface="Arial"/>
                <a:cs typeface="Arial"/>
              </a:rPr>
              <a:t>omnēs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peccāvimus</a:t>
            </a:r>
            <a:r>
              <a:rPr lang="en-US" sz="2400" dirty="0" smtClean="0">
                <a:latin typeface="Arial"/>
                <a:cs typeface="Arial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latin typeface="Arial"/>
                <a:cs typeface="Arial"/>
              </a:rPr>
              <a:t>Nūlla</a:t>
            </a:r>
            <a:r>
              <a:rPr lang="en-US" sz="2400" dirty="0" smtClean="0">
                <a:latin typeface="Arial"/>
                <a:cs typeface="Arial"/>
              </a:rPr>
              <a:t> pars </a:t>
            </a:r>
            <a:r>
              <a:rPr lang="en-US" sz="2400" dirty="0" err="1" smtClean="0">
                <a:latin typeface="Arial"/>
                <a:cs typeface="Arial"/>
              </a:rPr>
              <a:t>vītae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vacāre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officiō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potest</a:t>
            </a:r>
            <a:r>
              <a:rPr lang="en-US" sz="2400" dirty="0" smtClean="0">
                <a:latin typeface="Arial"/>
                <a:cs typeface="Arial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latin typeface="Arial"/>
                <a:cs typeface="Arial"/>
              </a:rPr>
              <a:t>Prīma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virtūs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est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vitiō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carēre</a:t>
            </a:r>
            <a:r>
              <a:rPr lang="en-US" sz="2400" dirty="0" smtClean="0">
                <a:latin typeface="Arial"/>
                <a:cs typeface="Arial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latin typeface="Arial"/>
                <a:cs typeface="Arial"/>
              </a:rPr>
              <a:t>Discēde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nunc</a:t>
            </a:r>
            <a:r>
              <a:rPr lang="en-US" sz="2400" dirty="0" smtClean="0">
                <a:latin typeface="Arial"/>
                <a:cs typeface="Arial"/>
              </a:rPr>
              <a:t> ex </a:t>
            </a:r>
            <a:r>
              <a:rPr lang="en-US" sz="2400" dirty="0" err="1" smtClean="0">
                <a:latin typeface="Arial"/>
                <a:cs typeface="Arial"/>
              </a:rPr>
              <a:t>hāc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urbe</a:t>
            </a:r>
            <a:r>
              <a:rPr lang="en-US" sz="2400" dirty="0" smtClean="0">
                <a:latin typeface="Arial"/>
                <a:cs typeface="Arial"/>
              </a:rPr>
              <a:t> cum </a:t>
            </a:r>
            <a:r>
              <a:rPr lang="en-US" sz="2400" dirty="0" err="1" smtClean="0">
                <a:latin typeface="Arial"/>
                <a:cs typeface="Arial"/>
              </a:rPr>
              <a:t>malā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manū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scelerātōrum</a:t>
            </a:r>
            <a:r>
              <a:rPr lang="en-US" sz="2400" dirty="0" smtClean="0">
                <a:latin typeface="Arial"/>
                <a:cs typeface="Arial"/>
              </a:rPr>
              <a:t>.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7762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2038256"/>
            <a:ext cx="7610476" cy="462031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800" dirty="0" err="1" smtClean="0">
                <a:latin typeface="Arial"/>
                <a:cs typeface="Arial"/>
              </a:rPr>
              <a:t>Montēs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frūctibus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carēre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videntur</a:t>
            </a:r>
            <a:r>
              <a:rPr lang="en-US" sz="2800" dirty="0" smtClean="0">
                <a:latin typeface="Arial"/>
                <a:cs typeface="Arial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latin typeface="Arial"/>
                <a:cs typeface="Arial"/>
              </a:rPr>
              <a:t>Ego </a:t>
            </a:r>
            <a:r>
              <a:rPr lang="en-US" sz="2800" dirty="0" err="1" smtClean="0">
                <a:latin typeface="Arial"/>
                <a:cs typeface="Arial"/>
              </a:rPr>
              <a:t>genū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illīus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sinistrā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manū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pulsavī</a:t>
            </a:r>
            <a:r>
              <a:rPr lang="en-US" sz="2800" dirty="0" smtClean="0">
                <a:latin typeface="Arial"/>
                <a:cs typeface="Arial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err="1" smtClean="0">
                <a:latin typeface="Arial"/>
                <a:cs typeface="Arial"/>
              </a:rPr>
              <a:t>Lībera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nōs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servitūte</a:t>
            </a:r>
            <a:r>
              <a:rPr lang="en-US" sz="2800" dirty="0" smtClean="0">
                <a:latin typeface="Arial"/>
                <a:cs typeface="Arial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err="1" smtClean="0">
                <a:latin typeface="Arial"/>
                <a:cs typeface="Arial"/>
              </a:rPr>
              <a:t>Istī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coniūratī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ab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urbe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prohibērī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nōn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possunt</a:t>
            </a:r>
            <a:r>
              <a:rPr lang="en-US" sz="2800" dirty="0" smtClean="0">
                <a:latin typeface="Arial"/>
                <a:cs typeface="Arial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latin typeface="Arial"/>
                <a:cs typeface="Arial"/>
              </a:rPr>
              <a:t>Corpus </a:t>
            </a:r>
            <a:r>
              <a:rPr lang="en-US" sz="2800" dirty="0" err="1" smtClean="0">
                <a:latin typeface="Arial"/>
                <a:cs typeface="Arial"/>
              </a:rPr>
              <a:t>discessit</a:t>
            </a:r>
            <a:r>
              <a:rPr lang="en-US" sz="2800" dirty="0" smtClean="0">
                <a:latin typeface="Arial"/>
                <a:cs typeface="Arial"/>
              </a:rPr>
              <a:t>, </a:t>
            </a:r>
            <a:r>
              <a:rPr lang="en-US" sz="2800" dirty="0" err="1" smtClean="0">
                <a:latin typeface="Arial"/>
                <a:cs typeface="Arial"/>
              </a:rPr>
              <a:t>sed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spīritus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remanet</a:t>
            </a:r>
            <a:r>
              <a:rPr lang="en-US" sz="2800" dirty="0" smtClean="0">
                <a:latin typeface="Arial"/>
                <a:cs typeface="Arial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err="1" smtClean="0">
                <a:latin typeface="Arial"/>
                <a:cs typeface="Arial"/>
              </a:rPr>
              <a:t>Odī</a:t>
            </a:r>
            <a:r>
              <a:rPr lang="en-US" sz="2800" dirty="0" smtClean="0">
                <a:latin typeface="Arial"/>
                <a:cs typeface="Arial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7987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10356</TotalTime>
  <Words>509</Words>
  <Application>Microsoft Macintosh PowerPoint</Application>
  <PresentationFormat>On-screen Show (4:3)</PresentationFormat>
  <Paragraphs>103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Perception</vt:lpstr>
      <vt:lpstr>Wheelock Chapter 20</vt:lpstr>
      <vt:lpstr>4th Declension (Masculine/Feminine)</vt:lpstr>
      <vt:lpstr>4th Declension (Neuter)</vt:lpstr>
      <vt:lpstr>Recall</vt:lpstr>
      <vt:lpstr>Ablative of Place from Which</vt:lpstr>
      <vt:lpstr>Ablative of Separation</vt:lpstr>
      <vt:lpstr>Practice (ID the ablative, translate)</vt:lpstr>
      <vt:lpstr>Translate; identify ablatives</vt:lpstr>
      <vt:lpstr>Practice</vt:lpstr>
      <vt:lpstr>PowerPoint Presentation</vt:lpstr>
      <vt:lpstr>Review Practice</vt:lpstr>
      <vt:lpstr>Wh. 20 Vocabulary Quiz</vt:lpstr>
      <vt:lpstr>Wh. 20 Grammar Quiz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Wheelock Chapter 20</dc:title>
  <dc:creator>Steven</dc:creator>
  <cp:lastModifiedBy>Steven</cp:lastModifiedBy>
  <cp:revision>23</cp:revision>
  <dcterms:created xsi:type="dcterms:W3CDTF">2013-04-01T00:26:16Z</dcterms:created>
  <dcterms:modified xsi:type="dcterms:W3CDTF">2013-11-14T22:39:32Z</dcterms:modified>
</cp:coreProperties>
</file>