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66" r:id="rId14"/>
    <p:sldId id="271" r:id="rId15"/>
    <p:sldId id="273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F8E57-C97F-BC4B-A680-8A8A01039522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B4092-FC31-D94F-9609-FBA1A49D7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97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Alternatively, “I</a:t>
            </a:r>
            <a:r>
              <a:rPr lang="en-US" baseline="0" dirty="0" smtClean="0"/>
              <a:t> was loved”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B4092-FC31-D94F-9609-FBA1A49D76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Int. pronoun: asks</a:t>
            </a:r>
            <a:r>
              <a:rPr lang="en-US" baseline="0" dirty="0" smtClean="0"/>
              <a:t> question, has no antecedent, often begins a sentence that is a question</a:t>
            </a:r>
          </a:p>
          <a:p>
            <a:r>
              <a:rPr lang="en-US" baseline="0" dirty="0" smtClean="0"/>
              <a:t>Int. adjective: asks specific identification, agrees in gender/number/case with the noun it precedes</a:t>
            </a:r>
          </a:p>
          <a:p>
            <a:r>
              <a:rPr lang="en-US" baseline="0" dirty="0" smtClean="0"/>
              <a:t>Rel. pronoun: has antecedent, does not ask a 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B4092-FC31-D94F-9609-FBA1A49D76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70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Bonus: </a:t>
            </a:r>
            <a:r>
              <a:rPr lang="en-US" dirty="0" err="1" smtClean="0"/>
              <a:t>nihil</a:t>
            </a:r>
            <a:r>
              <a:rPr lang="en-US" dirty="0" smtClean="0"/>
              <a:t> per </a:t>
            </a:r>
            <a:r>
              <a:rPr lang="en-US" dirty="0" err="1" smtClean="0"/>
              <a:t>os</a:t>
            </a:r>
            <a:r>
              <a:rPr lang="en-US" dirty="0" smtClean="0"/>
              <a:t>, November</a:t>
            </a:r>
            <a:r>
              <a:rPr lang="en-US" baseline="0" dirty="0" smtClean="0"/>
              <a:t> 8 (</a:t>
            </a:r>
            <a:r>
              <a:rPr lang="en-US" baseline="0" dirty="0" err="1" smtClean="0"/>
              <a:t>a.d.</a:t>
            </a:r>
            <a:r>
              <a:rPr lang="en-US" baseline="0" dirty="0" smtClean="0"/>
              <a:t> VI Id. Nov.), what day of the </a:t>
            </a:r>
            <a:r>
              <a:rPr lang="en-US" baseline="0" smtClean="0"/>
              <a:t>week?, </a:t>
            </a:r>
            <a:r>
              <a:rPr lang="en-US" smtClean="0"/>
              <a:t>apostrophe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B4092-FC31-D94F-9609-FBA1A49D76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9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3080E68-9CB5-5C47-AD9B-B5FC7F1EE5C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A3080E68-9CB5-5C47-AD9B-B5FC7F1EE5C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61A557C3-89E3-EC46-8B48-CB3C9F797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0E68-9CB5-5C47-AD9B-B5FC7F1EE5C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57C3-89E3-EC46-8B48-CB3C9F797D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0E68-9CB5-5C47-AD9B-B5FC7F1EE5C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57C3-89E3-EC46-8B48-CB3C9F797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0E68-9CB5-5C47-AD9B-B5FC7F1EE5C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57C3-89E3-EC46-8B48-CB3C9F797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0E68-9CB5-5C47-AD9B-B5FC7F1EE5C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57C3-89E3-EC46-8B48-CB3C9F797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0E68-9CB5-5C47-AD9B-B5FC7F1EE5C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57C3-89E3-EC46-8B48-CB3C9F797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3080E68-9CB5-5C47-AD9B-B5FC7F1EE5C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3080E68-9CB5-5C47-AD9B-B5FC7F1EE5CD}" type="datetimeFigureOut">
              <a:rPr lang="en-US" smtClean="0"/>
              <a:t>10/18/14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0E68-9CB5-5C47-AD9B-B5FC7F1EE5C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57C3-89E3-EC46-8B48-CB3C9F797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0E68-9CB5-5C47-AD9B-B5FC7F1EE5C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57C3-89E3-EC46-8B48-CB3C9F797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0E68-9CB5-5C47-AD9B-B5FC7F1EE5C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57C3-89E3-EC46-8B48-CB3C9F797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0E68-9CB5-5C47-AD9B-B5FC7F1EE5C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57C3-89E3-EC46-8B48-CB3C9F797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A3080E68-9CB5-5C47-AD9B-B5FC7F1EE5C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61A557C3-89E3-EC46-8B48-CB3C9F797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3080E68-9CB5-5C47-AD9B-B5FC7F1EE5C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1A557C3-89E3-EC46-8B48-CB3C9F797D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Perfect Passive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7584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84" y="295833"/>
            <a:ext cx="866569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Distinguishing interrogative pronouns, interrogative adjectives, and relative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949823"/>
            <a:ext cx="8111319" cy="4576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*easiest way: is it a question? Does it modify a noun?</a:t>
            </a:r>
          </a:p>
          <a:p>
            <a:r>
              <a:rPr lang="en-US" sz="3200" dirty="0" err="1" smtClean="0"/>
              <a:t>Vir</a:t>
            </a:r>
            <a:r>
              <a:rPr lang="en-US" sz="3200" dirty="0" smtClean="0"/>
              <a:t> </a:t>
            </a:r>
            <a:r>
              <a:rPr lang="en-US" sz="3200" dirty="0" err="1" smtClean="0"/>
              <a:t>quī</a:t>
            </a:r>
            <a:r>
              <a:rPr lang="en-US" sz="3200" dirty="0" smtClean="0"/>
              <a:t> </a:t>
            </a:r>
            <a:r>
              <a:rPr lang="en-US" sz="3200" dirty="0" err="1" smtClean="0"/>
              <a:t>librum</a:t>
            </a:r>
            <a:r>
              <a:rPr lang="en-US" sz="3200" dirty="0" smtClean="0"/>
              <a:t> </a:t>
            </a:r>
            <a:r>
              <a:rPr lang="en-US" sz="3200" dirty="0" err="1" smtClean="0"/>
              <a:t>tibi</a:t>
            </a:r>
            <a:r>
              <a:rPr lang="en-US" sz="3200" dirty="0" smtClean="0"/>
              <a:t> </a:t>
            </a:r>
            <a:r>
              <a:rPr lang="en-US" sz="3200" dirty="0" err="1" smtClean="0"/>
              <a:t>dedit</a:t>
            </a:r>
            <a:r>
              <a:rPr lang="en-US" sz="3200" dirty="0" smtClean="0"/>
              <a:t> </a:t>
            </a:r>
            <a:r>
              <a:rPr lang="en-US" sz="3200" dirty="0" err="1" smtClean="0"/>
              <a:t>tē</a:t>
            </a:r>
            <a:r>
              <a:rPr lang="en-US" sz="3200" dirty="0" smtClean="0"/>
              <a:t> </a:t>
            </a:r>
            <a:r>
              <a:rPr lang="en-US" sz="3200" dirty="0" err="1" smtClean="0"/>
              <a:t>laudāvit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Quis</a:t>
            </a:r>
            <a:r>
              <a:rPr lang="en-US" sz="3200" dirty="0" smtClean="0"/>
              <a:t> </a:t>
            </a:r>
            <a:r>
              <a:rPr lang="en-US" sz="3200" dirty="0" err="1" smtClean="0"/>
              <a:t>librum</a:t>
            </a:r>
            <a:r>
              <a:rPr lang="en-US" sz="3200" dirty="0" smtClean="0"/>
              <a:t> </a:t>
            </a:r>
            <a:r>
              <a:rPr lang="en-US" sz="3200" dirty="0" err="1" smtClean="0"/>
              <a:t>tibi</a:t>
            </a:r>
            <a:r>
              <a:rPr lang="en-US" sz="3200" dirty="0" smtClean="0"/>
              <a:t> </a:t>
            </a:r>
            <a:r>
              <a:rPr lang="en-US" sz="3200" dirty="0" err="1" smtClean="0"/>
              <a:t>dedit</a:t>
            </a:r>
            <a:r>
              <a:rPr lang="en-US" sz="3200" dirty="0" smtClean="0"/>
              <a:t>?</a:t>
            </a:r>
          </a:p>
          <a:p>
            <a:pPr lvl="1"/>
            <a:r>
              <a:rPr lang="en-US" sz="3000" dirty="0" smtClean="0"/>
              <a:t>Who gave the book to you?</a:t>
            </a:r>
          </a:p>
          <a:p>
            <a:r>
              <a:rPr lang="en-US" sz="3200" dirty="0" err="1" smtClean="0"/>
              <a:t>Quem</a:t>
            </a:r>
            <a:r>
              <a:rPr lang="en-US" sz="3200" dirty="0" smtClean="0"/>
              <a:t> </a:t>
            </a:r>
            <a:r>
              <a:rPr lang="en-US" sz="3200" dirty="0" err="1" smtClean="0"/>
              <a:t>librum</a:t>
            </a:r>
            <a:r>
              <a:rPr lang="en-US" sz="3200" dirty="0" smtClean="0"/>
              <a:t> </a:t>
            </a:r>
            <a:r>
              <a:rPr lang="en-US" sz="3200" dirty="0" err="1" smtClean="0"/>
              <a:t>tibi</a:t>
            </a:r>
            <a:r>
              <a:rPr lang="en-US" sz="3200" dirty="0" smtClean="0"/>
              <a:t> </a:t>
            </a:r>
            <a:r>
              <a:rPr lang="en-US" sz="3200" dirty="0" err="1" smtClean="0"/>
              <a:t>dedit</a:t>
            </a:r>
            <a:r>
              <a:rPr lang="en-US" sz="3200" dirty="0" smtClean="0"/>
              <a:t>?</a:t>
            </a:r>
          </a:p>
          <a:p>
            <a:pPr lvl="1"/>
            <a:r>
              <a:rPr lang="en-US" sz="3000" dirty="0" smtClean="0"/>
              <a:t>Which book did he give to you?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19093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70" y="1736101"/>
            <a:ext cx="8521001" cy="480642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He had been praised.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Amata</a:t>
            </a:r>
            <a:r>
              <a:rPr lang="en-US" sz="2400" dirty="0" smtClean="0"/>
              <a:t> est.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She had been praised.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Amata</a:t>
            </a:r>
            <a:r>
              <a:rPr lang="en-US" sz="2400" dirty="0" smtClean="0"/>
              <a:t> </a:t>
            </a:r>
            <a:r>
              <a:rPr lang="en-US" sz="2400" dirty="0" err="1" smtClean="0"/>
              <a:t>sunt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We will have been praised.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Amatae</a:t>
            </a:r>
            <a:r>
              <a:rPr lang="en-US" sz="2400" dirty="0" smtClean="0"/>
              <a:t> </a:t>
            </a:r>
            <a:r>
              <a:rPr lang="en-US" sz="2400" dirty="0" err="1" smtClean="0"/>
              <a:t>estis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 have been praised.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Amatī</a:t>
            </a:r>
            <a:r>
              <a:rPr lang="en-US" sz="2400" dirty="0" smtClean="0"/>
              <a:t> </a:t>
            </a:r>
            <a:r>
              <a:rPr lang="en-US" sz="2400" dirty="0" err="1" smtClean="0"/>
              <a:t>erunt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9881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Quae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nātūra</a:t>
            </a:r>
            <a:r>
              <a:rPr lang="en-US" sz="2400" dirty="0" smtClean="0"/>
              <a:t> </a:t>
            </a:r>
            <a:r>
              <a:rPr lang="en-US" sz="2400" dirty="0" err="1" smtClean="0"/>
              <a:t>animī</a:t>
            </a:r>
            <a:r>
              <a:rPr lang="en-US" sz="2400" dirty="0" smtClean="0"/>
              <a:t>?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mortālis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Quid ego </a:t>
            </a:r>
            <a:r>
              <a:rPr lang="en-US" sz="2400" dirty="0" err="1" smtClean="0"/>
              <a:t>ēgī</a:t>
            </a:r>
            <a:r>
              <a:rPr lang="en-US" sz="2400" dirty="0" smtClean="0"/>
              <a:t>? In quod </a:t>
            </a:r>
            <a:r>
              <a:rPr lang="en-US" sz="2400" dirty="0" err="1" smtClean="0"/>
              <a:t>perīculum</a:t>
            </a:r>
            <a:r>
              <a:rPr lang="en-US" sz="2400" dirty="0" smtClean="0"/>
              <a:t> </a:t>
            </a:r>
            <a:r>
              <a:rPr lang="en-US" sz="2400" dirty="0" err="1" smtClean="0"/>
              <a:t>iactus</a:t>
            </a:r>
            <a:r>
              <a:rPr lang="en-US" sz="2400" dirty="0" smtClean="0"/>
              <a:t> sum?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 </a:t>
            </a:r>
            <a:r>
              <a:rPr lang="en-US" sz="2400" dirty="0" err="1" smtClean="0"/>
              <a:t>quā</a:t>
            </a:r>
            <a:r>
              <a:rPr lang="en-US" sz="2400" dirty="0" smtClean="0"/>
              <a:t> </a:t>
            </a:r>
            <a:r>
              <a:rPr lang="en-US" sz="2400" dirty="0" err="1" smtClean="0"/>
              <a:t>urbe</a:t>
            </a:r>
            <a:r>
              <a:rPr lang="en-US" sz="2400" dirty="0" smtClean="0"/>
              <a:t> </a:t>
            </a:r>
            <a:r>
              <a:rPr lang="en-US" sz="2400" dirty="0" err="1" smtClean="0"/>
              <a:t>vīvimus</a:t>
            </a:r>
            <a:r>
              <a:rPr lang="en-US" sz="2400" dirty="0" smtClean="0"/>
              <a:t>? Quam </a:t>
            </a:r>
            <a:r>
              <a:rPr lang="en-US" sz="2400" dirty="0" err="1" smtClean="0"/>
              <a:t>cīvitātem</a:t>
            </a:r>
            <a:r>
              <a:rPr lang="en-US" sz="2400" dirty="0" smtClean="0"/>
              <a:t> </a:t>
            </a:r>
            <a:r>
              <a:rPr lang="en-US" sz="2400" dirty="0" err="1" smtClean="0"/>
              <a:t>habēmus</a:t>
            </a:r>
            <a:r>
              <a:rPr lang="en-US" sz="2400" dirty="0" smtClean="0"/>
              <a:t>? Quae </a:t>
            </a:r>
            <a:r>
              <a:rPr lang="en-US" sz="2400" dirty="0" err="1" smtClean="0"/>
              <a:t>scelera</a:t>
            </a:r>
            <a:r>
              <a:rPr lang="en-US" sz="2400" dirty="0" smtClean="0"/>
              <a:t> </a:t>
            </a:r>
            <a:r>
              <a:rPr lang="en-US" sz="2400" dirty="0" err="1" smtClean="0"/>
              <a:t>vidēmus</a:t>
            </a:r>
            <a:r>
              <a:rPr lang="en-US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Quis</a:t>
            </a:r>
            <a:r>
              <a:rPr lang="en-US" sz="2400" dirty="0" smtClean="0"/>
              <a:t> </a:t>
            </a:r>
            <a:r>
              <a:rPr lang="en-US" sz="2400" dirty="0" err="1" smtClean="0"/>
              <a:t>lībertātem</a:t>
            </a:r>
            <a:r>
              <a:rPr lang="en-US" sz="2400" dirty="0" smtClean="0"/>
              <a:t> </a:t>
            </a:r>
            <a:r>
              <a:rPr lang="en-US" sz="2400" dirty="0" err="1" smtClean="0"/>
              <a:t>dēlēre</a:t>
            </a:r>
            <a:r>
              <a:rPr lang="en-US" sz="2400" dirty="0" smtClean="0"/>
              <a:t> </a:t>
            </a:r>
            <a:r>
              <a:rPr lang="en-US" sz="2400" dirty="0" err="1" smtClean="0"/>
              <a:t>coepit</a:t>
            </a:r>
            <a:r>
              <a:rPr lang="en-US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Cuius</a:t>
            </a:r>
            <a:r>
              <a:rPr lang="en-US" sz="2400" dirty="0" smtClean="0"/>
              <a:t> </a:t>
            </a:r>
            <a:r>
              <a:rPr lang="en-US" sz="2400" dirty="0" err="1" smtClean="0"/>
              <a:t>lībertās</a:t>
            </a:r>
            <a:r>
              <a:rPr lang="en-US" sz="2400" dirty="0" smtClean="0"/>
              <a:t> </a:t>
            </a:r>
            <a:r>
              <a:rPr lang="en-US" sz="2400" dirty="0" err="1" smtClean="0"/>
              <a:t>ab</a:t>
            </a:r>
            <a:r>
              <a:rPr lang="en-US" sz="2400" dirty="0" smtClean="0"/>
              <a:t> </a:t>
            </a:r>
            <a:r>
              <a:rPr lang="en-US" sz="2400" dirty="0" err="1" smtClean="0"/>
              <a:t>istīs</a:t>
            </a:r>
            <a:r>
              <a:rPr lang="en-US" sz="2400" dirty="0" smtClean="0"/>
              <a:t> </a:t>
            </a:r>
            <a:r>
              <a:rPr lang="en-US" sz="2400" dirty="0" err="1" smtClean="0"/>
              <a:t>virīs</a:t>
            </a:r>
            <a:r>
              <a:rPr lang="en-US" sz="2400" dirty="0" smtClean="0"/>
              <a:t> </a:t>
            </a:r>
            <a:r>
              <a:rPr lang="en-US" sz="2400" dirty="0" err="1" smtClean="0"/>
              <a:t>dēlēta</a:t>
            </a:r>
            <a:r>
              <a:rPr lang="en-US" sz="2400" dirty="0" smtClean="0"/>
              <a:t> </a:t>
            </a:r>
            <a:r>
              <a:rPr lang="en-US" sz="2400" dirty="0" err="1" smtClean="0"/>
              <a:t>est</a:t>
            </a:r>
            <a:r>
              <a:rPr lang="en-US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Quōs</a:t>
            </a:r>
            <a:r>
              <a:rPr lang="en-US" sz="2400" dirty="0" smtClean="0"/>
              <a:t> </a:t>
            </a:r>
            <a:r>
              <a:rPr lang="en-US" sz="2400" dirty="0" err="1" smtClean="0"/>
              <a:t>librōs</a:t>
            </a:r>
            <a:r>
              <a:rPr lang="en-US" sz="2400" dirty="0" smtClean="0"/>
              <a:t> </a:t>
            </a:r>
            <a:r>
              <a:rPr lang="en-US" sz="2400" dirty="0" err="1" smtClean="0"/>
              <a:t>poēta</a:t>
            </a:r>
            <a:r>
              <a:rPr lang="en-US" sz="2400" dirty="0" smtClean="0"/>
              <a:t> </a:t>
            </a:r>
            <a:r>
              <a:rPr lang="en-US" sz="2400" dirty="0" err="1" smtClean="0"/>
              <a:t>recitāvit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119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Translate. Underline perfect passive verbs.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Illa</a:t>
            </a:r>
            <a:r>
              <a:rPr lang="en-US" sz="2800" dirty="0"/>
              <a:t> </a:t>
            </a:r>
            <a:r>
              <a:rPr lang="en-US" sz="2800" dirty="0" err="1"/>
              <a:t>argūmenta</a:t>
            </a:r>
            <a:r>
              <a:rPr lang="en-US" sz="2800" dirty="0"/>
              <a:t> </a:t>
            </a:r>
            <a:r>
              <a:rPr lang="en-US" sz="2800" dirty="0" err="1"/>
              <a:t>vīsa</a:t>
            </a:r>
            <a:r>
              <a:rPr lang="en-US" sz="2800" dirty="0"/>
              <a:t> </a:t>
            </a:r>
            <a:r>
              <a:rPr lang="en-US" sz="2800" dirty="0" err="1"/>
              <a:t>sunt</a:t>
            </a:r>
            <a:r>
              <a:rPr lang="en-US" sz="2800" dirty="0"/>
              <a:t> et </a:t>
            </a:r>
            <a:r>
              <a:rPr lang="en-US" sz="2800" dirty="0" err="1"/>
              <a:t>gravia</a:t>
            </a:r>
            <a:r>
              <a:rPr lang="en-US" sz="2800" dirty="0"/>
              <a:t> et </a:t>
            </a:r>
            <a:r>
              <a:rPr lang="en-US" sz="2800" dirty="0" err="1" smtClean="0"/>
              <a:t>certa</a:t>
            </a:r>
            <a:r>
              <a:rPr lang="en-US" sz="2800" dirty="0" smtClean="0"/>
              <a:t>. (Cicero)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Quid </a:t>
            </a:r>
            <a:r>
              <a:rPr lang="en-US" sz="2800" dirty="0" err="1" smtClean="0"/>
              <a:t>nōs</a:t>
            </a:r>
            <a:r>
              <a:rPr lang="en-US" sz="2800" dirty="0" smtClean="0"/>
              <a:t> </a:t>
            </a:r>
            <a:r>
              <a:rPr lang="en-US" sz="2800" dirty="0" err="1" smtClean="0"/>
              <a:t>facere</a:t>
            </a:r>
            <a:r>
              <a:rPr lang="en-US" sz="2800" dirty="0" smtClean="0"/>
              <a:t> </a:t>
            </a:r>
            <a:r>
              <a:rPr lang="en-US" sz="2800" dirty="0" err="1" smtClean="0"/>
              <a:t>contrā</a:t>
            </a:r>
            <a:r>
              <a:rPr lang="en-US" sz="2800" dirty="0" smtClean="0"/>
              <a:t> </a:t>
            </a:r>
            <a:r>
              <a:rPr lang="en-US" sz="2800" dirty="0" err="1" smtClean="0"/>
              <a:t>istōs</a:t>
            </a:r>
            <a:r>
              <a:rPr lang="en-US" sz="2800" dirty="0" smtClean="0"/>
              <a:t> et </a:t>
            </a:r>
            <a:r>
              <a:rPr lang="en-US" sz="2800" dirty="0" err="1" smtClean="0"/>
              <a:t>scelera</a:t>
            </a:r>
            <a:r>
              <a:rPr lang="en-US" sz="2800" dirty="0" smtClean="0"/>
              <a:t> </a:t>
            </a:r>
            <a:r>
              <a:rPr lang="en-US" sz="2800" dirty="0" err="1" smtClean="0"/>
              <a:t>eōrum</a:t>
            </a:r>
            <a:r>
              <a:rPr lang="en-US" sz="2800" dirty="0" smtClean="0"/>
              <a:t> </a:t>
            </a:r>
            <a:r>
              <a:rPr lang="en-US" sz="2800" dirty="0" err="1" smtClean="0"/>
              <a:t>dēbēmus</a:t>
            </a:r>
            <a:r>
              <a:rPr lang="en-US" sz="2800" dirty="0" smtClean="0"/>
              <a:t>? (Cicero)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Quid ego </a:t>
            </a:r>
            <a:r>
              <a:rPr lang="en-US" sz="2800" dirty="0" err="1" smtClean="0"/>
              <a:t>ēgī</a:t>
            </a:r>
            <a:r>
              <a:rPr lang="en-US" sz="2800" dirty="0" smtClean="0"/>
              <a:t>? In quod </a:t>
            </a:r>
            <a:r>
              <a:rPr lang="en-US" sz="2800" dirty="0" err="1" smtClean="0"/>
              <a:t>perīculum</a:t>
            </a:r>
            <a:r>
              <a:rPr lang="en-US" sz="2800" dirty="0" smtClean="0"/>
              <a:t> </a:t>
            </a:r>
            <a:r>
              <a:rPr lang="en-US" sz="2800" dirty="0" err="1" smtClean="0"/>
              <a:t>iactus</a:t>
            </a:r>
            <a:r>
              <a:rPr lang="en-US" sz="2800" dirty="0" smtClean="0"/>
              <a:t> sum? (Terence)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 </a:t>
            </a:r>
            <a:r>
              <a:rPr lang="en-US" sz="2800" dirty="0" err="1" smtClean="0"/>
              <a:t>dī</a:t>
            </a:r>
            <a:r>
              <a:rPr lang="en-US" sz="2800" dirty="0" smtClean="0"/>
              <a:t> </a:t>
            </a:r>
            <a:r>
              <a:rPr lang="en-US" sz="2800" dirty="0" err="1" smtClean="0"/>
              <a:t>immortālēs</a:t>
            </a:r>
            <a:r>
              <a:rPr lang="en-US" sz="2800" dirty="0" smtClean="0"/>
              <a:t>! In </a:t>
            </a:r>
            <a:r>
              <a:rPr lang="en-US" sz="2800" dirty="0" err="1" smtClean="0"/>
              <a:t>quā</a:t>
            </a:r>
            <a:r>
              <a:rPr lang="en-US" sz="2800" dirty="0" smtClean="0"/>
              <a:t> </a:t>
            </a:r>
            <a:r>
              <a:rPr lang="en-US" sz="2800" dirty="0" err="1" smtClean="0"/>
              <a:t>urbe</a:t>
            </a:r>
            <a:r>
              <a:rPr lang="en-US" sz="2800" dirty="0" smtClean="0"/>
              <a:t> </a:t>
            </a:r>
            <a:r>
              <a:rPr lang="en-US" sz="2800" dirty="0" err="1" smtClean="0"/>
              <a:t>vīvimus</a:t>
            </a:r>
            <a:r>
              <a:rPr lang="en-US" sz="2800" dirty="0" smtClean="0"/>
              <a:t>? (Cicero)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1443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Wh. 19 Vocabulary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725668"/>
              </p:ext>
            </p:extLst>
          </p:nvPr>
        </p:nvGraphicFramePr>
        <p:xfrm>
          <a:off x="779463" y="1949450"/>
          <a:ext cx="7583488" cy="259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744"/>
                <a:gridCol w="37917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1. </a:t>
                      </a:r>
                      <a:r>
                        <a:rPr lang="en-US" sz="2800" dirty="0" err="1" smtClean="0"/>
                        <a:t>auctor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auctoris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5. contra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 </a:t>
                      </a:r>
                      <a:r>
                        <a:rPr lang="en-US" sz="2800" dirty="0" err="1" smtClean="0"/>
                        <a:t>scelus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sceleris</a:t>
                      </a:r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6. </a:t>
                      </a:r>
                      <a:r>
                        <a:rPr lang="en-US" sz="2800" dirty="0" err="1" smtClean="0"/>
                        <a:t>iudicium</a:t>
                      </a:r>
                      <a:r>
                        <a:rPr lang="en-US" sz="2800" dirty="0" smtClean="0"/>
                        <a:t>, -</a:t>
                      </a:r>
                      <a:r>
                        <a:rPr lang="en-US" sz="2800" dirty="0" err="1" smtClean="0"/>
                        <a:t>iī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 nisi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7. gravis, grave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4. </a:t>
                      </a:r>
                      <a:r>
                        <a:rPr lang="en-US" sz="2800" dirty="0" err="1" smtClean="0"/>
                        <a:t>iam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8. </a:t>
                      </a:r>
                      <a:r>
                        <a:rPr lang="en-US" sz="2800" dirty="0" err="1" smtClean="0"/>
                        <a:t>delecto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delectare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87693" y="5158690"/>
            <a:ext cx="71646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9. List an English derivative from column A.</a:t>
            </a:r>
          </a:p>
          <a:p>
            <a:r>
              <a:rPr lang="en-US" sz="2800" dirty="0" smtClean="0"/>
              <a:t>10. List an English derivative from column B.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6605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999" y="904875"/>
            <a:ext cx="865187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Conjugate </a:t>
            </a:r>
            <a:r>
              <a:rPr lang="en-US" sz="3200" dirty="0" err="1"/>
              <a:t>pendō</a:t>
            </a:r>
            <a:r>
              <a:rPr lang="en-US" sz="3200" dirty="0"/>
              <a:t>, </a:t>
            </a:r>
            <a:r>
              <a:rPr lang="en-US" sz="3200" dirty="0" err="1"/>
              <a:t>pendere</a:t>
            </a:r>
            <a:r>
              <a:rPr lang="en-US" sz="3200" dirty="0"/>
              <a:t>, </a:t>
            </a:r>
            <a:r>
              <a:rPr lang="en-US" sz="3200" dirty="0" err="1"/>
              <a:t>pependī</a:t>
            </a:r>
            <a:r>
              <a:rPr lang="en-US" sz="3200" dirty="0"/>
              <a:t>, </a:t>
            </a:r>
            <a:r>
              <a:rPr lang="en-US" sz="3200" dirty="0" err="1"/>
              <a:t>pensum</a:t>
            </a:r>
            <a:r>
              <a:rPr lang="en-US" sz="3200" dirty="0"/>
              <a:t> in the Perfect Passive </a:t>
            </a:r>
            <a:r>
              <a:rPr lang="en-US" sz="3200" dirty="0" smtClean="0"/>
              <a:t>System.</a:t>
            </a: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Translate #1 in its entirety. (</a:t>
            </a:r>
            <a:r>
              <a:rPr lang="en-US" sz="3200" i="1" dirty="0"/>
              <a:t>to pay</a:t>
            </a:r>
            <a:r>
              <a:rPr lang="en-US" sz="32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Amatī</a:t>
            </a:r>
            <a:r>
              <a:rPr lang="en-US" sz="3200" dirty="0" smtClean="0"/>
              <a:t> </a:t>
            </a:r>
            <a:r>
              <a:rPr lang="en-US" sz="3200" dirty="0" err="1" smtClean="0"/>
              <a:t>erunt</a:t>
            </a:r>
            <a:r>
              <a:rPr lang="en-US" sz="3200" dirty="0" smtClean="0"/>
              <a:t>.</a:t>
            </a: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Quid ego </a:t>
            </a:r>
            <a:r>
              <a:rPr lang="en-US" sz="3200" dirty="0" err="1"/>
              <a:t>ēgī</a:t>
            </a:r>
            <a:r>
              <a:rPr lang="en-US" sz="3200" dirty="0"/>
              <a:t>? In </a:t>
            </a:r>
            <a:r>
              <a:rPr lang="en-US" sz="3200" u="sng" dirty="0"/>
              <a:t>quod</a:t>
            </a:r>
            <a:r>
              <a:rPr lang="en-US" sz="3200" dirty="0"/>
              <a:t> </a:t>
            </a:r>
            <a:r>
              <a:rPr lang="en-US" sz="3200" dirty="0" err="1"/>
              <a:t>perīculum</a:t>
            </a:r>
            <a:r>
              <a:rPr lang="en-US" sz="3200" dirty="0"/>
              <a:t> </a:t>
            </a:r>
            <a:r>
              <a:rPr lang="en-US" sz="3200" dirty="0" err="1"/>
              <a:t>iactus</a:t>
            </a:r>
            <a:r>
              <a:rPr lang="en-US" sz="3200" dirty="0"/>
              <a:t> sum</a:t>
            </a:r>
            <a:r>
              <a:rPr lang="en-US" sz="32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 </a:t>
            </a:r>
            <a:r>
              <a:rPr lang="en-US" sz="3200" u="sng" dirty="0" err="1" smtClean="0"/>
              <a:t>Quis</a:t>
            </a:r>
            <a:r>
              <a:rPr lang="en-US" sz="3200" dirty="0" smtClean="0"/>
              <a:t> </a:t>
            </a:r>
            <a:r>
              <a:rPr lang="en-US" sz="3200" dirty="0" err="1" smtClean="0"/>
              <a:t>nunc</a:t>
            </a:r>
            <a:r>
              <a:rPr lang="en-US" sz="3200" dirty="0" smtClean="0"/>
              <a:t> </a:t>
            </a:r>
            <a:r>
              <a:rPr lang="en-US" sz="3200" dirty="0" err="1" smtClean="0"/>
              <a:t>tē</a:t>
            </a:r>
            <a:r>
              <a:rPr lang="en-US" sz="3200" dirty="0" smtClean="0"/>
              <a:t> </a:t>
            </a:r>
            <a:r>
              <a:rPr lang="en-US" sz="3200" dirty="0" err="1" smtClean="0"/>
              <a:t>adībit</a:t>
            </a:r>
            <a:r>
              <a:rPr lang="en-US" sz="3200" dirty="0" smtClean="0"/>
              <a:t>? Cui </a:t>
            </a:r>
            <a:r>
              <a:rPr lang="en-US" sz="3200" dirty="0" err="1" smtClean="0"/>
              <a:t>vidēberis</a:t>
            </a:r>
            <a:r>
              <a:rPr lang="en-US" sz="3200" dirty="0" smtClean="0"/>
              <a:t> </a:t>
            </a:r>
            <a:r>
              <a:rPr lang="en-US" sz="3200" dirty="0" err="1" smtClean="0"/>
              <a:t>bella</a:t>
            </a:r>
            <a:r>
              <a:rPr lang="en-US" sz="3200" dirty="0" smtClean="0"/>
              <a:t>?</a:t>
            </a: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 err="1"/>
              <a:t>Quem</a:t>
            </a:r>
            <a:r>
              <a:rPr lang="en-US" sz="3200" dirty="0"/>
              <a:t> </a:t>
            </a:r>
            <a:r>
              <a:rPr lang="en-US" sz="3200" dirty="0" err="1"/>
              <a:t>nunc</a:t>
            </a:r>
            <a:r>
              <a:rPr lang="en-US" sz="3200" dirty="0"/>
              <a:t> </a:t>
            </a:r>
            <a:r>
              <a:rPr lang="en-US" sz="3200" dirty="0" err="1"/>
              <a:t>amābis</a:t>
            </a:r>
            <a:r>
              <a:rPr lang="en-US" sz="3200" dirty="0"/>
              <a:t>? </a:t>
            </a:r>
            <a:r>
              <a:rPr lang="en-US" sz="3200" dirty="0" err="1"/>
              <a:t>Cuius</a:t>
            </a:r>
            <a:r>
              <a:rPr lang="en-US" sz="3200" dirty="0"/>
              <a:t> </a:t>
            </a:r>
            <a:r>
              <a:rPr lang="en-US" sz="3200" u="sng" dirty="0" err="1"/>
              <a:t>esse</a:t>
            </a:r>
            <a:r>
              <a:rPr lang="en-US" sz="3200" dirty="0"/>
              <a:t> </a:t>
            </a:r>
            <a:r>
              <a:rPr lang="en-US" sz="3200" dirty="0" err="1"/>
              <a:t>dīcēris</a:t>
            </a:r>
            <a:r>
              <a:rPr lang="en-US" sz="32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In #4, is “quod” an interrogative pronoun or an interrogative adjective?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In #5, is “</a:t>
            </a:r>
            <a:r>
              <a:rPr lang="en-US" sz="2800" dirty="0" err="1" smtClean="0"/>
              <a:t>Quis</a:t>
            </a:r>
            <a:r>
              <a:rPr lang="en-US" sz="2800" dirty="0" smtClean="0"/>
              <a:t>” an interrogative pronoun or a relative pronoun?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In #6, what verb form is </a:t>
            </a:r>
            <a:r>
              <a:rPr lang="en-US" sz="2800" i="1" dirty="0" err="1" smtClean="0"/>
              <a:t>esse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3390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Wh. 19 Grammar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949823"/>
            <a:ext cx="8125453" cy="468277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Conjugate </a:t>
            </a:r>
            <a:r>
              <a:rPr lang="en-US" sz="3200" dirty="0" err="1" smtClean="0"/>
              <a:t>pendō</a:t>
            </a:r>
            <a:r>
              <a:rPr lang="en-US" sz="3200" dirty="0" smtClean="0"/>
              <a:t>, </a:t>
            </a:r>
            <a:r>
              <a:rPr lang="en-US" sz="3200" dirty="0" err="1" smtClean="0"/>
              <a:t>pendere</a:t>
            </a:r>
            <a:r>
              <a:rPr lang="en-US" sz="3200" dirty="0" smtClean="0"/>
              <a:t>, </a:t>
            </a:r>
            <a:r>
              <a:rPr lang="en-US" sz="3200" dirty="0" err="1" smtClean="0"/>
              <a:t>pependī</a:t>
            </a:r>
            <a:r>
              <a:rPr lang="en-US" sz="3200" dirty="0" smtClean="0"/>
              <a:t>, </a:t>
            </a:r>
            <a:r>
              <a:rPr lang="en-US" sz="3200" dirty="0" err="1" smtClean="0"/>
              <a:t>pensum</a:t>
            </a:r>
            <a:r>
              <a:rPr lang="en-US" sz="3200" dirty="0" smtClean="0"/>
              <a:t> in the Perfect Passive System (perfect, pluperfect, and future perfect tenses).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Translate #1 in its entirety. (</a:t>
            </a:r>
            <a:r>
              <a:rPr lang="en-US" sz="3200" i="1" dirty="0" smtClean="0"/>
              <a:t>to pay</a:t>
            </a:r>
            <a:r>
              <a:rPr lang="en-US" sz="32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Quid ego </a:t>
            </a:r>
            <a:r>
              <a:rPr lang="en-US" sz="3200" dirty="0" err="1"/>
              <a:t>ēgī</a:t>
            </a:r>
            <a:r>
              <a:rPr lang="en-US" sz="3200" dirty="0"/>
              <a:t>? In quod </a:t>
            </a:r>
            <a:r>
              <a:rPr lang="en-US" sz="3200" dirty="0" err="1"/>
              <a:t>perīculum</a:t>
            </a:r>
            <a:r>
              <a:rPr lang="en-US" sz="3200" dirty="0"/>
              <a:t> </a:t>
            </a:r>
            <a:r>
              <a:rPr lang="en-US" sz="3200" dirty="0" err="1"/>
              <a:t>iactus</a:t>
            </a:r>
            <a:r>
              <a:rPr lang="en-US" sz="3200" dirty="0"/>
              <a:t> sum? 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Quem</a:t>
            </a:r>
            <a:r>
              <a:rPr lang="en-US" sz="3200" dirty="0" smtClean="0"/>
              <a:t> </a:t>
            </a:r>
            <a:r>
              <a:rPr lang="en-US" sz="3200" dirty="0" err="1" smtClean="0"/>
              <a:t>nunc</a:t>
            </a:r>
            <a:r>
              <a:rPr lang="en-US" sz="3200" dirty="0" smtClean="0"/>
              <a:t> </a:t>
            </a:r>
            <a:r>
              <a:rPr lang="en-US" sz="3200" dirty="0" err="1" smtClean="0"/>
              <a:t>amābis</a:t>
            </a:r>
            <a:r>
              <a:rPr lang="en-US" sz="3200" dirty="0" smtClean="0"/>
              <a:t>? </a:t>
            </a:r>
            <a:r>
              <a:rPr lang="en-US" sz="3200" dirty="0" err="1" smtClean="0"/>
              <a:t>Cuius</a:t>
            </a:r>
            <a:r>
              <a:rPr lang="en-US" sz="3200" dirty="0" smtClean="0"/>
              <a:t> </a:t>
            </a:r>
            <a:r>
              <a:rPr lang="en-US" sz="3200" dirty="0" err="1" smtClean="0"/>
              <a:t>esse</a:t>
            </a:r>
            <a:r>
              <a:rPr lang="en-US" sz="3200" dirty="0" smtClean="0"/>
              <a:t> </a:t>
            </a:r>
            <a:r>
              <a:rPr lang="en-US" sz="3200" dirty="0" err="1" smtClean="0"/>
              <a:t>dīcēris</a:t>
            </a:r>
            <a:r>
              <a:rPr lang="en-US" sz="32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4347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Perfect Passive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We finally get to use the fourth principle part!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735787"/>
              </p:ext>
            </p:extLst>
          </p:nvPr>
        </p:nvGraphicFramePr>
        <p:xfrm>
          <a:off x="225084" y="3267600"/>
          <a:ext cx="8665698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613"/>
                <a:gridCol w="4145446"/>
                <a:gridCol w="366563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Singular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Plural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1st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Amatus</a:t>
                      </a:r>
                      <a:r>
                        <a:rPr lang="en-US" sz="3200" dirty="0" smtClean="0"/>
                        <a:t>, -a, -um sum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Amatī</a:t>
                      </a:r>
                      <a:r>
                        <a:rPr lang="en-US" sz="3200" dirty="0" smtClean="0"/>
                        <a:t>, -</a:t>
                      </a:r>
                      <a:r>
                        <a:rPr lang="en-US" sz="3200" dirty="0" err="1" smtClean="0"/>
                        <a:t>ae</a:t>
                      </a:r>
                      <a:r>
                        <a:rPr lang="en-US" sz="3200" dirty="0" smtClean="0"/>
                        <a:t>, -a </a:t>
                      </a:r>
                      <a:r>
                        <a:rPr lang="en-US" sz="3200" dirty="0" err="1" smtClean="0"/>
                        <a:t>sumus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2nd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Amatus</a:t>
                      </a:r>
                      <a:r>
                        <a:rPr lang="en-US" sz="3200" dirty="0" smtClean="0"/>
                        <a:t>, -a, -um </a:t>
                      </a:r>
                      <a:r>
                        <a:rPr lang="en-US" sz="3200" dirty="0" err="1" smtClean="0"/>
                        <a:t>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Amatī</a:t>
                      </a:r>
                      <a:r>
                        <a:rPr lang="en-US" sz="3200" dirty="0" smtClean="0"/>
                        <a:t>, -</a:t>
                      </a:r>
                      <a:r>
                        <a:rPr lang="en-US" sz="3200" dirty="0" err="1" smtClean="0"/>
                        <a:t>ae</a:t>
                      </a:r>
                      <a:r>
                        <a:rPr lang="en-US" sz="3200" dirty="0" smtClean="0"/>
                        <a:t>, -a </a:t>
                      </a:r>
                      <a:r>
                        <a:rPr lang="en-US" sz="3200" dirty="0" err="1" smtClean="0"/>
                        <a:t>estis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3rd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Amatus</a:t>
                      </a:r>
                      <a:r>
                        <a:rPr lang="en-US" sz="3200" dirty="0" smtClean="0"/>
                        <a:t>, -a, -um </a:t>
                      </a:r>
                      <a:r>
                        <a:rPr lang="en-US" sz="3200" dirty="0" err="1" smtClean="0"/>
                        <a:t>est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Amatī</a:t>
                      </a:r>
                      <a:r>
                        <a:rPr lang="en-US" sz="3200" dirty="0" smtClean="0"/>
                        <a:t>, -</a:t>
                      </a:r>
                      <a:r>
                        <a:rPr lang="en-US" sz="3200" dirty="0" err="1" smtClean="0"/>
                        <a:t>ae</a:t>
                      </a:r>
                      <a:r>
                        <a:rPr lang="en-US" sz="3200" dirty="0" smtClean="0"/>
                        <a:t>, -a </a:t>
                      </a:r>
                      <a:r>
                        <a:rPr lang="en-US" sz="3200" dirty="0" err="1" smtClean="0"/>
                        <a:t>sunt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32487" y="2041526"/>
            <a:ext cx="7430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4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Principle Part (modified for number and gender) + present form of sum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4862" y="5851303"/>
            <a:ext cx="73955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Amō</a:t>
            </a:r>
            <a:r>
              <a:rPr lang="en-US" sz="3200" dirty="0" smtClean="0"/>
              <a:t>, </a:t>
            </a:r>
            <a:r>
              <a:rPr lang="en-US" sz="3200" dirty="0" err="1" smtClean="0"/>
              <a:t>amāre</a:t>
            </a:r>
            <a:r>
              <a:rPr lang="en-US" sz="3200" dirty="0" smtClean="0"/>
              <a:t>, </a:t>
            </a:r>
            <a:r>
              <a:rPr lang="en-US" sz="3200" dirty="0" err="1" smtClean="0"/>
              <a:t>amavī</a:t>
            </a:r>
            <a:r>
              <a:rPr lang="en-US" sz="3200" dirty="0" smtClean="0"/>
              <a:t>, </a:t>
            </a:r>
            <a:r>
              <a:rPr lang="en-US" sz="3200" dirty="0" err="1" smtClean="0"/>
              <a:t>amātum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6541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Perfect Passive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766554"/>
              </p:ext>
            </p:extLst>
          </p:nvPr>
        </p:nvGraphicFramePr>
        <p:xfrm>
          <a:off x="225084" y="2649495"/>
          <a:ext cx="866569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613"/>
                <a:gridCol w="3968595"/>
                <a:gridCol w="384249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Singular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Plural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1st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 have been loved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We have been loved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2nd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You</a:t>
                      </a:r>
                      <a:r>
                        <a:rPr lang="en-US" sz="3200" baseline="0" dirty="0" smtClean="0"/>
                        <a:t> have been loved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Y’all have been loved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3rd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He/she/it</a:t>
                      </a:r>
                      <a:r>
                        <a:rPr lang="en-US" sz="3200" baseline="0" dirty="0" smtClean="0"/>
                        <a:t> has been loved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They have been loved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32487" y="2041526"/>
            <a:ext cx="7430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This is how you translate it.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4862" y="5851303"/>
            <a:ext cx="73955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Amō</a:t>
            </a:r>
            <a:r>
              <a:rPr lang="en-US" sz="3200" dirty="0" smtClean="0"/>
              <a:t>, </a:t>
            </a:r>
            <a:r>
              <a:rPr lang="en-US" sz="3200" dirty="0" err="1" smtClean="0"/>
              <a:t>amāre</a:t>
            </a:r>
            <a:r>
              <a:rPr lang="en-US" sz="3200" dirty="0" smtClean="0"/>
              <a:t>, </a:t>
            </a:r>
            <a:r>
              <a:rPr lang="en-US" sz="3200" dirty="0" err="1" smtClean="0"/>
              <a:t>amavī</a:t>
            </a:r>
            <a:r>
              <a:rPr lang="en-US" sz="3200" dirty="0" smtClean="0"/>
              <a:t>, </a:t>
            </a:r>
            <a:r>
              <a:rPr lang="en-US" sz="3200" dirty="0" err="1" smtClean="0"/>
              <a:t>amātum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0110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Pluperfect Passive</a:t>
            </a:r>
            <a:br>
              <a:rPr lang="en-US" dirty="0" smtClean="0"/>
            </a:br>
            <a:r>
              <a:rPr lang="en-US" sz="2800" b="1" dirty="0"/>
              <a:t>4</a:t>
            </a:r>
            <a:r>
              <a:rPr lang="en-US" sz="2800" b="1" baseline="30000" dirty="0"/>
              <a:t>th</a:t>
            </a:r>
            <a:r>
              <a:rPr lang="en-US" sz="2800" b="1" dirty="0"/>
              <a:t> Principle Part + imperfect form of </a:t>
            </a:r>
            <a:r>
              <a:rPr lang="en-US" sz="2800" b="1" dirty="0" smtClean="0"/>
              <a:t>sum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235012"/>
              </p:ext>
            </p:extLst>
          </p:nvPr>
        </p:nvGraphicFramePr>
        <p:xfrm>
          <a:off x="225084" y="3122925"/>
          <a:ext cx="8665698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613"/>
                <a:gridCol w="4016827"/>
                <a:gridCol w="379425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Singular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Plural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1st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Amatus</a:t>
                      </a:r>
                      <a:r>
                        <a:rPr lang="en-US" sz="3200" dirty="0" smtClean="0"/>
                        <a:t>, -a, -um </a:t>
                      </a:r>
                      <a:r>
                        <a:rPr lang="en-US" sz="3200" dirty="0" err="1" smtClean="0"/>
                        <a:t>eram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Amatī</a:t>
                      </a:r>
                      <a:r>
                        <a:rPr lang="en-US" sz="3200" dirty="0" smtClean="0"/>
                        <a:t>, -</a:t>
                      </a:r>
                      <a:r>
                        <a:rPr lang="en-US" sz="3200" dirty="0" err="1" smtClean="0"/>
                        <a:t>ae</a:t>
                      </a:r>
                      <a:r>
                        <a:rPr lang="en-US" sz="3200" dirty="0" smtClean="0"/>
                        <a:t>, -a </a:t>
                      </a:r>
                      <a:r>
                        <a:rPr lang="en-US" sz="3200" dirty="0" err="1" smtClean="0"/>
                        <a:t>eramus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2nd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Amatus</a:t>
                      </a:r>
                      <a:r>
                        <a:rPr lang="en-US" sz="3200" dirty="0" smtClean="0"/>
                        <a:t>, -a, -um eras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Amatī</a:t>
                      </a:r>
                      <a:r>
                        <a:rPr lang="en-US" sz="3200" dirty="0" smtClean="0"/>
                        <a:t>, -</a:t>
                      </a:r>
                      <a:r>
                        <a:rPr lang="en-US" sz="3200" dirty="0" err="1" smtClean="0"/>
                        <a:t>ae</a:t>
                      </a:r>
                      <a:r>
                        <a:rPr lang="en-US" sz="3200" dirty="0" smtClean="0"/>
                        <a:t>, -a </a:t>
                      </a:r>
                      <a:r>
                        <a:rPr lang="en-US" sz="3200" dirty="0" err="1" smtClean="0"/>
                        <a:t>eratis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3rd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Amatus</a:t>
                      </a:r>
                      <a:r>
                        <a:rPr lang="en-US" sz="3200" dirty="0" smtClean="0"/>
                        <a:t>, -a, -um </a:t>
                      </a:r>
                      <a:r>
                        <a:rPr lang="en-US" sz="3200" dirty="0" err="1" smtClean="0"/>
                        <a:t>erat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Amatī</a:t>
                      </a:r>
                      <a:r>
                        <a:rPr lang="en-US" sz="3200" dirty="0" smtClean="0"/>
                        <a:t>, -</a:t>
                      </a:r>
                      <a:r>
                        <a:rPr lang="en-US" sz="3200" dirty="0" err="1" smtClean="0"/>
                        <a:t>ae</a:t>
                      </a:r>
                      <a:r>
                        <a:rPr lang="en-US" sz="3200" dirty="0" smtClean="0"/>
                        <a:t>, -a </a:t>
                      </a:r>
                      <a:r>
                        <a:rPr lang="en-US" sz="3200" dirty="0" err="1" smtClean="0"/>
                        <a:t>erant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6244" y="2041526"/>
            <a:ext cx="8183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Translate: I </a:t>
            </a:r>
            <a:r>
              <a:rPr lang="en-US" sz="2800" b="1" i="1" dirty="0" smtClean="0"/>
              <a:t>had been</a:t>
            </a:r>
            <a:r>
              <a:rPr lang="en-US" sz="2800" b="1" dirty="0" smtClean="0"/>
              <a:t> loved, you had been loved, etc.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4862" y="5851303"/>
            <a:ext cx="73955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Amō</a:t>
            </a:r>
            <a:r>
              <a:rPr lang="en-US" sz="3200" dirty="0" smtClean="0"/>
              <a:t>, </a:t>
            </a:r>
            <a:r>
              <a:rPr lang="en-US" sz="3200" dirty="0" err="1" smtClean="0"/>
              <a:t>amāre</a:t>
            </a:r>
            <a:r>
              <a:rPr lang="en-US" sz="3200" dirty="0" smtClean="0"/>
              <a:t>, </a:t>
            </a:r>
            <a:r>
              <a:rPr lang="en-US" sz="3200" dirty="0" err="1" smtClean="0"/>
              <a:t>amavī</a:t>
            </a:r>
            <a:r>
              <a:rPr lang="en-US" sz="3200" dirty="0" smtClean="0"/>
              <a:t>, </a:t>
            </a:r>
            <a:r>
              <a:rPr lang="en-US" sz="3200" dirty="0" err="1" smtClean="0"/>
              <a:t>amātum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135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Perfect Passive</a:t>
            </a:r>
            <a:br>
              <a:rPr lang="en-US" dirty="0" smtClean="0"/>
            </a:br>
            <a:r>
              <a:rPr lang="en-US" sz="2800" b="1" dirty="0"/>
              <a:t>4</a:t>
            </a:r>
            <a:r>
              <a:rPr lang="en-US" sz="2800" b="1" baseline="30000" dirty="0"/>
              <a:t>th</a:t>
            </a:r>
            <a:r>
              <a:rPr lang="en-US" sz="2800" b="1" dirty="0"/>
              <a:t> Principle Part + </a:t>
            </a:r>
            <a:r>
              <a:rPr lang="en-US" sz="2800" b="1" dirty="0" smtClean="0"/>
              <a:t>future </a:t>
            </a:r>
            <a:r>
              <a:rPr lang="en-US" sz="2800" b="1" dirty="0"/>
              <a:t>form of </a:t>
            </a:r>
            <a:r>
              <a:rPr lang="en-US" sz="2800" b="1" dirty="0" smtClean="0"/>
              <a:t>sum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798359"/>
              </p:ext>
            </p:extLst>
          </p:nvPr>
        </p:nvGraphicFramePr>
        <p:xfrm>
          <a:off x="225084" y="3122925"/>
          <a:ext cx="8665698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613"/>
                <a:gridCol w="4016827"/>
                <a:gridCol w="379425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Singular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Plural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1st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Amatus</a:t>
                      </a:r>
                      <a:r>
                        <a:rPr lang="en-US" sz="3200" dirty="0" smtClean="0"/>
                        <a:t>, -a, -um </a:t>
                      </a:r>
                      <a:r>
                        <a:rPr lang="en-US" sz="3200" dirty="0" err="1" smtClean="0"/>
                        <a:t>ero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Amatī</a:t>
                      </a:r>
                      <a:r>
                        <a:rPr lang="en-US" sz="3200" dirty="0" smtClean="0"/>
                        <a:t>, -</a:t>
                      </a:r>
                      <a:r>
                        <a:rPr lang="en-US" sz="3200" dirty="0" err="1" smtClean="0"/>
                        <a:t>ae</a:t>
                      </a:r>
                      <a:r>
                        <a:rPr lang="en-US" sz="3200" dirty="0" smtClean="0"/>
                        <a:t>, -a </a:t>
                      </a:r>
                      <a:r>
                        <a:rPr lang="en-US" sz="3200" dirty="0" err="1" smtClean="0"/>
                        <a:t>erimus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2nd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Amatus</a:t>
                      </a:r>
                      <a:r>
                        <a:rPr lang="en-US" sz="3200" dirty="0" smtClean="0"/>
                        <a:t>, -a, -um </a:t>
                      </a:r>
                      <a:r>
                        <a:rPr lang="en-US" sz="3200" dirty="0" err="1" smtClean="0"/>
                        <a:t>eris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Amatī</a:t>
                      </a:r>
                      <a:r>
                        <a:rPr lang="en-US" sz="3200" dirty="0" smtClean="0"/>
                        <a:t>, -</a:t>
                      </a:r>
                      <a:r>
                        <a:rPr lang="en-US" sz="3200" dirty="0" err="1" smtClean="0"/>
                        <a:t>ae</a:t>
                      </a:r>
                      <a:r>
                        <a:rPr lang="en-US" sz="3200" dirty="0" smtClean="0"/>
                        <a:t>, -a </a:t>
                      </a:r>
                      <a:r>
                        <a:rPr lang="en-US" sz="3200" dirty="0" err="1" smtClean="0"/>
                        <a:t>eritis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3rd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Amatus</a:t>
                      </a:r>
                      <a:r>
                        <a:rPr lang="en-US" sz="3200" dirty="0" smtClean="0"/>
                        <a:t>, -a, -um </a:t>
                      </a:r>
                      <a:r>
                        <a:rPr lang="en-US" sz="3200" dirty="0" err="1" smtClean="0"/>
                        <a:t>erit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Amatī</a:t>
                      </a:r>
                      <a:r>
                        <a:rPr lang="en-US" sz="3200" dirty="0" smtClean="0"/>
                        <a:t>, -</a:t>
                      </a:r>
                      <a:r>
                        <a:rPr lang="en-US" sz="3200" dirty="0" err="1" smtClean="0"/>
                        <a:t>ae</a:t>
                      </a:r>
                      <a:r>
                        <a:rPr lang="en-US" sz="3200" dirty="0" smtClean="0"/>
                        <a:t>, -a </a:t>
                      </a:r>
                      <a:r>
                        <a:rPr lang="en-US" sz="3200" dirty="0" err="1" smtClean="0"/>
                        <a:t>erunt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6244" y="2041526"/>
            <a:ext cx="81833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Translate: I </a:t>
            </a:r>
            <a:r>
              <a:rPr lang="en-US" sz="2800" b="1" i="1" dirty="0" smtClean="0"/>
              <a:t>will have been</a:t>
            </a:r>
            <a:r>
              <a:rPr lang="en-US" sz="2800" b="1" dirty="0" smtClean="0"/>
              <a:t> loved, you will have been loved, etc.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4862" y="5851303"/>
            <a:ext cx="73955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Amō</a:t>
            </a:r>
            <a:r>
              <a:rPr lang="en-US" sz="3200" dirty="0" smtClean="0"/>
              <a:t>, </a:t>
            </a:r>
            <a:r>
              <a:rPr lang="en-US" sz="3200" dirty="0" err="1" smtClean="0"/>
              <a:t>amāre</a:t>
            </a:r>
            <a:r>
              <a:rPr lang="en-US" sz="3200" dirty="0" smtClean="0"/>
              <a:t>, </a:t>
            </a:r>
            <a:r>
              <a:rPr lang="en-US" sz="3200" dirty="0" err="1" smtClean="0"/>
              <a:t>amavī</a:t>
            </a:r>
            <a:r>
              <a:rPr lang="en-US" sz="3200" dirty="0" smtClean="0"/>
              <a:t>, </a:t>
            </a:r>
            <a:r>
              <a:rPr lang="en-US" sz="3200" dirty="0" err="1" smtClean="0"/>
              <a:t>amātum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633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1949824"/>
            <a:ext cx="8934994" cy="4007224"/>
          </a:xfrm>
        </p:spPr>
        <p:txBody>
          <a:bodyPr numCol="2">
            <a:normAutofit lnSpcReduction="10000"/>
          </a:bodyPr>
          <a:lstStyle/>
          <a:p>
            <a:r>
              <a:rPr lang="en-US" sz="3200" dirty="0" err="1" smtClean="0"/>
              <a:t>Puella</a:t>
            </a:r>
            <a:r>
              <a:rPr lang="en-US" sz="3200" dirty="0" smtClean="0"/>
              <a:t> </a:t>
            </a:r>
            <a:r>
              <a:rPr lang="en-US" sz="3200" dirty="0" err="1" smtClean="0"/>
              <a:t>laudāta</a:t>
            </a:r>
            <a:r>
              <a:rPr lang="en-US" sz="3200" dirty="0" smtClean="0"/>
              <a:t> est.</a:t>
            </a:r>
          </a:p>
          <a:p>
            <a:r>
              <a:rPr lang="en-US" sz="3200" dirty="0" err="1" smtClean="0"/>
              <a:t>Puellae</a:t>
            </a:r>
            <a:r>
              <a:rPr lang="en-US" sz="3200" dirty="0" smtClean="0"/>
              <a:t> </a:t>
            </a:r>
            <a:r>
              <a:rPr lang="en-US" sz="3200" dirty="0" err="1" smtClean="0"/>
              <a:t>laudātae</a:t>
            </a:r>
            <a:r>
              <a:rPr lang="en-US" sz="3200" dirty="0" smtClean="0"/>
              <a:t> </a:t>
            </a:r>
            <a:r>
              <a:rPr lang="en-US" sz="3200" dirty="0" err="1" smtClean="0"/>
              <a:t>erant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Puellae</a:t>
            </a:r>
            <a:r>
              <a:rPr lang="en-US" sz="3200" dirty="0" smtClean="0"/>
              <a:t> </a:t>
            </a:r>
            <a:r>
              <a:rPr lang="en-US" sz="3200" dirty="0" err="1" smtClean="0"/>
              <a:t>laudātae</a:t>
            </a:r>
            <a:r>
              <a:rPr lang="en-US" sz="3200" dirty="0" smtClean="0"/>
              <a:t> </a:t>
            </a:r>
            <a:r>
              <a:rPr lang="en-US" sz="3200" dirty="0" err="1" smtClean="0"/>
              <a:t>erunt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Puerī</a:t>
            </a:r>
            <a:r>
              <a:rPr lang="en-US" sz="3200" dirty="0"/>
              <a:t> </a:t>
            </a:r>
            <a:r>
              <a:rPr lang="en-US" sz="3200" dirty="0" err="1" smtClean="0"/>
              <a:t>laudātī</a:t>
            </a:r>
            <a:r>
              <a:rPr lang="en-US" sz="3200" dirty="0" smtClean="0"/>
              <a:t> </a:t>
            </a:r>
            <a:r>
              <a:rPr lang="en-US" sz="3200" dirty="0" err="1" smtClean="0"/>
              <a:t>sunt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Periculum</a:t>
            </a:r>
            <a:r>
              <a:rPr lang="en-US" sz="3200" dirty="0" smtClean="0"/>
              <a:t> </a:t>
            </a:r>
            <a:r>
              <a:rPr lang="en-US" sz="3200" dirty="0" err="1" smtClean="0"/>
              <a:t>nōn</a:t>
            </a:r>
            <a:r>
              <a:rPr lang="en-US" sz="3200" dirty="0" smtClean="0"/>
              <a:t> </a:t>
            </a:r>
            <a:r>
              <a:rPr lang="en-US" sz="3200" dirty="0" err="1" smtClean="0"/>
              <a:t>vīsum</a:t>
            </a:r>
            <a:r>
              <a:rPr lang="en-US" sz="3200" dirty="0" smtClean="0"/>
              <a:t> </a:t>
            </a:r>
            <a:r>
              <a:rPr lang="en-US" sz="3200" dirty="0" err="1" smtClean="0"/>
              <a:t>erat</a:t>
            </a:r>
            <a:r>
              <a:rPr lang="en-US" sz="3200" dirty="0" smtClean="0"/>
              <a:t>.</a:t>
            </a:r>
          </a:p>
          <a:p>
            <a:r>
              <a:rPr lang="en-US" sz="3000" dirty="0" smtClean="0"/>
              <a:t>The girl has been praised</a:t>
            </a:r>
            <a:endParaRPr lang="en-US" sz="3200" dirty="0" smtClean="0"/>
          </a:p>
          <a:p>
            <a:r>
              <a:rPr lang="en-US" sz="3000" dirty="0" smtClean="0"/>
              <a:t>The girls had been…</a:t>
            </a:r>
          </a:p>
          <a:p>
            <a:r>
              <a:rPr lang="en-US" sz="3000" dirty="0" smtClean="0"/>
              <a:t>The girls will have been…</a:t>
            </a:r>
          </a:p>
          <a:p>
            <a:r>
              <a:rPr lang="en-US" sz="3000" dirty="0" smtClean="0"/>
              <a:t>The boys have been…</a:t>
            </a:r>
          </a:p>
          <a:p>
            <a:r>
              <a:rPr lang="en-US" sz="3000" dirty="0" smtClean="0"/>
              <a:t>The danger had not been seen.</a:t>
            </a:r>
          </a:p>
        </p:txBody>
      </p:sp>
    </p:spTree>
    <p:extLst>
      <p:ext uri="{BB962C8B-B14F-4D97-AF65-F5344CB8AC3E}">
        <p14:creationId xmlns:p14="http://schemas.microsoft.com/office/powerpoint/2010/main" val="1674155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 Pronoun: </a:t>
            </a:r>
            <a:r>
              <a:rPr lang="en-US" dirty="0" err="1" smtClean="0"/>
              <a:t>quis</a:t>
            </a:r>
            <a:r>
              <a:rPr lang="en-US" dirty="0" smtClean="0"/>
              <a:t>, quid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077492"/>
              </p:ext>
            </p:extLst>
          </p:nvPr>
        </p:nvGraphicFramePr>
        <p:xfrm>
          <a:off x="779463" y="3017266"/>
          <a:ext cx="7583487" cy="3108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981"/>
                <a:gridCol w="3038621"/>
                <a:gridCol w="315388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M/F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Neuter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quis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smtClean="0"/>
                        <a:t>quid</a:t>
                      </a:r>
                      <a:endParaRPr lang="en-US" sz="2800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cuius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cuius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cui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cui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quem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smtClean="0"/>
                        <a:t>quid</a:t>
                      </a:r>
                      <a:endParaRPr lang="en-US" sz="2800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Abl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quō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quō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28951" y="1682515"/>
            <a:ext cx="6173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Asks the identity of someone/something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28951" y="2265169"/>
            <a:ext cx="276530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Singular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6176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 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949824"/>
            <a:ext cx="7998777" cy="40072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Plural </a:t>
            </a:r>
            <a:r>
              <a:rPr lang="en-US" sz="2400" dirty="0" smtClean="0"/>
              <a:t>(just like </a:t>
            </a:r>
            <a:r>
              <a:rPr lang="en-US" sz="2400" i="1" dirty="0" err="1" smtClean="0"/>
              <a:t>quī</a:t>
            </a:r>
            <a:r>
              <a:rPr lang="en-US" sz="2400" i="1" dirty="0" smtClean="0"/>
              <a:t>, quae, </a:t>
            </a:r>
            <a:r>
              <a:rPr lang="en-US" sz="2400" i="1" dirty="0" err="1" smtClean="0"/>
              <a:t>quod</a:t>
            </a:r>
            <a:r>
              <a:rPr lang="en-US" sz="2400" dirty="0" err="1" smtClean="0"/>
              <a:t>’s</a:t>
            </a:r>
            <a:r>
              <a:rPr lang="en-US" sz="2400" dirty="0" smtClean="0"/>
              <a:t> plural)</a:t>
            </a:r>
            <a:endParaRPr lang="en-US" sz="3200" dirty="0" smtClean="0"/>
          </a:p>
          <a:p>
            <a:r>
              <a:rPr lang="en-US" sz="3000" dirty="0" smtClean="0"/>
              <a:t>Masculine: </a:t>
            </a:r>
            <a:r>
              <a:rPr lang="en-US" sz="3000" dirty="0" err="1" smtClean="0"/>
              <a:t>quī</a:t>
            </a:r>
            <a:r>
              <a:rPr lang="en-US" sz="3000" dirty="0" smtClean="0"/>
              <a:t>, </a:t>
            </a:r>
            <a:r>
              <a:rPr lang="en-US" sz="3000" dirty="0" err="1" smtClean="0"/>
              <a:t>quōrum</a:t>
            </a:r>
            <a:r>
              <a:rPr lang="en-US" sz="3000" dirty="0" smtClean="0"/>
              <a:t>, </a:t>
            </a:r>
            <a:r>
              <a:rPr lang="en-US" sz="3000" dirty="0" err="1" smtClean="0"/>
              <a:t>quibus</a:t>
            </a:r>
            <a:r>
              <a:rPr lang="en-US" sz="3000" dirty="0" smtClean="0"/>
              <a:t>, </a:t>
            </a:r>
            <a:r>
              <a:rPr lang="en-US" sz="3000" dirty="0" err="1" smtClean="0"/>
              <a:t>quōs</a:t>
            </a:r>
            <a:r>
              <a:rPr lang="en-US" sz="3000" dirty="0" smtClean="0"/>
              <a:t>, </a:t>
            </a:r>
            <a:r>
              <a:rPr lang="en-US" sz="3000" dirty="0" err="1" smtClean="0"/>
              <a:t>quibus</a:t>
            </a:r>
            <a:endParaRPr lang="en-US" sz="3000" dirty="0" smtClean="0"/>
          </a:p>
          <a:p>
            <a:r>
              <a:rPr lang="en-US" sz="3000" dirty="0" err="1" smtClean="0"/>
              <a:t>Femine</a:t>
            </a:r>
            <a:r>
              <a:rPr lang="en-US" sz="3000" dirty="0" smtClean="0"/>
              <a:t>: quae, </a:t>
            </a:r>
            <a:r>
              <a:rPr lang="en-US" sz="3000" dirty="0" err="1" smtClean="0"/>
              <a:t>quārum</a:t>
            </a:r>
            <a:r>
              <a:rPr lang="en-US" sz="3000" dirty="0" smtClean="0"/>
              <a:t>, </a:t>
            </a:r>
            <a:r>
              <a:rPr lang="en-US" sz="3000" dirty="0" err="1" smtClean="0"/>
              <a:t>quibus</a:t>
            </a:r>
            <a:r>
              <a:rPr lang="en-US" sz="3000" dirty="0" smtClean="0"/>
              <a:t>, </a:t>
            </a:r>
            <a:r>
              <a:rPr lang="en-US" sz="3000" dirty="0" err="1" smtClean="0"/>
              <a:t>quās</a:t>
            </a:r>
            <a:r>
              <a:rPr lang="en-US" sz="3000" dirty="0" smtClean="0"/>
              <a:t>, </a:t>
            </a:r>
            <a:r>
              <a:rPr lang="en-US" sz="3000" dirty="0" err="1" smtClean="0"/>
              <a:t>quibus</a:t>
            </a:r>
            <a:endParaRPr lang="en-US" sz="3000" dirty="0" smtClean="0"/>
          </a:p>
          <a:p>
            <a:r>
              <a:rPr lang="en-US" sz="3000" dirty="0" smtClean="0"/>
              <a:t>Neuter: quae, </a:t>
            </a:r>
            <a:r>
              <a:rPr lang="en-US" sz="3000" dirty="0" err="1" smtClean="0"/>
              <a:t>quōrum</a:t>
            </a:r>
            <a:r>
              <a:rPr lang="en-US" sz="3000" dirty="0" smtClean="0"/>
              <a:t>, </a:t>
            </a:r>
            <a:r>
              <a:rPr lang="en-US" sz="3000" dirty="0" err="1" smtClean="0"/>
              <a:t>quibus</a:t>
            </a:r>
            <a:r>
              <a:rPr lang="en-US" sz="3000" dirty="0" smtClean="0"/>
              <a:t>, quae, </a:t>
            </a:r>
            <a:r>
              <a:rPr lang="en-US" sz="3000" dirty="0" err="1" smtClean="0"/>
              <a:t>quibus</a:t>
            </a: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Who? Whose? Whom? What? Which?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91308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 Adjective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Looks just </a:t>
            </a:r>
            <a:r>
              <a:rPr lang="en-US" sz="3200" dirty="0" smtClean="0"/>
              <a:t>like relative pronoun </a:t>
            </a:r>
            <a:r>
              <a:rPr lang="en-US" sz="3200" i="1" dirty="0" err="1" smtClean="0"/>
              <a:t>quī</a:t>
            </a:r>
            <a:r>
              <a:rPr lang="en-US" sz="3200" i="1" dirty="0" smtClean="0"/>
              <a:t>, quae, quod</a:t>
            </a:r>
            <a:endParaRPr lang="en-US" sz="3200" dirty="0" smtClean="0"/>
          </a:p>
          <a:p>
            <a:r>
              <a:rPr lang="en-US" sz="3200" dirty="0" smtClean="0"/>
              <a:t>Asks for specific identification (which/what/what kind of)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1798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8123</TotalTime>
  <Words>957</Words>
  <Application>Microsoft Macintosh PowerPoint</Application>
  <PresentationFormat>On-screen Show (4:3)</PresentationFormat>
  <Paragraphs>161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Pixel</vt:lpstr>
      <vt:lpstr>Perfect Passive System</vt:lpstr>
      <vt:lpstr>Perfect Passive We finally get to use the fourth principle part!</vt:lpstr>
      <vt:lpstr>Perfect Passive</vt:lpstr>
      <vt:lpstr>Pluperfect Passive 4th Principle Part + imperfect form of sum</vt:lpstr>
      <vt:lpstr>Future Perfect Passive 4th Principle Part + future form of sum</vt:lpstr>
      <vt:lpstr>Let’s practice.</vt:lpstr>
      <vt:lpstr>Interrogative Pronoun: quis, quid</vt:lpstr>
      <vt:lpstr>Interrogative Pronoun</vt:lpstr>
      <vt:lpstr>Interrogative Adjective</vt:lpstr>
      <vt:lpstr>Distinguishing interrogative pronouns, interrogative adjectives, and relative pronouns</vt:lpstr>
      <vt:lpstr>Practice</vt:lpstr>
      <vt:lpstr>Practice</vt:lpstr>
      <vt:lpstr>Translate. Underline perfect passive verbs.</vt:lpstr>
      <vt:lpstr>Wh. 19 Vocabulary</vt:lpstr>
      <vt:lpstr>PowerPoint Presentation</vt:lpstr>
      <vt:lpstr>Wh. 19 Grammar Test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 Passive System</dc:title>
  <dc:creator>Steven</dc:creator>
  <cp:lastModifiedBy>s</cp:lastModifiedBy>
  <cp:revision>20</cp:revision>
  <dcterms:created xsi:type="dcterms:W3CDTF">2013-03-11T00:56:35Z</dcterms:created>
  <dcterms:modified xsi:type="dcterms:W3CDTF">2014-10-18T23:58:32Z</dcterms:modified>
</cp:coreProperties>
</file>