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3" r:id="rId6"/>
    <p:sldId id="257" r:id="rId7"/>
    <p:sldId id="261" r:id="rId8"/>
    <p:sldId id="262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5" r:id="rId18"/>
    <p:sldId id="27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9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6F9A2-76A0-1246-85E2-C15A4B216BA5}" type="datetimeFigureOut">
              <a:rPr lang="en-US" smtClean="0"/>
              <a:t>9/28/14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8AB3-8E4A-9241-8F03-E437E5ADD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optional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8AB3-8E4A-9241-8F03-E437E5ADD7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wait… isn’t there something missing?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68AB3-8E4A-9241-8F03-E437E5ADD7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4CD8FF0-1C7C-3D45-9926-C5556E62A4F7}" type="datetimeFigureOut">
              <a:rPr lang="en-US" smtClean="0"/>
              <a:t>9/28/14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FD83421-2A14-A04D-AF0F-4E2A372DA6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18:</a:t>
            </a:r>
            <a:br>
              <a:rPr lang="en-US" dirty="0" smtClean="0"/>
            </a:br>
            <a:r>
              <a:rPr lang="en-US" dirty="0" smtClean="0"/>
              <a:t>The Passive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passive voice will be learned by us.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59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Present Passive Infinitive</a:t>
            </a:r>
          </a:p>
          <a:p>
            <a:pPr lvl="1"/>
            <a:r>
              <a:rPr lang="en-US" sz="3000" dirty="0" smtClean="0"/>
              <a:t>Change that final –e to an –</a:t>
            </a:r>
            <a:r>
              <a:rPr lang="en-US" sz="3000" dirty="0" err="1" smtClean="0"/>
              <a:t>ī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r>
              <a:rPr lang="en-US" dirty="0" err="1" smtClean="0"/>
              <a:t>amāre</a:t>
            </a:r>
            <a:r>
              <a:rPr lang="en-US" dirty="0" smtClean="0"/>
              <a:t> = to love</a:t>
            </a:r>
            <a:br>
              <a:rPr lang="en-US" dirty="0" smtClean="0"/>
            </a:br>
            <a:r>
              <a:rPr lang="en-US" dirty="0" err="1" smtClean="0"/>
              <a:t>amārī</a:t>
            </a:r>
            <a:r>
              <a:rPr lang="en-US" dirty="0" smtClean="0"/>
              <a:t> = to be loved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0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1"/>
            <a:ext cx="9144000" cy="365759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Urbem</a:t>
            </a:r>
            <a:r>
              <a:rPr lang="en-US" sz="3200" dirty="0" smtClean="0"/>
              <a:t> </a:t>
            </a:r>
            <a:r>
              <a:rPr lang="en-US" sz="3200" dirty="0" err="1" smtClean="0"/>
              <a:t>dēlēbant</a:t>
            </a:r>
            <a:r>
              <a:rPr lang="en-US" sz="3200" dirty="0" smtClean="0"/>
              <a:t>. They were destroying the city.</a:t>
            </a:r>
          </a:p>
          <a:p>
            <a:pPr lvl="1"/>
            <a:r>
              <a:rPr lang="en-US" sz="3000" dirty="0" err="1" smtClean="0"/>
              <a:t>Urbs</a:t>
            </a:r>
            <a:r>
              <a:rPr lang="en-US" sz="3000" dirty="0" smtClean="0"/>
              <a:t> </a:t>
            </a:r>
            <a:r>
              <a:rPr lang="en-US" sz="3000" dirty="0" err="1" smtClean="0"/>
              <a:t>dēlēbātur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The city </a:t>
            </a:r>
            <a:r>
              <a:rPr lang="en-US" sz="3000" u="sng" dirty="0" smtClean="0"/>
              <a:t>was being destroyed</a:t>
            </a:r>
            <a:r>
              <a:rPr lang="en-US" sz="3000" dirty="0" smtClean="0"/>
              <a:t>.</a:t>
            </a:r>
          </a:p>
          <a:p>
            <a:r>
              <a:rPr lang="en-US" sz="3200" dirty="0" err="1" smtClean="0"/>
              <a:t>Patriam</a:t>
            </a:r>
            <a:r>
              <a:rPr lang="en-US" sz="3200" dirty="0" smtClean="0"/>
              <a:t> </a:t>
            </a:r>
            <a:r>
              <a:rPr lang="en-US" sz="3200" dirty="0" err="1" smtClean="0"/>
              <a:t>cōnservābit</a:t>
            </a:r>
            <a:r>
              <a:rPr lang="en-US" sz="3200" dirty="0" smtClean="0"/>
              <a:t>. He will save the country.</a:t>
            </a:r>
          </a:p>
          <a:p>
            <a:pPr lvl="1"/>
            <a:r>
              <a:rPr lang="en-US" sz="3000" dirty="0" smtClean="0"/>
              <a:t>Patria </a:t>
            </a:r>
            <a:r>
              <a:rPr lang="en-US" sz="3000" dirty="0" err="1" smtClean="0"/>
              <a:t>cōnservābitur</a:t>
            </a:r>
            <a:r>
              <a:rPr lang="en-US" sz="3000" dirty="0" smtClean="0"/>
              <a:t>.</a:t>
            </a:r>
          </a:p>
          <a:p>
            <a:pPr lvl="2"/>
            <a:r>
              <a:rPr lang="en-US" sz="2800" dirty="0" smtClean="0"/>
              <a:t>The country </a:t>
            </a:r>
            <a:r>
              <a:rPr lang="en-US" sz="2800" u="sng" dirty="0" smtClean="0"/>
              <a:t>will be saved.</a:t>
            </a:r>
            <a:endParaRPr lang="en-US" sz="28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8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41406"/>
            <a:ext cx="7543800" cy="5071533"/>
          </a:xfrm>
        </p:spPr>
        <p:txBody>
          <a:bodyPr>
            <a:normAutofit/>
          </a:bodyPr>
          <a:lstStyle/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Moveor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Miscebatur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Moveberis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Miscemur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Movebuntur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Miscebamini</a:t>
            </a:r>
            <a:endParaRPr lang="en-US" sz="3600" dirty="0" smtClean="0"/>
          </a:p>
          <a:p>
            <a:pPr marL="475488" indent="-457200">
              <a:buFont typeface="+mj-lt"/>
              <a:buAutoNum type="arabicPeriod"/>
            </a:pPr>
            <a:r>
              <a:rPr lang="en-US" sz="3600" dirty="0" err="1" smtClean="0"/>
              <a:t>Moverī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23333"/>
            <a:ext cx="7543800" cy="9144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3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Ablative preceded by </a:t>
            </a:r>
            <a:r>
              <a:rPr lang="en-US" sz="2800" dirty="0" err="1" smtClean="0">
                <a:latin typeface="Arial"/>
                <a:cs typeface="Arial"/>
              </a:rPr>
              <a:t>ab</a:t>
            </a:r>
            <a:r>
              <a:rPr lang="en-US" sz="2800" dirty="0" smtClean="0">
                <a:latin typeface="Arial"/>
                <a:cs typeface="Arial"/>
              </a:rPr>
              <a:t> or </a:t>
            </a:r>
            <a:r>
              <a:rPr lang="en-US" sz="2800" dirty="0" err="1" smtClean="0">
                <a:latin typeface="Arial"/>
                <a:cs typeface="Arial"/>
              </a:rPr>
              <a:t>ā</a:t>
            </a: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Like Ablative of Means but a person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366760" cy="914400"/>
          </a:xfrm>
        </p:spPr>
        <p:txBody>
          <a:bodyPr/>
          <a:lstStyle/>
          <a:p>
            <a:r>
              <a:rPr lang="en-US" dirty="0" smtClean="0"/>
              <a:t>Ablative of Personal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"/>
            <a:ext cx="70104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Urbs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ab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malīs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virīs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dēlēbātur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The city was being destroyed by evil men.</a:t>
            </a:r>
          </a:p>
          <a:p>
            <a:r>
              <a:rPr lang="en-US" sz="2800" dirty="0" err="1" smtClean="0">
                <a:latin typeface="Arial"/>
                <a:cs typeface="Arial"/>
              </a:rPr>
              <a:t>Urbs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flammīs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dēlēbatur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The city was being destroyed by flames.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Caesar </a:t>
            </a:r>
            <a:r>
              <a:rPr lang="en-US" sz="2800" dirty="0" err="1" smtClean="0">
                <a:latin typeface="Arial"/>
                <a:cs typeface="Arial"/>
              </a:rPr>
              <a:t>ā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dīs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admonētur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Caesar was being warned by the gods.</a:t>
            </a:r>
          </a:p>
          <a:p>
            <a:r>
              <a:rPr lang="en-US" sz="2800" dirty="0" smtClean="0">
                <a:latin typeface="Arial"/>
                <a:cs typeface="Arial"/>
              </a:rPr>
              <a:t>Caesar </a:t>
            </a:r>
            <a:r>
              <a:rPr lang="en-US" sz="2800" dirty="0" err="1" smtClean="0">
                <a:latin typeface="Arial"/>
                <a:cs typeface="Arial"/>
              </a:rPr>
              <a:t>hīs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prōdigiīs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admonētur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lvl="1"/>
            <a:r>
              <a:rPr lang="en-US" sz="2600" dirty="0" smtClean="0">
                <a:latin typeface="Arial"/>
                <a:cs typeface="Arial"/>
              </a:rPr>
              <a:t>Caesar was warned by these omens.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366760" cy="914400"/>
          </a:xfrm>
        </p:spPr>
        <p:txBody>
          <a:bodyPr/>
          <a:lstStyle/>
          <a:p>
            <a:r>
              <a:rPr lang="en-US" dirty="0" smtClean="0"/>
              <a:t>Ablative of Personal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0"/>
            <a:ext cx="7010400" cy="4876799"/>
          </a:xfrm>
        </p:spPr>
        <p:txBody>
          <a:bodyPr>
            <a:normAutofit/>
          </a:bodyPr>
          <a:lstStyle/>
          <a:p>
            <a:pPr marL="532638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What are the four characteristics of a verb that we know?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Given </a:t>
            </a:r>
            <a:r>
              <a:rPr lang="en-US" sz="2800" dirty="0" err="1" smtClean="0">
                <a:latin typeface="Arial"/>
                <a:cs typeface="Arial"/>
              </a:rPr>
              <a:t>teneō</a:t>
            </a:r>
            <a:r>
              <a:rPr lang="en-US" sz="2800" dirty="0" smtClean="0">
                <a:latin typeface="Arial"/>
                <a:cs typeface="Arial"/>
              </a:rPr>
              <a:t>, </a:t>
            </a:r>
            <a:r>
              <a:rPr lang="en-US" sz="2800" dirty="0" err="1" smtClean="0">
                <a:latin typeface="Arial"/>
                <a:cs typeface="Arial"/>
              </a:rPr>
              <a:t>tenēre</a:t>
            </a:r>
            <a:r>
              <a:rPr lang="en-US" sz="2800" dirty="0" smtClean="0">
                <a:latin typeface="Arial"/>
                <a:cs typeface="Arial"/>
              </a:rPr>
              <a:t> = to hold, translate the following:</a:t>
            </a:r>
          </a:p>
          <a:p>
            <a:pPr marL="898398" lvl="1" indent="-514350">
              <a:buFont typeface="+mj-lt"/>
              <a:buAutoNum type="alphaLcPeriod"/>
            </a:pPr>
            <a:r>
              <a:rPr lang="en-US" sz="2600" dirty="0" err="1" smtClean="0">
                <a:latin typeface="Arial"/>
                <a:cs typeface="Arial"/>
              </a:rPr>
              <a:t>Tenēbāmur</a:t>
            </a:r>
            <a:r>
              <a:rPr lang="en-US" sz="2600" dirty="0" smtClean="0">
                <a:latin typeface="Arial"/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eriod"/>
            </a:pPr>
            <a:r>
              <a:rPr lang="en-US" sz="2600" dirty="0" err="1" smtClean="0">
                <a:latin typeface="Arial"/>
                <a:cs typeface="Arial"/>
              </a:rPr>
              <a:t>Tenēbor</a:t>
            </a:r>
            <a:r>
              <a:rPr lang="en-US" sz="2600" dirty="0" smtClean="0">
                <a:latin typeface="Arial"/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eriod"/>
            </a:pPr>
            <a:r>
              <a:rPr lang="en-US" sz="2600" dirty="0" err="1" smtClean="0">
                <a:latin typeface="Arial"/>
                <a:cs typeface="Arial"/>
              </a:rPr>
              <a:t>Tenētur</a:t>
            </a:r>
            <a:r>
              <a:rPr lang="en-US" sz="2600" dirty="0" smtClean="0">
                <a:latin typeface="Arial"/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eriod"/>
            </a:pPr>
            <a:r>
              <a:rPr lang="en-US" sz="2600" dirty="0" err="1" smtClean="0">
                <a:latin typeface="Arial"/>
                <a:cs typeface="Arial"/>
              </a:rPr>
              <a:t>Tenēbiminī</a:t>
            </a:r>
            <a:r>
              <a:rPr lang="en-US" sz="2600" dirty="0" smtClean="0">
                <a:latin typeface="Arial"/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eriod"/>
            </a:pPr>
            <a:r>
              <a:rPr lang="en-US" sz="2600" dirty="0" err="1" smtClean="0">
                <a:latin typeface="Arial"/>
                <a:cs typeface="Arial"/>
              </a:rPr>
              <a:t>Teneor</a:t>
            </a:r>
            <a:r>
              <a:rPr lang="en-US" sz="2600" dirty="0" smtClean="0">
                <a:latin typeface="Arial"/>
                <a:cs typeface="Arial"/>
              </a:rPr>
              <a:t>.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0"/>
            <a:ext cx="7010400" cy="558799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Probitās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laudātur</a:t>
            </a:r>
            <a:r>
              <a:rPr lang="en-US" sz="2800" dirty="0" smtClean="0">
                <a:latin typeface="Arial"/>
                <a:cs typeface="Arial"/>
              </a:rPr>
              <a:t>––et </a:t>
            </a:r>
            <a:r>
              <a:rPr lang="en-US" sz="2800" dirty="0" err="1" smtClean="0">
                <a:latin typeface="Arial"/>
                <a:cs typeface="Arial"/>
              </a:rPr>
              <a:t>alget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384048" lvl="1" indent="0">
              <a:buNone/>
            </a:pPr>
            <a:r>
              <a:rPr lang="en-US" sz="2600" dirty="0" smtClean="0">
                <a:latin typeface="Arial"/>
                <a:cs typeface="Arial"/>
              </a:rPr>
              <a:t>–Juvenal (</a:t>
            </a:r>
            <a:r>
              <a:rPr lang="en-US" sz="2600" dirty="0" err="1" smtClean="0">
                <a:latin typeface="Arial"/>
                <a:cs typeface="Arial"/>
              </a:rPr>
              <a:t>algēre</a:t>
            </a:r>
            <a:r>
              <a:rPr lang="en-US" sz="2600" dirty="0" smtClean="0">
                <a:latin typeface="Arial"/>
                <a:cs typeface="Arial"/>
              </a:rPr>
              <a:t> = to be neglected)</a:t>
            </a:r>
          </a:p>
          <a:p>
            <a:r>
              <a:rPr lang="en-US" sz="2800" dirty="0" err="1" smtClean="0">
                <a:latin typeface="Arial"/>
                <a:cs typeface="Arial"/>
              </a:rPr>
              <a:t>Possunt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quia</a:t>
            </a:r>
            <a:r>
              <a:rPr lang="en-US" sz="2800" dirty="0" smtClean="0">
                <a:latin typeface="Arial"/>
                <a:cs typeface="Arial"/>
              </a:rPr>
              <a:t> posse </a:t>
            </a:r>
            <a:r>
              <a:rPr lang="en-US" sz="2800" dirty="0" err="1" smtClean="0">
                <a:latin typeface="Arial"/>
                <a:cs typeface="Arial"/>
              </a:rPr>
              <a:t>videntur</a:t>
            </a:r>
            <a:r>
              <a:rPr lang="en-US" sz="2800" dirty="0" smtClean="0">
                <a:latin typeface="Arial"/>
                <a:cs typeface="Arial"/>
              </a:rPr>
              <a:t>. </a:t>
            </a:r>
          </a:p>
          <a:p>
            <a:pPr marL="384048" lvl="1" indent="0">
              <a:buNone/>
            </a:pPr>
            <a:r>
              <a:rPr lang="en-US" sz="2600" dirty="0" smtClean="0">
                <a:latin typeface="Arial"/>
                <a:cs typeface="Arial"/>
              </a:rPr>
              <a:t>– Virgil (</a:t>
            </a:r>
            <a:r>
              <a:rPr lang="en-US" sz="2600" dirty="0" err="1" smtClean="0">
                <a:latin typeface="Arial"/>
                <a:cs typeface="Arial"/>
              </a:rPr>
              <a:t>quia</a:t>
            </a:r>
            <a:r>
              <a:rPr lang="en-US" sz="2600" dirty="0" smtClean="0">
                <a:latin typeface="Arial"/>
                <a:cs typeface="Arial"/>
              </a:rPr>
              <a:t> = because)</a:t>
            </a: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Amor </a:t>
            </a:r>
            <a:r>
              <a:rPr lang="en-US" sz="2800" dirty="0" err="1" smtClean="0">
                <a:latin typeface="Arial"/>
                <a:cs typeface="Arial"/>
              </a:rPr>
              <a:t>miscērī</a:t>
            </a:r>
            <a:r>
              <a:rPr lang="en-US" sz="2800" dirty="0" smtClean="0">
                <a:latin typeface="Arial"/>
                <a:cs typeface="Arial"/>
              </a:rPr>
              <a:t> cum </a:t>
            </a:r>
            <a:r>
              <a:rPr lang="en-US" sz="2800" dirty="0" err="1" smtClean="0">
                <a:latin typeface="Arial"/>
                <a:cs typeface="Arial"/>
              </a:rPr>
              <a:t>timōre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nōn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potest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384048" lvl="1" indent="0">
              <a:buNone/>
            </a:pPr>
            <a:r>
              <a:rPr lang="en-US" sz="2600" dirty="0" smtClean="0">
                <a:latin typeface="Arial"/>
                <a:cs typeface="Arial"/>
              </a:rPr>
              <a:t>– </a:t>
            </a:r>
            <a:r>
              <a:rPr lang="en-US" sz="2600" dirty="0" err="1" smtClean="0">
                <a:latin typeface="Arial"/>
                <a:cs typeface="Arial"/>
              </a:rPr>
              <a:t>Publilius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Syrus</a:t>
            </a:r>
            <a:endParaRPr lang="en-US" sz="2600" dirty="0" smtClean="0">
              <a:latin typeface="Arial"/>
              <a:cs typeface="Arial"/>
            </a:endParaRPr>
          </a:p>
          <a:p>
            <a:r>
              <a:rPr lang="en-US" sz="2800" dirty="0" err="1" smtClean="0">
                <a:latin typeface="Arial"/>
                <a:cs typeface="Arial"/>
              </a:rPr>
              <a:t>Numquam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enim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temeritās</a:t>
            </a:r>
            <a:r>
              <a:rPr lang="en-US" sz="2800" dirty="0" smtClean="0">
                <a:latin typeface="Arial"/>
                <a:cs typeface="Arial"/>
              </a:rPr>
              <a:t> cum </a:t>
            </a:r>
            <a:r>
              <a:rPr lang="en-US" sz="2800" dirty="0" err="1" smtClean="0">
                <a:latin typeface="Arial"/>
                <a:cs typeface="Arial"/>
              </a:rPr>
              <a:t>sapientiā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commiscētur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384048" lvl="1" indent="0">
              <a:buNone/>
            </a:pPr>
            <a:r>
              <a:rPr lang="en-US" sz="2400" dirty="0" smtClean="0">
                <a:latin typeface="Arial"/>
                <a:cs typeface="Arial"/>
              </a:rPr>
              <a:t>– Cicero (</a:t>
            </a:r>
            <a:r>
              <a:rPr lang="en-US" sz="2400" dirty="0" err="1" smtClean="0">
                <a:latin typeface="Arial"/>
                <a:cs typeface="Arial"/>
              </a:rPr>
              <a:t>temeritās</a:t>
            </a:r>
            <a:r>
              <a:rPr lang="en-US" sz="2400" dirty="0" smtClean="0">
                <a:latin typeface="Arial"/>
                <a:cs typeface="Arial"/>
              </a:rPr>
              <a:t> = rashness)</a:t>
            </a:r>
          </a:p>
          <a:p>
            <a:r>
              <a:rPr lang="en-US" sz="2600" dirty="0" err="1" smtClean="0">
                <a:latin typeface="Arial"/>
                <a:cs typeface="Arial"/>
              </a:rPr>
              <a:t>Laudātur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ab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hīs</a:t>
            </a:r>
            <a:r>
              <a:rPr lang="en-US" sz="2600" dirty="0" smtClean="0">
                <a:latin typeface="Arial"/>
                <a:cs typeface="Arial"/>
              </a:rPr>
              <a:t>; </a:t>
            </a:r>
            <a:r>
              <a:rPr lang="en-US" sz="2600" dirty="0" err="1" smtClean="0">
                <a:latin typeface="Arial"/>
                <a:cs typeface="Arial"/>
              </a:rPr>
              <a:t>culpātur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ab</a:t>
            </a:r>
            <a:r>
              <a:rPr lang="en-US" sz="2600" dirty="0" smtClean="0">
                <a:latin typeface="Arial"/>
                <a:cs typeface="Arial"/>
              </a:rPr>
              <a:t> </a:t>
            </a:r>
            <a:r>
              <a:rPr lang="en-US" sz="2600" dirty="0" err="1" smtClean="0">
                <a:latin typeface="Arial"/>
                <a:cs typeface="Arial"/>
              </a:rPr>
              <a:t>illīs</a:t>
            </a:r>
            <a:r>
              <a:rPr lang="en-US" sz="2600" dirty="0" smtClean="0">
                <a:latin typeface="Arial"/>
                <a:cs typeface="Arial"/>
              </a:rPr>
              <a:t>.</a:t>
            </a:r>
            <a:endParaRPr lang="en-US" sz="2600" dirty="0" smtClean="0">
              <a:latin typeface="Arial"/>
              <a:cs typeface="Arial"/>
            </a:endParaRPr>
          </a:p>
          <a:p>
            <a:pPr marL="384048" lvl="1" indent="0">
              <a:buNone/>
            </a:pPr>
            <a:r>
              <a:rPr lang="en-US" sz="2400" dirty="0" smtClean="0">
                <a:latin typeface="Arial"/>
                <a:cs typeface="Arial"/>
              </a:rPr>
              <a:t>– Horace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944550"/>
            <a:ext cx="7543800" cy="914400"/>
          </a:xfrm>
        </p:spPr>
        <p:txBody>
          <a:bodyPr/>
          <a:lstStyle/>
          <a:p>
            <a:r>
              <a:rPr lang="en-US" sz="2800" dirty="0" smtClean="0"/>
              <a:t>Translate. Identify any Ablatives of Agent.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652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375129"/>
              </p:ext>
            </p:extLst>
          </p:nvPr>
        </p:nvGraphicFramePr>
        <p:xfrm>
          <a:off x="440264" y="685800"/>
          <a:ext cx="8263468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1734"/>
                <a:gridCol w="41317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</a:t>
                      </a:r>
                      <a:r>
                        <a:rPr lang="en-US" sz="2800" dirty="0" err="1" smtClean="0"/>
                        <a:t>flūmen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flūminis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probitās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probitātis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moveō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movēre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cūr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legō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legere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</a:t>
                      </a:r>
                      <a:r>
                        <a:rPr lang="en-US" sz="2800" dirty="0" err="1" smtClean="0"/>
                        <a:t>deinde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scientia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misceō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miscēre</a:t>
                      </a:r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588000"/>
            <a:ext cx="7543800" cy="914400"/>
          </a:xfrm>
        </p:spPr>
        <p:txBody>
          <a:bodyPr/>
          <a:lstStyle/>
          <a:p>
            <a:r>
              <a:rPr lang="en-US" dirty="0" smtClean="0"/>
              <a:t>Ch. 18 Vocabulary Quiz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240" y="38100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Give an English derivative from column A.</a:t>
            </a:r>
          </a:p>
          <a:p>
            <a:r>
              <a:rPr lang="en-US" sz="2800" dirty="0" smtClean="0"/>
              <a:t>10. Give an English derivative from column 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680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740400"/>
          </a:xfrm>
        </p:spPr>
        <p:txBody>
          <a:bodyPr>
            <a:normAutofit fontScale="92500" lnSpcReduction="10000"/>
          </a:bodyPr>
          <a:lstStyle/>
          <a:p>
            <a:pPr marL="532638" indent="-514350">
              <a:buFont typeface="+mj-lt"/>
              <a:buAutoNum type="arabicPeriod"/>
            </a:pPr>
            <a:r>
              <a:rPr lang="en-US" sz="3600" dirty="0" smtClean="0"/>
              <a:t>Conjugate </a:t>
            </a:r>
            <a:r>
              <a:rPr lang="en-US" sz="3600" dirty="0" err="1" smtClean="0"/>
              <a:t>portō</a:t>
            </a:r>
            <a:r>
              <a:rPr lang="en-US" sz="3600" dirty="0" smtClean="0"/>
              <a:t>, </a:t>
            </a:r>
            <a:r>
              <a:rPr lang="en-US" sz="3600" dirty="0" err="1" smtClean="0"/>
              <a:t>portāre</a:t>
            </a:r>
            <a:r>
              <a:rPr lang="en-US" sz="3600" dirty="0" smtClean="0"/>
              <a:t>, </a:t>
            </a:r>
            <a:r>
              <a:rPr lang="en-US" sz="3600" dirty="0" err="1" smtClean="0"/>
              <a:t>portāvī</a:t>
            </a:r>
            <a:r>
              <a:rPr lang="en-US" sz="3600" dirty="0" smtClean="0"/>
              <a:t>, </a:t>
            </a:r>
            <a:r>
              <a:rPr lang="en-US" sz="3600" dirty="0" err="1" smtClean="0"/>
              <a:t>portātum</a:t>
            </a:r>
            <a:r>
              <a:rPr lang="en-US" sz="3600" dirty="0" smtClean="0"/>
              <a:t> in the present passive system (present, imperfect, and future).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3600" dirty="0" smtClean="0"/>
              <a:t>Translate the eighteen forms in the previous question. (</a:t>
            </a:r>
            <a:r>
              <a:rPr lang="en-US" sz="3600" dirty="0" err="1" smtClean="0"/>
              <a:t>portare</a:t>
            </a:r>
            <a:r>
              <a:rPr lang="en-US" sz="3600" dirty="0" smtClean="0"/>
              <a:t> = to carry)</a:t>
            </a:r>
          </a:p>
          <a:p>
            <a:pPr marL="532638" indent="-514350">
              <a:buFont typeface="+mj-lt"/>
              <a:buAutoNum type="arabicPeriod"/>
            </a:pPr>
            <a:r>
              <a:rPr lang="en-US" sz="3600" dirty="0" smtClean="0"/>
              <a:t>Translate </a:t>
            </a:r>
            <a:r>
              <a:rPr lang="en-US" sz="3600" u="sng" dirty="0" smtClean="0"/>
              <a:t>three</a:t>
            </a:r>
            <a:r>
              <a:rPr lang="en-US" sz="3600" dirty="0" smtClean="0"/>
              <a:t> of the four following sentences:</a:t>
            </a:r>
          </a:p>
          <a:p>
            <a:pPr marL="898398" lvl="1" indent="-514350">
              <a:buFont typeface="+mj-lt"/>
              <a:buAutoNum type="alphaLcParenR"/>
            </a:pPr>
            <a:r>
              <a:rPr lang="en-US" sz="3400" dirty="0" smtClean="0"/>
              <a:t>Nostra corpora semper </a:t>
            </a:r>
            <a:r>
              <a:rPr lang="en-US" sz="3400" dirty="0" err="1" smtClean="0"/>
              <a:t>mūtantur</a:t>
            </a:r>
            <a:r>
              <a:rPr lang="en-US" sz="3400" dirty="0" smtClean="0"/>
              <a:t>.</a:t>
            </a:r>
          </a:p>
          <a:p>
            <a:pPr marL="898398" lvl="1" indent="-514350">
              <a:buFont typeface="+mj-lt"/>
              <a:buAutoNum type="alphaLcParenR"/>
            </a:pPr>
            <a:r>
              <a:rPr lang="en-US" sz="3400" dirty="0" err="1">
                <a:cs typeface="Arial"/>
              </a:rPr>
              <a:t>Laudātur</a:t>
            </a:r>
            <a:r>
              <a:rPr lang="en-US" sz="3400" dirty="0">
                <a:cs typeface="Arial"/>
              </a:rPr>
              <a:t> </a:t>
            </a:r>
            <a:r>
              <a:rPr lang="en-US" sz="3400" dirty="0" err="1">
                <a:cs typeface="Arial"/>
              </a:rPr>
              <a:t>ab</a:t>
            </a:r>
            <a:r>
              <a:rPr lang="en-US" sz="3400" dirty="0">
                <a:cs typeface="Arial"/>
              </a:rPr>
              <a:t> </a:t>
            </a:r>
            <a:r>
              <a:rPr lang="en-US" sz="3400" dirty="0" err="1">
                <a:cs typeface="Arial"/>
              </a:rPr>
              <a:t>hīs</a:t>
            </a:r>
            <a:r>
              <a:rPr lang="en-US" sz="3400" dirty="0">
                <a:cs typeface="Arial"/>
              </a:rPr>
              <a:t>; </a:t>
            </a:r>
            <a:r>
              <a:rPr lang="en-US" sz="3400" dirty="0" err="1">
                <a:cs typeface="Arial"/>
              </a:rPr>
              <a:t>culpātur</a:t>
            </a:r>
            <a:r>
              <a:rPr lang="en-US" sz="3400" dirty="0">
                <a:cs typeface="Arial"/>
              </a:rPr>
              <a:t> </a:t>
            </a:r>
            <a:r>
              <a:rPr lang="en-US" sz="3400" dirty="0" err="1">
                <a:cs typeface="Arial"/>
              </a:rPr>
              <a:t>ab</a:t>
            </a:r>
            <a:r>
              <a:rPr lang="en-US" sz="3400" dirty="0">
                <a:cs typeface="Arial"/>
              </a:rPr>
              <a:t> </a:t>
            </a:r>
            <a:r>
              <a:rPr lang="en-US" sz="3400" dirty="0" err="1" smtClean="0">
                <a:cs typeface="Arial"/>
              </a:rPr>
              <a:t>illīs</a:t>
            </a:r>
            <a:r>
              <a:rPr lang="en-US" sz="3400" dirty="0" smtClean="0"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arenR"/>
            </a:pPr>
            <a:r>
              <a:rPr lang="en-US" sz="3400" dirty="0" err="1">
                <a:cs typeface="Arial"/>
              </a:rPr>
              <a:t>Probitās</a:t>
            </a:r>
            <a:r>
              <a:rPr lang="en-US" sz="3400" dirty="0">
                <a:cs typeface="Arial"/>
              </a:rPr>
              <a:t> </a:t>
            </a:r>
            <a:r>
              <a:rPr lang="en-US" sz="3400" dirty="0" err="1">
                <a:cs typeface="Arial"/>
              </a:rPr>
              <a:t>laudātur</a:t>
            </a:r>
            <a:r>
              <a:rPr lang="en-US" sz="3400" dirty="0">
                <a:cs typeface="Arial"/>
              </a:rPr>
              <a:t>––et </a:t>
            </a:r>
            <a:r>
              <a:rPr lang="en-US" sz="3400" dirty="0" err="1" smtClean="0">
                <a:cs typeface="Arial"/>
              </a:rPr>
              <a:t>alget</a:t>
            </a:r>
            <a:r>
              <a:rPr lang="en-US" sz="3400" dirty="0" smtClean="0">
                <a:cs typeface="Arial"/>
              </a:rPr>
              <a:t>.</a:t>
            </a:r>
          </a:p>
          <a:p>
            <a:pPr marL="898398" lvl="1" indent="-514350">
              <a:buFont typeface="+mj-lt"/>
              <a:buAutoNum type="alphaLcParenR"/>
            </a:pPr>
            <a:r>
              <a:rPr lang="en-US" sz="3400" dirty="0" smtClean="0">
                <a:cs typeface="Arial"/>
              </a:rPr>
              <a:t>Omnia </a:t>
            </a:r>
            <a:r>
              <a:rPr lang="en-US" sz="3400" dirty="0" err="1" smtClean="0">
                <a:cs typeface="Arial"/>
              </a:rPr>
              <a:t>mūtantur</a:t>
            </a:r>
            <a:r>
              <a:rPr lang="en-US" sz="3400" dirty="0" smtClean="0">
                <a:cs typeface="Arial"/>
              </a:rPr>
              <a:t>, </a:t>
            </a:r>
            <a:r>
              <a:rPr lang="en-US" sz="3400" dirty="0" err="1" smtClean="0">
                <a:cs typeface="Arial"/>
              </a:rPr>
              <a:t>omnia</a:t>
            </a:r>
            <a:r>
              <a:rPr lang="en-US" sz="3400" dirty="0" smtClean="0">
                <a:cs typeface="Arial"/>
              </a:rPr>
              <a:t> </a:t>
            </a:r>
            <a:r>
              <a:rPr lang="en-US" sz="3400" dirty="0" err="1" smtClean="0">
                <a:cs typeface="Arial"/>
              </a:rPr>
              <a:t>fluunt</a:t>
            </a:r>
            <a:r>
              <a:rPr lang="en-US" sz="3400" dirty="0" smtClean="0">
                <a:cs typeface="Arial"/>
              </a:rPr>
              <a:t>.</a:t>
            </a:r>
            <a:endParaRPr lang="en-US" sz="3400" dirty="0" smtClean="0"/>
          </a:p>
          <a:p>
            <a:pPr marL="898398" lvl="1" indent="-514350">
              <a:buFont typeface="+mj-lt"/>
              <a:buAutoNum type="alphaLcParenR"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943600"/>
            <a:ext cx="8366760" cy="914400"/>
          </a:xfrm>
        </p:spPr>
        <p:txBody>
          <a:bodyPr/>
          <a:lstStyle/>
          <a:p>
            <a:r>
              <a:rPr lang="en-US" dirty="0" smtClean="0"/>
              <a:t>Chapter 18 Grammar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873260"/>
              </p:ext>
            </p:extLst>
          </p:nvPr>
        </p:nvGraphicFramePr>
        <p:xfrm>
          <a:off x="186267" y="685800"/>
          <a:ext cx="804333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866"/>
                <a:gridCol w="3183467"/>
                <a:gridCol w="279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1st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2nd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3rd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3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074334"/>
            <a:ext cx="6096000" cy="44957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,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,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,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-io, and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conjugations</a:t>
            </a:r>
          </a:p>
          <a:p>
            <a:r>
              <a:rPr lang="en-US" sz="3200" dirty="0" smtClean="0"/>
              <a:t>Present, imperfect, and future tenses (Present Active System)</a:t>
            </a:r>
          </a:p>
          <a:p>
            <a:r>
              <a:rPr lang="en-US" sz="3200" dirty="0" smtClean="0"/>
              <a:t>Perfect, pluperfect, and future perfect tenses (Perfect Active System)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440" y="685801"/>
            <a:ext cx="7543800" cy="914400"/>
          </a:xfrm>
        </p:spPr>
        <p:txBody>
          <a:bodyPr/>
          <a:lstStyle/>
          <a:p>
            <a:r>
              <a:rPr lang="en-US" dirty="0" smtClean="0"/>
              <a:t>You have learned…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5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will be enjoyed.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for 1</a:t>
            </a:r>
            <a:r>
              <a:rPr lang="en-US" baseline="30000" dirty="0" smtClean="0"/>
              <a:t>st</a:t>
            </a:r>
            <a:r>
              <a:rPr lang="en-US" dirty="0" smtClean="0"/>
              <a:t>/2</a:t>
            </a:r>
            <a:r>
              <a:rPr lang="en-US" baseline="30000" dirty="0" smtClean="0"/>
              <a:t>nd</a:t>
            </a:r>
            <a:r>
              <a:rPr lang="en-US" dirty="0" smtClean="0"/>
              <a:t> conjugations in the Present Passive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7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love.</a:t>
            </a:r>
          </a:p>
          <a:p>
            <a:r>
              <a:rPr lang="en-US" sz="2800" dirty="0" smtClean="0"/>
              <a:t>I kick the ball.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411480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am loved.</a:t>
            </a:r>
          </a:p>
          <a:p>
            <a:r>
              <a:rPr lang="en-US" sz="2800" dirty="0" smtClean="0"/>
              <a:t>The ball is kicked by me.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passive voice?</a:t>
            </a:r>
            <a:br>
              <a:rPr lang="en-US" dirty="0" smtClean="0"/>
            </a:br>
            <a:r>
              <a:rPr lang="en-US" sz="3600" dirty="0"/>
              <a:t>	</a:t>
            </a:r>
            <a:r>
              <a:rPr lang="en-US" sz="3600" dirty="0" smtClean="0"/>
              <a:t>- The subject of the sentence is </a:t>
            </a:r>
            <a:r>
              <a:rPr lang="en-US" sz="3600" i="1" dirty="0" smtClean="0"/>
              <a:t>receiving </a:t>
            </a:r>
            <a:r>
              <a:rPr lang="en-US" sz="3600" dirty="0" smtClean="0"/>
              <a:t>an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0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5867" y="1397000"/>
            <a:ext cx="7196666" cy="461433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I kicked the ball.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David sent the letter.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The school paid for the trip.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He pushed me.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We ate cake.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7867" y="491067"/>
            <a:ext cx="8365065" cy="914400"/>
          </a:xfrm>
        </p:spPr>
        <p:txBody>
          <a:bodyPr/>
          <a:lstStyle/>
          <a:p>
            <a:r>
              <a:rPr lang="en-US" dirty="0" smtClean="0"/>
              <a:t>Make each sentence passive.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992092"/>
              </p:ext>
            </p:extLst>
          </p:nvPr>
        </p:nvGraphicFramePr>
        <p:xfrm>
          <a:off x="1744134" y="685800"/>
          <a:ext cx="6485466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22"/>
                <a:gridCol w="2161822"/>
                <a:gridCol w="21618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r>
                        <a:rPr lang="en-US" sz="3200" baseline="30000" dirty="0" smtClean="0"/>
                        <a:t>st</a:t>
                      </a:r>
                      <a:r>
                        <a:rPr lang="en-US" sz="3200" dirty="0" smtClean="0"/>
                        <a:t> person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r>
                        <a:rPr lang="en-US" sz="3200" dirty="0" err="1" smtClean="0"/>
                        <a:t>mur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r>
                        <a:rPr lang="en-US" sz="3200" baseline="30000" dirty="0" smtClean="0"/>
                        <a:t>nd</a:t>
                      </a:r>
                      <a:r>
                        <a:rPr lang="en-US" sz="3200" dirty="0" smtClean="0"/>
                        <a:t> person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r>
                        <a:rPr lang="en-US" sz="3200" dirty="0" err="1" smtClean="0"/>
                        <a:t>ris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r>
                        <a:rPr lang="en-US" sz="3200" dirty="0" err="1" smtClean="0"/>
                        <a:t>minī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r>
                        <a:rPr lang="en-US" sz="3200" baseline="30000" dirty="0" smtClean="0"/>
                        <a:t>rd</a:t>
                      </a:r>
                      <a:r>
                        <a:rPr lang="en-US" sz="3200" baseline="0" dirty="0" smtClean="0"/>
                        <a:t> person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r>
                        <a:rPr lang="en-US" sz="3200" dirty="0" err="1" smtClean="0"/>
                        <a:t>tur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–</a:t>
                      </a:r>
                      <a:r>
                        <a:rPr lang="en-US" sz="3200" dirty="0" err="1" smtClean="0"/>
                        <a:t>ntur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601196"/>
              </p:ext>
            </p:extLst>
          </p:nvPr>
        </p:nvGraphicFramePr>
        <p:xfrm>
          <a:off x="1" y="1024465"/>
          <a:ext cx="9144000" cy="3522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732"/>
                <a:gridCol w="4284134"/>
                <a:gridCol w="3776134"/>
              </a:tblGrid>
              <a:tr h="68791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Amor</a:t>
                      </a:r>
                    </a:p>
                    <a:p>
                      <a:pPr algn="ctr"/>
                      <a:r>
                        <a:rPr lang="en-US" sz="2800" dirty="0" smtClean="0"/>
                        <a:t>(I am being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Amamur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(we are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Amaris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(You are being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Amaminī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(y’all are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Amatur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(he/she/it is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Amantur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(they are loved)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757333"/>
            <a:ext cx="7543800" cy="914400"/>
          </a:xfrm>
        </p:spPr>
        <p:txBody>
          <a:bodyPr/>
          <a:lstStyle/>
          <a:p>
            <a:r>
              <a:rPr lang="en-US" dirty="0" smtClean="0"/>
              <a:t>Present Passive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000" dirty="0" smtClean="0"/>
              <a:t>Stem + personal ending (except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singular)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8667" y="237067"/>
            <a:ext cx="7450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</a:t>
            </a:r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amatum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056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640507"/>
              </p:ext>
            </p:extLst>
          </p:nvPr>
        </p:nvGraphicFramePr>
        <p:xfrm>
          <a:off x="0" y="914975"/>
          <a:ext cx="9144000" cy="394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732"/>
                <a:gridCol w="4284134"/>
                <a:gridCol w="3776134"/>
              </a:tblGrid>
              <a:tr h="68791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 (I used</a:t>
                      </a:r>
                      <a:r>
                        <a:rPr lang="en-US" sz="2800" baseline="0" dirty="0" smtClean="0"/>
                        <a:t> to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Amabamur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(we were</a:t>
                      </a:r>
                      <a:r>
                        <a:rPr lang="en-US" sz="2800" baseline="0" dirty="0" smtClean="0"/>
                        <a:t> being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Amabaris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(You were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Amabaminī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(y’all used</a:t>
                      </a:r>
                      <a:r>
                        <a:rPr lang="en-US" sz="2800" baseline="0" dirty="0" smtClean="0"/>
                        <a:t> to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Amabatur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 (he/she/it was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Amabantur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(they were</a:t>
                      </a:r>
                      <a:r>
                        <a:rPr lang="en-US" sz="2800" baseline="0" dirty="0" smtClean="0"/>
                        <a:t> being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621866"/>
            <a:ext cx="7543800" cy="914400"/>
          </a:xfrm>
        </p:spPr>
        <p:txBody>
          <a:bodyPr/>
          <a:lstStyle/>
          <a:p>
            <a:r>
              <a:rPr lang="en-US" dirty="0" smtClean="0"/>
              <a:t>Imperfect Passive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000" dirty="0" smtClean="0"/>
              <a:t>Stem + </a:t>
            </a:r>
            <a:r>
              <a:rPr lang="en-US" sz="4000" dirty="0" err="1" smtClean="0"/>
              <a:t>ba</a:t>
            </a:r>
            <a:r>
              <a:rPr lang="en-US" sz="4000" dirty="0" smtClean="0"/>
              <a:t> + personal ending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8667" y="237067"/>
            <a:ext cx="7450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</a:t>
            </a:r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amatum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974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991393"/>
              </p:ext>
            </p:extLst>
          </p:nvPr>
        </p:nvGraphicFramePr>
        <p:xfrm>
          <a:off x="1" y="1464732"/>
          <a:ext cx="9144000" cy="3522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732"/>
                <a:gridCol w="4284134"/>
                <a:gridCol w="3776134"/>
              </a:tblGrid>
              <a:tr h="68791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</a:t>
                      </a:r>
                      <a:r>
                        <a:rPr lang="en-US" sz="2800" u="sng" dirty="0" err="1" smtClean="0"/>
                        <a:t>bor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(I</a:t>
                      </a:r>
                      <a:r>
                        <a:rPr lang="en-US" sz="2800" baseline="0" dirty="0" smtClean="0"/>
                        <a:t> will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Amabimur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 (we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</a:t>
                      </a:r>
                      <a:r>
                        <a:rPr lang="en-US" sz="2800" u="sng" dirty="0" err="1" smtClean="0"/>
                        <a:t>beris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(You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Amabiminī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(y’all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  <a:tr h="687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Amabitur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 (he/she/it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Amabuntur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(they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loved)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621866"/>
            <a:ext cx="7543800" cy="914400"/>
          </a:xfrm>
        </p:spPr>
        <p:txBody>
          <a:bodyPr/>
          <a:lstStyle/>
          <a:p>
            <a:r>
              <a:rPr lang="en-US" dirty="0" smtClean="0"/>
              <a:t>Future Passive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000" dirty="0" smtClean="0"/>
              <a:t>It’s a little different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8667" y="237067"/>
            <a:ext cx="7450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</a:t>
            </a:r>
            <a:r>
              <a:rPr lang="en-US" sz="3200" dirty="0" err="1" smtClean="0"/>
              <a:t>amō</a:t>
            </a:r>
            <a:r>
              <a:rPr lang="en-US" sz="3200" dirty="0" smtClean="0"/>
              <a:t>, </a:t>
            </a:r>
            <a:r>
              <a:rPr lang="en-US" sz="3200" dirty="0" err="1" smtClean="0"/>
              <a:t>amāre</a:t>
            </a:r>
            <a:r>
              <a:rPr lang="en-US" sz="3200" dirty="0" smtClean="0"/>
              <a:t>, </a:t>
            </a:r>
            <a:r>
              <a:rPr lang="en-US" sz="3200" dirty="0" err="1" smtClean="0"/>
              <a:t>amavī</a:t>
            </a:r>
            <a:r>
              <a:rPr lang="en-US" sz="3200" dirty="0" smtClean="0"/>
              <a:t>, </a:t>
            </a:r>
            <a:r>
              <a:rPr lang="en-US" sz="3200" dirty="0" err="1" smtClean="0"/>
              <a:t>amatum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251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7743</TotalTime>
  <Words>733</Words>
  <Application>Microsoft Macintosh PowerPoint</Application>
  <PresentationFormat>On-screen Show (4:3)</PresentationFormat>
  <Paragraphs>169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Elemental</vt:lpstr>
      <vt:lpstr>Wheelock 18: The Passive Voice</vt:lpstr>
      <vt:lpstr>You have learned…</vt:lpstr>
      <vt:lpstr>Now for 1st/2nd conjugations in the Present Passive System</vt:lpstr>
      <vt:lpstr>What is passive voice?  - The subject of the sentence is receiving an action.</vt:lpstr>
      <vt:lpstr>Make each sentence passive.</vt:lpstr>
      <vt:lpstr>Personal Endings</vt:lpstr>
      <vt:lpstr>Present Passive  Stem + personal ending (except 1st singular)</vt:lpstr>
      <vt:lpstr>Imperfect Passive  Stem + ba + personal ending </vt:lpstr>
      <vt:lpstr>Future Passive  It’s a little different</vt:lpstr>
      <vt:lpstr>amāre = to love amārī = to be loved</vt:lpstr>
      <vt:lpstr>Practice</vt:lpstr>
      <vt:lpstr>Practice</vt:lpstr>
      <vt:lpstr>Ablative of Personal Agent</vt:lpstr>
      <vt:lpstr>Ablative of Personal Agent</vt:lpstr>
      <vt:lpstr>PowerPoint Presentation</vt:lpstr>
      <vt:lpstr>Translate. Identify any Ablatives of Agent.</vt:lpstr>
      <vt:lpstr>Ch. 18 Vocabulary Quiz</vt:lpstr>
      <vt:lpstr>Chapter 18 Grammar Quiz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18: The Passive Voice</dc:title>
  <dc:creator>Steven</dc:creator>
  <cp:lastModifiedBy>s</cp:lastModifiedBy>
  <cp:revision>31</cp:revision>
  <dcterms:created xsi:type="dcterms:W3CDTF">2013-02-16T15:26:04Z</dcterms:created>
  <dcterms:modified xsi:type="dcterms:W3CDTF">2014-09-29T00:47:51Z</dcterms:modified>
</cp:coreProperties>
</file>