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  <p:sldId id="265" r:id="rId9"/>
    <p:sldId id="266" r:id="rId10"/>
    <p:sldId id="267" r:id="rId11"/>
    <p:sldId id="268" r:id="rId12"/>
    <p:sldId id="270" r:id="rId13"/>
    <p:sldId id="271" r:id="rId14"/>
    <p:sldId id="272" r:id="rId15"/>
    <p:sldId id="269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0" d="100"/>
          <a:sy n="80" d="100"/>
        </p:scale>
        <p:origin x="-192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BBC35596-7851-4E4E-ADE5-EE55EA058A1A}" type="datetimeFigureOut">
              <a:rPr lang="en-US" smtClean="0"/>
              <a:t>10/22/13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200CB048-BA62-1648-AB37-B81702E0BFD8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35596-7851-4E4E-ADE5-EE55EA058A1A}" type="datetimeFigureOut">
              <a:rPr lang="en-US" smtClean="0"/>
              <a:t>10/22/13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CB048-BA62-1648-AB37-B81702E0BF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35596-7851-4E4E-ADE5-EE55EA058A1A}" type="datetimeFigureOut">
              <a:rPr lang="en-US" smtClean="0"/>
              <a:t>10/22/13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CB048-BA62-1648-AB37-B81702E0BF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35596-7851-4E4E-ADE5-EE55EA058A1A}" type="datetimeFigureOut">
              <a:rPr lang="en-US" smtClean="0"/>
              <a:t>10/22/13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CB048-BA62-1648-AB37-B81702E0BF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35596-7851-4E4E-ADE5-EE55EA058A1A}" type="datetimeFigureOut">
              <a:rPr lang="en-US" smtClean="0"/>
              <a:t>10/22/13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CB048-BA62-1648-AB37-B81702E0BF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35596-7851-4E4E-ADE5-EE55EA058A1A}" type="datetimeFigureOut">
              <a:rPr lang="en-US" smtClean="0"/>
              <a:t>10/22/13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CB048-BA62-1648-AB37-B81702E0BFD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35596-7851-4E4E-ADE5-EE55EA058A1A}" type="datetimeFigureOut">
              <a:rPr lang="en-US" smtClean="0"/>
              <a:t>10/22/13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CB048-BA62-1648-AB37-B81702E0BF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35596-7851-4E4E-ADE5-EE55EA058A1A}" type="datetimeFigureOut">
              <a:rPr lang="en-US" smtClean="0"/>
              <a:t>10/22/13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CB048-BA62-1648-AB37-B81702E0BF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35596-7851-4E4E-ADE5-EE55EA058A1A}" type="datetimeFigureOut">
              <a:rPr lang="en-US" smtClean="0"/>
              <a:t>10/22/13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CB048-BA62-1648-AB37-B81702E0BF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35596-7851-4E4E-ADE5-EE55EA058A1A}" type="datetimeFigureOut">
              <a:rPr lang="en-US" smtClean="0"/>
              <a:t>10/22/13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CB048-BA62-1648-AB37-B81702E0BFD8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35596-7851-4E4E-ADE5-EE55EA058A1A}" type="datetimeFigureOut">
              <a:rPr lang="en-US" smtClean="0"/>
              <a:t>10/22/13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CB048-BA62-1648-AB37-B81702E0BF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BBC35596-7851-4E4E-ADE5-EE55EA058A1A}" type="datetimeFigureOut">
              <a:rPr lang="en-US" smtClean="0"/>
              <a:t>10/22/13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200CB048-BA62-1648-AB37-B81702E0BFD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Wheelock Chapter 17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The Relative Pronoun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4203929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367864"/>
            <a:ext cx="7024744" cy="1143000"/>
          </a:xfrm>
        </p:spPr>
        <p:txBody>
          <a:bodyPr/>
          <a:lstStyle/>
          <a:p>
            <a:r>
              <a:rPr lang="en-US" dirty="0" smtClean="0"/>
              <a:t>Answer/Translate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510864"/>
            <a:ext cx="6777317" cy="4321765"/>
          </a:xfrm>
        </p:spPr>
        <p:txBody>
          <a:bodyPr/>
          <a:lstStyle/>
          <a:p>
            <a:r>
              <a:rPr lang="en-US" sz="2800" dirty="0" smtClean="0">
                <a:latin typeface="Arial"/>
                <a:cs typeface="Arial"/>
              </a:rPr>
              <a:t>What determines the case of the relative pronoun?</a:t>
            </a:r>
          </a:p>
          <a:p>
            <a:r>
              <a:rPr lang="en-US" sz="2800" dirty="0" smtClean="0">
                <a:latin typeface="Arial"/>
                <a:cs typeface="Arial"/>
              </a:rPr>
              <a:t>In what ways does a relative pronoun agree with its antecedent?</a:t>
            </a:r>
          </a:p>
          <a:p>
            <a:r>
              <a:rPr lang="en-US" sz="2800" dirty="0" err="1" smtClean="0">
                <a:latin typeface="Arial"/>
                <a:cs typeface="Arial"/>
              </a:rPr>
              <a:t>Bis</a:t>
            </a:r>
            <a:r>
              <a:rPr lang="en-US" sz="2800" dirty="0" smtClean="0">
                <a:latin typeface="Arial"/>
                <a:cs typeface="Arial"/>
              </a:rPr>
              <a:t> </a:t>
            </a:r>
            <a:r>
              <a:rPr lang="en-US" sz="2800" dirty="0" err="1" smtClean="0">
                <a:latin typeface="Arial"/>
                <a:cs typeface="Arial"/>
              </a:rPr>
              <a:t>vincit</a:t>
            </a:r>
            <a:r>
              <a:rPr lang="en-US" sz="2800" dirty="0" smtClean="0">
                <a:latin typeface="Arial"/>
                <a:cs typeface="Arial"/>
              </a:rPr>
              <a:t> </a:t>
            </a:r>
            <a:r>
              <a:rPr lang="en-US" sz="2800" dirty="0" err="1" smtClean="0">
                <a:latin typeface="Arial"/>
                <a:cs typeface="Arial"/>
              </a:rPr>
              <a:t>quī</a:t>
            </a:r>
            <a:r>
              <a:rPr lang="en-US" sz="2800" dirty="0" smtClean="0">
                <a:latin typeface="Arial"/>
                <a:cs typeface="Arial"/>
              </a:rPr>
              <a:t> </a:t>
            </a:r>
            <a:r>
              <a:rPr lang="en-US" sz="2800" dirty="0" err="1" smtClean="0">
                <a:latin typeface="Arial"/>
                <a:cs typeface="Arial"/>
              </a:rPr>
              <a:t>sē</a:t>
            </a:r>
            <a:r>
              <a:rPr lang="en-US" sz="2800" dirty="0" smtClean="0">
                <a:latin typeface="Arial"/>
                <a:cs typeface="Arial"/>
              </a:rPr>
              <a:t> </a:t>
            </a:r>
            <a:r>
              <a:rPr lang="en-US" sz="2800" dirty="0" err="1" smtClean="0">
                <a:latin typeface="Arial"/>
                <a:cs typeface="Arial"/>
              </a:rPr>
              <a:t>vincit</a:t>
            </a:r>
            <a:r>
              <a:rPr lang="en-US" sz="2800" dirty="0" smtClean="0">
                <a:latin typeface="Arial"/>
                <a:cs typeface="Arial"/>
              </a:rPr>
              <a:t> in </a:t>
            </a:r>
            <a:r>
              <a:rPr lang="en-US" sz="2800" dirty="0" err="1" smtClean="0">
                <a:latin typeface="Arial"/>
                <a:cs typeface="Arial"/>
              </a:rPr>
              <a:t>victōriā</a:t>
            </a:r>
            <a:r>
              <a:rPr lang="en-US" sz="2800" dirty="0" smtClean="0">
                <a:latin typeface="Arial"/>
                <a:cs typeface="Arial"/>
              </a:rPr>
              <a:t>.</a:t>
            </a:r>
          </a:p>
          <a:p>
            <a:r>
              <a:rPr lang="en-US" sz="2800" dirty="0" smtClean="0">
                <a:latin typeface="Arial"/>
                <a:cs typeface="Arial"/>
              </a:rPr>
              <a:t>Levis </a:t>
            </a:r>
            <a:r>
              <a:rPr lang="en-US" sz="2800" dirty="0" err="1" smtClean="0">
                <a:latin typeface="Arial"/>
                <a:cs typeface="Arial"/>
              </a:rPr>
              <a:t>est</a:t>
            </a:r>
            <a:r>
              <a:rPr lang="en-US" sz="2800" dirty="0" smtClean="0">
                <a:latin typeface="Arial"/>
                <a:cs typeface="Arial"/>
              </a:rPr>
              <a:t> </a:t>
            </a:r>
            <a:r>
              <a:rPr lang="en-US" sz="2800" dirty="0" err="1" smtClean="0">
                <a:latin typeface="Arial"/>
                <a:cs typeface="Arial"/>
              </a:rPr>
              <a:t>fortūna</a:t>
            </a:r>
            <a:r>
              <a:rPr lang="en-US" sz="2800" dirty="0" smtClean="0">
                <a:latin typeface="Arial"/>
                <a:cs typeface="Arial"/>
              </a:rPr>
              <a:t>: id </a:t>
            </a:r>
            <a:r>
              <a:rPr lang="en-US" sz="2800" dirty="0" err="1" smtClean="0">
                <a:latin typeface="Arial"/>
                <a:cs typeface="Arial"/>
              </a:rPr>
              <a:t>cito</a:t>
            </a:r>
            <a:r>
              <a:rPr lang="en-US" sz="2800" dirty="0" smtClean="0">
                <a:latin typeface="Arial"/>
                <a:cs typeface="Arial"/>
              </a:rPr>
              <a:t> </a:t>
            </a:r>
            <a:r>
              <a:rPr lang="en-US" sz="2800" dirty="0" err="1" smtClean="0">
                <a:latin typeface="Arial"/>
                <a:cs typeface="Arial"/>
              </a:rPr>
              <a:t>repōscit</a:t>
            </a:r>
            <a:r>
              <a:rPr lang="en-US" sz="2800" dirty="0" smtClean="0">
                <a:latin typeface="Arial"/>
                <a:cs typeface="Arial"/>
              </a:rPr>
              <a:t> quod </a:t>
            </a:r>
            <a:r>
              <a:rPr lang="en-US" sz="2800" dirty="0" err="1" smtClean="0">
                <a:latin typeface="Arial"/>
                <a:cs typeface="Arial"/>
              </a:rPr>
              <a:t>dedit</a:t>
            </a:r>
            <a:r>
              <a:rPr lang="en-US" sz="2800" dirty="0" smtClean="0">
                <a:latin typeface="Arial"/>
                <a:cs typeface="Arial"/>
              </a:rPr>
              <a:t>.</a:t>
            </a:r>
          </a:p>
          <a:p>
            <a:r>
              <a:rPr lang="en-US" sz="2800" dirty="0" smtClean="0">
                <a:latin typeface="Arial"/>
                <a:cs typeface="Arial"/>
              </a:rPr>
              <a:t>Hello, my friend, to whom I sent my son!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56767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630789"/>
            <a:ext cx="7024744" cy="1143000"/>
          </a:xfrm>
        </p:spPr>
        <p:txBody>
          <a:bodyPr/>
          <a:lstStyle/>
          <a:p>
            <a:r>
              <a:rPr lang="en-US" dirty="0" smtClean="0"/>
              <a:t>Vocabulary Quiz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0145600"/>
              </p:ext>
            </p:extLst>
          </p:nvPr>
        </p:nvGraphicFramePr>
        <p:xfrm>
          <a:off x="508001" y="1925200"/>
          <a:ext cx="8175624" cy="25298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06466"/>
                <a:gridCol w="436915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/>
                          <a:cs typeface="Arial"/>
                        </a:rPr>
                        <a:t>A</a:t>
                      </a:r>
                      <a:endParaRPr lang="en-US" sz="24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/>
                          <a:cs typeface="Arial"/>
                        </a:rPr>
                        <a:t>B</a:t>
                      </a:r>
                      <a:endParaRPr lang="en-US" sz="2400" dirty="0"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Arial"/>
                          <a:cs typeface="Arial"/>
                        </a:rPr>
                        <a:t>1. </a:t>
                      </a:r>
                      <a:r>
                        <a:rPr lang="en-US" sz="2800" dirty="0" err="1" smtClean="0">
                          <a:latin typeface="Arial"/>
                          <a:cs typeface="Arial"/>
                        </a:rPr>
                        <a:t>caecus</a:t>
                      </a:r>
                      <a:r>
                        <a:rPr lang="en-US" sz="2800" dirty="0" smtClean="0">
                          <a:latin typeface="Arial"/>
                          <a:cs typeface="Arial"/>
                        </a:rPr>
                        <a:t>, -a, -um</a:t>
                      </a:r>
                      <a:endParaRPr lang="en-US" sz="28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Arial"/>
                          <a:cs typeface="Arial"/>
                        </a:rPr>
                        <a:t>5. </a:t>
                      </a:r>
                      <a:r>
                        <a:rPr lang="en-US" sz="2800" dirty="0" err="1" smtClean="0">
                          <a:latin typeface="Arial"/>
                          <a:cs typeface="Arial"/>
                        </a:rPr>
                        <a:t>cupiō</a:t>
                      </a:r>
                      <a:r>
                        <a:rPr lang="en-US" sz="2800" dirty="0" smtClean="0">
                          <a:latin typeface="Arial"/>
                          <a:cs typeface="Arial"/>
                        </a:rPr>
                        <a:t>, </a:t>
                      </a:r>
                      <a:r>
                        <a:rPr lang="en-US" sz="2800" dirty="0" err="1" smtClean="0">
                          <a:latin typeface="Arial"/>
                          <a:cs typeface="Arial"/>
                        </a:rPr>
                        <a:t>cupere</a:t>
                      </a:r>
                      <a:r>
                        <a:rPr lang="en-US" sz="2800" dirty="0" smtClean="0">
                          <a:latin typeface="Arial"/>
                          <a:cs typeface="Arial"/>
                        </a:rPr>
                        <a:t>…</a:t>
                      </a:r>
                      <a:endParaRPr lang="en-US" sz="2800" dirty="0"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Arial"/>
                          <a:cs typeface="Arial"/>
                        </a:rPr>
                        <a:t>2. </a:t>
                      </a:r>
                      <a:r>
                        <a:rPr lang="en-US" sz="2800" dirty="0" err="1" smtClean="0">
                          <a:latin typeface="Arial"/>
                          <a:cs typeface="Arial"/>
                        </a:rPr>
                        <a:t>libellus</a:t>
                      </a:r>
                      <a:r>
                        <a:rPr lang="en-US" sz="2800" dirty="0" smtClean="0">
                          <a:latin typeface="Arial"/>
                          <a:cs typeface="Arial"/>
                        </a:rPr>
                        <a:t>,</a:t>
                      </a:r>
                      <a:r>
                        <a:rPr lang="en-US" sz="2800" baseline="0" dirty="0" smtClean="0">
                          <a:latin typeface="Arial"/>
                          <a:cs typeface="Arial"/>
                        </a:rPr>
                        <a:t> -</a:t>
                      </a:r>
                      <a:r>
                        <a:rPr lang="en-US" sz="2800" baseline="0" dirty="0" err="1" smtClean="0">
                          <a:latin typeface="Arial"/>
                          <a:cs typeface="Arial"/>
                        </a:rPr>
                        <a:t>ī</a:t>
                      </a:r>
                      <a:endParaRPr lang="en-US" sz="28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Arial"/>
                          <a:cs typeface="Arial"/>
                        </a:rPr>
                        <a:t>6. </a:t>
                      </a:r>
                      <a:r>
                        <a:rPr lang="en-US" sz="2800" dirty="0" err="1" smtClean="0">
                          <a:latin typeface="Arial"/>
                          <a:cs typeface="Arial"/>
                        </a:rPr>
                        <a:t>cito</a:t>
                      </a:r>
                      <a:endParaRPr lang="en-US" sz="2800" dirty="0"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Arial"/>
                          <a:cs typeface="Arial"/>
                        </a:rPr>
                        <a:t>3. </a:t>
                      </a:r>
                      <a:r>
                        <a:rPr lang="en-US" sz="2800" dirty="0" err="1" smtClean="0">
                          <a:latin typeface="Arial"/>
                          <a:cs typeface="Arial"/>
                        </a:rPr>
                        <a:t>aut</a:t>
                      </a:r>
                      <a:endParaRPr lang="en-US" sz="28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Arial"/>
                          <a:cs typeface="Arial"/>
                        </a:rPr>
                        <a:t>7. </a:t>
                      </a:r>
                      <a:r>
                        <a:rPr lang="en-US" sz="2800" dirty="0" err="1" smtClean="0">
                          <a:latin typeface="Arial"/>
                          <a:cs typeface="Arial"/>
                        </a:rPr>
                        <a:t>Dēsiderō</a:t>
                      </a:r>
                      <a:r>
                        <a:rPr lang="en-US" sz="2800" dirty="0" smtClean="0">
                          <a:latin typeface="Arial"/>
                          <a:cs typeface="Arial"/>
                        </a:rPr>
                        <a:t>,</a:t>
                      </a:r>
                      <a:r>
                        <a:rPr lang="en-US" sz="2800" baseline="0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2800" baseline="0" dirty="0" err="1" smtClean="0">
                          <a:latin typeface="Arial"/>
                          <a:cs typeface="Arial"/>
                        </a:rPr>
                        <a:t>dēsiderāre</a:t>
                      </a:r>
                      <a:r>
                        <a:rPr lang="en-US" sz="2800" baseline="0" dirty="0" smtClean="0">
                          <a:latin typeface="Arial"/>
                          <a:cs typeface="Arial"/>
                        </a:rPr>
                        <a:t>…</a:t>
                      </a:r>
                      <a:endParaRPr lang="en-US" sz="2800" dirty="0"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Arial"/>
                          <a:cs typeface="Arial"/>
                        </a:rPr>
                        <a:t>4. </a:t>
                      </a:r>
                      <a:r>
                        <a:rPr lang="en-US" sz="2800" dirty="0" err="1" smtClean="0">
                          <a:latin typeface="Arial"/>
                          <a:cs typeface="Arial"/>
                        </a:rPr>
                        <a:t>quoque</a:t>
                      </a:r>
                      <a:endParaRPr lang="en-US" sz="28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Arial"/>
                          <a:cs typeface="Arial"/>
                        </a:rPr>
                        <a:t>8. </a:t>
                      </a:r>
                      <a:r>
                        <a:rPr lang="en-US" sz="2800" dirty="0" err="1" smtClean="0">
                          <a:latin typeface="Arial"/>
                          <a:cs typeface="Arial"/>
                        </a:rPr>
                        <a:t>incipiō</a:t>
                      </a:r>
                      <a:r>
                        <a:rPr lang="en-US" sz="2800" dirty="0" smtClean="0">
                          <a:latin typeface="Arial"/>
                          <a:cs typeface="Arial"/>
                        </a:rPr>
                        <a:t>, </a:t>
                      </a:r>
                      <a:r>
                        <a:rPr lang="en-US" sz="2800" dirty="0" err="1" smtClean="0">
                          <a:latin typeface="Arial"/>
                          <a:cs typeface="Arial"/>
                        </a:rPr>
                        <a:t>incipere</a:t>
                      </a:r>
                      <a:r>
                        <a:rPr lang="en-US" sz="2800" dirty="0" smtClean="0">
                          <a:latin typeface="Arial"/>
                          <a:cs typeface="Arial"/>
                        </a:rPr>
                        <a:t>…</a:t>
                      </a:r>
                      <a:endParaRPr lang="en-US" sz="2800" dirty="0"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96875" y="4644695"/>
            <a:ext cx="849312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9. He </a:t>
            </a:r>
            <a:r>
              <a:rPr lang="en-US" sz="2400" i="1" dirty="0" smtClean="0"/>
              <a:t>alleviated</a:t>
            </a:r>
            <a:r>
              <a:rPr lang="en-US" sz="2400" dirty="0" smtClean="0"/>
              <a:t> her stress, making her burden _________.</a:t>
            </a:r>
          </a:p>
          <a:p>
            <a:endParaRPr lang="en-US" sz="2400" dirty="0" smtClean="0"/>
          </a:p>
          <a:p>
            <a:r>
              <a:rPr lang="en-US" sz="2400" dirty="0" smtClean="0"/>
              <a:t>10. It made an </a:t>
            </a:r>
            <a:r>
              <a:rPr lang="en-US" sz="2400" i="1" dirty="0" smtClean="0"/>
              <a:t>indelible</a:t>
            </a:r>
            <a:r>
              <a:rPr lang="en-US" sz="2400" dirty="0" smtClean="0"/>
              <a:t> impression, one which was incapable of being _________.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119892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76250" y="1460500"/>
            <a:ext cx="8191499" cy="38010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ts val="1800"/>
              </a:spcBef>
              <a:buAutoNum type="arabicPeriod"/>
            </a:pPr>
            <a:r>
              <a:rPr lang="en-US" sz="2800" dirty="0" smtClean="0">
                <a:latin typeface="Arial"/>
                <a:cs typeface="Arial"/>
              </a:rPr>
              <a:t>Decline </a:t>
            </a:r>
            <a:r>
              <a:rPr lang="en-US" sz="2800" dirty="0" err="1" smtClean="0">
                <a:latin typeface="Arial"/>
                <a:cs typeface="Arial"/>
              </a:rPr>
              <a:t>quī</a:t>
            </a:r>
            <a:r>
              <a:rPr lang="en-US" sz="2800" dirty="0" smtClean="0">
                <a:latin typeface="Arial"/>
                <a:cs typeface="Arial"/>
              </a:rPr>
              <a:t> (the masculine form only).</a:t>
            </a:r>
          </a:p>
          <a:p>
            <a:pPr marL="342900" indent="-342900">
              <a:spcBef>
                <a:spcPts val="1800"/>
              </a:spcBef>
              <a:buAutoNum type="arabicPeriod"/>
            </a:pPr>
            <a:r>
              <a:rPr lang="en-US" sz="2800" dirty="0" smtClean="0">
                <a:latin typeface="Arial"/>
                <a:cs typeface="Arial"/>
              </a:rPr>
              <a:t>Decline quod (the neuter form only).</a:t>
            </a:r>
          </a:p>
          <a:p>
            <a:pPr marL="342900" indent="-342900">
              <a:spcBef>
                <a:spcPts val="1800"/>
              </a:spcBef>
              <a:buAutoNum type="arabicPeriod"/>
            </a:pPr>
            <a:r>
              <a:rPr lang="en-US" sz="2800" dirty="0" smtClean="0">
                <a:latin typeface="Arial"/>
                <a:cs typeface="Arial"/>
              </a:rPr>
              <a:t>“Who” is used for the ________ of a sentence while “whom” is used for an __________ of a sentence.</a:t>
            </a:r>
          </a:p>
          <a:p>
            <a:pPr marL="342900" indent="-342900">
              <a:spcBef>
                <a:spcPts val="1800"/>
              </a:spcBef>
              <a:buAutoNum type="arabicPeriod"/>
            </a:pPr>
            <a:r>
              <a:rPr lang="en-US" sz="2800" dirty="0" smtClean="0">
                <a:latin typeface="Arial"/>
                <a:cs typeface="Arial"/>
              </a:rPr>
              <a:t>“That” introduces an ________ relative clause, but “which” introduces a ______ relative clause.</a:t>
            </a:r>
          </a:p>
        </p:txBody>
      </p:sp>
    </p:spTree>
    <p:extLst>
      <p:ext uri="{BB962C8B-B14F-4D97-AF65-F5344CB8AC3E}">
        <p14:creationId xmlns:p14="http://schemas.microsoft.com/office/powerpoint/2010/main" val="35579297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91449" y="1060885"/>
            <a:ext cx="8184528" cy="49705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spcBef>
                <a:spcPts val="1800"/>
              </a:spcBef>
              <a:buFont typeface="+mj-lt"/>
              <a:buAutoNum type="arabicPeriod" startAt="5"/>
            </a:pPr>
            <a:r>
              <a:rPr lang="en-US" sz="2800" dirty="0">
                <a:latin typeface="Arial"/>
                <a:cs typeface="Arial"/>
              </a:rPr>
              <a:t>Amat </a:t>
            </a:r>
            <a:r>
              <a:rPr lang="en-US" sz="2800" dirty="0" err="1">
                <a:latin typeface="Arial"/>
                <a:cs typeface="Arial"/>
              </a:rPr>
              <a:t>puellam</a:t>
            </a:r>
            <a:r>
              <a:rPr lang="en-US" sz="2800" dirty="0">
                <a:latin typeface="Arial"/>
                <a:cs typeface="Arial"/>
              </a:rPr>
              <a:t> cui </a:t>
            </a:r>
            <a:r>
              <a:rPr lang="en-US" sz="2800" dirty="0" err="1">
                <a:latin typeface="Arial"/>
                <a:cs typeface="Arial"/>
              </a:rPr>
              <a:t>dīcit</a:t>
            </a:r>
            <a:r>
              <a:rPr lang="en-US" sz="2800" dirty="0">
                <a:latin typeface="Arial"/>
                <a:cs typeface="Arial"/>
              </a:rPr>
              <a:t>.</a:t>
            </a:r>
          </a:p>
          <a:p>
            <a:pPr marL="514350" indent="-514350">
              <a:spcBef>
                <a:spcPts val="1800"/>
              </a:spcBef>
              <a:buFont typeface="+mj-lt"/>
              <a:buAutoNum type="arabicPeriod" startAt="5"/>
            </a:pPr>
            <a:r>
              <a:rPr lang="en-US" sz="2800" dirty="0" err="1">
                <a:latin typeface="Arial"/>
                <a:cs typeface="Arial"/>
              </a:rPr>
              <a:t>Homō</a:t>
            </a:r>
            <a:r>
              <a:rPr lang="en-US" sz="2800" dirty="0">
                <a:latin typeface="Arial"/>
                <a:cs typeface="Arial"/>
              </a:rPr>
              <a:t> </a:t>
            </a:r>
            <a:r>
              <a:rPr lang="en-US" sz="2800" dirty="0" err="1">
                <a:latin typeface="Arial"/>
                <a:cs typeface="Arial"/>
              </a:rPr>
              <a:t>dē</a:t>
            </a:r>
            <a:r>
              <a:rPr lang="en-US" sz="2800" dirty="0">
                <a:latin typeface="Arial"/>
                <a:cs typeface="Arial"/>
              </a:rPr>
              <a:t> </a:t>
            </a:r>
            <a:r>
              <a:rPr lang="en-US" sz="2800" dirty="0" err="1">
                <a:latin typeface="Arial"/>
                <a:cs typeface="Arial"/>
              </a:rPr>
              <a:t>quō</a:t>
            </a:r>
            <a:r>
              <a:rPr lang="en-US" sz="2800" dirty="0">
                <a:latin typeface="Arial"/>
                <a:cs typeface="Arial"/>
              </a:rPr>
              <a:t> </a:t>
            </a:r>
            <a:r>
              <a:rPr lang="en-US" sz="2800" dirty="0" err="1">
                <a:latin typeface="Arial"/>
                <a:cs typeface="Arial"/>
              </a:rPr>
              <a:t>dīcēbās</a:t>
            </a:r>
            <a:r>
              <a:rPr lang="en-US" sz="2800" dirty="0">
                <a:latin typeface="Arial"/>
                <a:cs typeface="Arial"/>
              </a:rPr>
              <a:t> </a:t>
            </a:r>
            <a:r>
              <a:rPr lang="en-US" sz="2800" dirty="0" err="1">
                <a:latin typeface="Arial"/>
                <a:cs typeface="Arial"/>
              </a:rPr>
              <a:t>est</a:t>
            </a:r>
            <a:r>
              <a:rPr lang="en-US" sz="2800" dirty="0">
                <a:latin typeface="Arial"/>
                <a:cs typeface="Arial"/>
              </a:rPr>
              <a:t> </a:t>
            </a:r>
            <a:r>
              <a:rPr lang="en-US" sz="2800" dirty="0" err="1">
                <a:latin typeface="Arial"/>
                <a:cs typeface="Arial"/>
              </a:rPr>
              <a:t>amīcus</a:t>
            </a:r>
            <a:r>
              <a:rPr lang="en-US" sz="2800" dirty="0">
                <a:latin typeface="Arial"/>
                <a:cs typeface="Arial"/>
              </a:rPr>
              <a:t> bonus.</a:t>
            </a:r>
          </a:p>
          <a:p>
            <a:pPr marL="514350" indent="-514350">
              <a:spcBef>
                <a:spcPts val="1800"/>
              </a:spcBef>
              <a:buFont typeface="+mj-lt"/>
              <a:buAutoNum type="arabicPeriod" startAt="5"/>
            </a:pPr>
            <a:r>
              <a:rPr lang="en-US" sz="2800" dirty="0" err="1">
                <a:latin typeface="Arial"/>
                <a:cs typeface="Arial"/>
              </a:rPr>
              <a:t>Aecus</a:t>
            </a:r>
            <a:r>
              <a:rPr lang="en-US" sz="2800" dirty="0">
                <a:latin typeface="Arial"/>
                <a:cs typeface="Arial"/>
              </a:rPr>
              <a:t> </a:t>
            </a:r>
            <a:r>
              <a:rPr lang="en-US" sz="2800" dirty="0" err="1">
                <a:latin typeface="Arial"/>
                <a:cs typeface="Arial"/>
              </a:rPr>
              <a:t>ōlim</a:t>
            </a:r>
            <a:r>
              <a:rPr lang="en-US" sz="2800" dirty="0">
                <a:latin typeface="Arial"/>
                <a:cs typeface="Arial"/>
              </a:rPr>
              <a:t> </a:t>
            </a:r>
            <a:r>
              <a:rPr lang="en-US" sz="2800" dirty="0" err="1">
                <a:latin typeface="Arial"/>
                <a:cs typeface="Arial"/>
              </a:rPr>
              <a:t>regēbat</a:t>
            </a:r>
            <a:r>
              <a:rPr lang="en-US" sz="2800" dirty="0">
                <a:latin typeface="Arial"/>
                <a:cs typeface="Arial"/>
              </a:rPr>
              <a:t> </a:t>
            </a:r>
            <a:r>
              <a:rPr lang="en-US" sz="2800" dirty="0" err="1">
                <a:latin typeface="Arial"/>
                <a:cs typeface="Arial"/>
              </a:rPr>
              <a:t>Aegīnam</a:t>
            </a:r>
            <a:r>
              <a:rPr lang="en-US" sz="2800" dirty="0">
                <a:latin typeface="Arial"/>
                <a:cs typeface="Arial"/>
              </a:rPr>
              <a:t>, quae </a:t>
            </a:r>
            <a:r>
              <a:rPr lang="en-US" sz="2800" dirty="0" err="1">
                <a:latin typeface="Arial"/>
                <a:cs typeface="Arial"/>
              </a:rPr>
              <a:t>nōmen</a:t>
            </a:r>
            <a:r>
              <a:rPr lang="en-US" sz="2800" dirty="0">
                <a:latin typeface="Arial"/>
                <a:cs typeface="Arial"/>
              </a:rPr>
              <a:t> </a:t>
            </a:r>
            <a:r>
              <a:rPr lang="en-US" sz="2800" dirty="0" err="1">
                <a:latin typeface="Arial"/>
                <a:cs typeface="Arial"/>
              </a:rPr>
              <a:t>suum</a:t>
            </a:r>
            <a:r>
              <a:rPr lang="en-US" sz="2800" dirty="0">
                <a:latin typeface="Arial"/>
                <a:cs typeface="Arial"/>
              </a:rPr>
              <a:t> </a:t>
            </a:r>
            <a:r>
              <a:rPr lang="en-US" sz="2800" dirty="0" err="1">
                <a:latin typeface="Arial"/>
                <a:cs typeface="Arial"/>
              </a:rPr>
              <a:t>cēperat</a:t>
            </a:r>
            <a:r>
              <a:rPr lang="en-US" sz="2800" dirty="0">
                <a:latin typeface="Arial"/>
                <a:cs typeface="Arial"/>
              </a:rPr>
              <a:t> </a:t>
            </a:r>
            <a:r>
              <a:rPr lang="en-US" sz="2800" dirty="0" err="1">
                <a:latin typeface="Arial"/>
                <a:cs typeface="Arial"/>
              </a:rPr>
              <a:t>ā</a:t>
            </a:r>
            <a:r>
              <a:rPr lang="en-US" sz="2800" dirty="0">
                <a:latin typeface="Arial"/>
                <a:cs typeface="Arial"/>
              </a:rPr>
              <a:t> </a:t>
            </a:r>
            <a:r>
              <a:rPr lang="en-US" sz="2800" dirty="0" err="1">
                <a:latin typeface="Arial"/>
                <a:cs typeface="Arial"/>
              </a:rPr>
              <a:t>mātre</a:t>
            </a:r>
            <a:r>
              <a:rPr lang="en-US" sz="2800" dirty="0">
                <a:latin typeface="Arial"/>
                <a:cs typeface="Arial"/>
              </a:rPr>
              <a:t> </a:t>
            </a:r>
            <a:r>
              <a:rPr lang="en-US" sz="2800" dirty="0" err="1">
                <a:latin typeface="Arial"/>
                <a:cs typeface="Arial"/>
              </a:rPr>
              <a:t>Aeacī</a:t>
            </a:r>
            <a:r>
              <a:rPr lang="en-US" sz="2800" dirty="0">
                <a:latin typeface="Arial"/>
                <a:cs typeface="Arial"/>
              </a:rPr>
              <a:t>.</a:t>
            </a:r>
          </a:p>
          <a:p>
            <a:pPr marL="514350" indent="-514350">
              <a:spcBef>
                <a:spcPts val="1800"/>
              </a:spcBef>
              <a:buFont typeface="+mj-lt"/>
              <a:buAutoNum type="arabicPeriod" startAt="5"/>
            </a:pPr>
            <a:r>
              <a:rPr lang="en-US" sz="2800" dirty="0" err="1">
                <a:latin typeface="Arial"/>
                <a:cs typeface="Arial"/>
              </a:rPr>
              <a:t>Iuvā</a:t>
            </a:r>
            <a:r>
              <a:rPr lang="en-US" sz="2800" dirty="0">
                <a:latin typeface="Arial"/>
                <a:cs typeface="Arial"/>
              </a:rPr>
              <a:t> </a:t>
            </a:r>
            <a:r>
              <a:rPr lang="en-US" sz="2800" dirty="0" err="1">
                <a:latin typeface="Arial"/>
                <a:cs typeface="Arial"/>
              </a:rPr>
              <a:t>mē</a:t>
            </a:r>
            <a:r>
              <a:rPr lang="en-US" sz="2800" dirty="0">
                <a:latin typeface="Arial"/>
                <a:cs typeface="Arial"/>
              </a:rPr>
              <a:t>, </a:t>
            </a:r>
            <a:r>
              <a:rPr lang="en-US" sz="2800" dirty="0" err="1">
                <a:latin typeface="Arial"/>
                <a:cs typeface="Arial"/>
              </a:rPr>
              <a:t>fīlium</a:t>
            </a:r>
            <a:r>
              <a:rPr lang="en-US" sz="2800" dirty="0">
                <a:latin typeface="Arial"/>
                <a:cs typeface="Arial"/>
              </a:rPr>
              <a:t> </a:t>
            </a:r>
            <a:r>
              <a:rPr lang="en-US" sz="2800" dirty="0" err="1">
                <a:latin typeface="Arial"/>
                <a:cs typeface="Arial"/>
              </a:rPr>
              <a:t>tuum</a:t>
            </a:r>
            <a:r>
              <a:rPr lang="en-US" sz="2800" dirty="0">
                <a:latin typeface="Arial"/>
                <a:cs typeface="Arial"/>
              </a:rPr>
              <a:t>, </a:t>
            </a:r>
            <a:r>
              <a:rPr lang="en-US" sz="2800" dirty="0" err="1">
                <a:latin typeface="Arial"/>
                <a:cs typeface="Arial"/>
              </a:rPr>
              <a:t>quem</a:t>
            </a:r>
            <a:r>
              <a:rPr lang="en-US" sz="2800" dirty="0">
                <a:latin typeface="Arial"/>
                <a:cs typeface="Arial"/>
              </a:rPr>
              <a:t> </a:t>
            </a:r>
            <a:r>
              <a:rPr lang="en-US" sz="2800" dirty="0" err="1">
                <a:latin typeface="Arial"/>
                <a:cs typeface="Arial"/>
              </a:rPr>
              <a:t>amās</a:t>
            </a:r>
            <a:r>
              <a:rPr lang="en-US" sz="2800" dirty="0" smtClean="0">
                <a:latin typeface="Arial"/>
                <a:cs typeface="Arial"/>
              </a:rPr>
              <a:t>.</a:t>
            </a:r>
          </a:p>
          <a:p>
            <a:pPr marL="514350" indent="-514350">
              <a:spcBef>
                <a:spcPts val="1800"/>
              </a:spcBef>
              <a:buFont typeface="+mj-lt"/>
              <a:buAutoNum type="arabicPeriod" startAt="5"/>
            </a:pPr>
            <a:r>
              <a:rPr lang="en-US" sz="2800" dirty="0" err="1" smtClean="0">
                <a:latin typeface="Arial"/>
                <a:cs typeface="Arial"/>
              </a:rPr>
              <a:t>Coepit</a:t>
            </a:r>
            <a:r>
              <a:rPr lang="en-US" sz="2800" dirty="0" smtClean="0">
                <a:latin typeface="Arial"/>
                <a:cs typeface="Arial"/>
              </a:rPr>
              <a:t> opus quod in </a:t>
            </a:r>
            <a:r>
              <a:rPr lang="en-US" sz="2800" dirty="0" err="1" smtClean="0">
                <a:latin typeface="Arial"/>
                <a:cs typeface="Arial"/>
              </a:rPr>
              <a:t>libellō</a:t>
            </a:r>
            <a:r>
              <a:rPr lang="en-US" sz="2800" dirty="0" smtClean="0">
                <a:latin typeface="Arial"/>
                <a:cs typeface="Arial"/>
              </a:rPr>
              <a:t> est.</a:t>
            </a:r>
          </a:p>
          <a:p>
            <a:pPr>
              <a:spcBef>
                <a:spcPts val="1800"/>
              </a:spcBef>
            </a:pPr>
            <a:r>
              <a:rPr lang="en-US" sz="2800" dirty="0" smtClean="0">
                <a:latin typeface="Arial"/>
                <a:cs typeface="Arial"/>
              </a:rPr>
              <a:t>(opus, </a:t>
            </a:r>
            <a:r>
              <a:rPr lang="en-US" sz="2800" dirty="0" err="1" smtClean="0">
                <a:latin typeface="Arial"/>
                <a:cs typeface="Arial"/>
              </a:rPr>
              <a:t>operis</a:t>
            </a:r>
            <a:r>
              <a:rPr lang="en-US" sz="2800" dirty="0" smtClean="0">
                <a:latin typeface="Arial"/>
                <a:cs typeface="Arial"/>
              </a:rPr>
              <a:t> is neuter and means “work” as in a “work of art” or a “work of prose.”)</a:t>
            </a:r>
            <a:endParaRPr lang="en-US" sz="2800" dirty="0">
              <a:latin typeface="Arial"/>
              <a:cs typeface="Arial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17736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4500" y="762000"/>
            <a:ext cx="8207375" cy="5794375"/>
          </a:xfrm>
        </p:spPr>
        <p:txBody>
          <a:bodyPr>
            <a:normAutofit lnSpcReduction="10000"/>
          </a:bodyPr>
          <a:lstStyle/>
          <a:p>
            <a:pPr marL="525780" indent="-457200">
              <a:buSzPct val="94000"/>
              <a:buFont typeface="+mj-lt"/>
              <a:buAutoNum type="arabicPeriod"/>
            </a:pPr>
            <a:r>
              <a:rPr lang="en-US" dirty="0" smtClean="0"/>
              <a:t>A relative pronoun introduces a dependent clause known as a _________ clause and refers back to a noun called its _______________.</a:t>
            </a:r>
          </a:p>
          <a:p>
            <a:pPr marL="525780" indent="-457200">
              <a:buSzPct val="94000"/>
              <a:buFont typeface="+mj-lt"/>
              <a:buAutoNum type="arabicPeriod"/>
            </a:pPr>
            <a:r>
              <a:rPr lang="en-US" dirty="0" smtClean="0"/>
              <a:t>The ______ of a relative pronoun is determined by its use in its own clause.</a:t>
            </a:r>
          </a:p>
          <a:p>
            <a:pPr marL="525780" indent="-457200">
              <a:buSzPct val="94000"/>
              <a:buFont typeface="+mj-lt"/>
              <a:buAutoNum type="arabicPeriod"/>
            </a:pPr>
            <a:r>
              <a:rPr lang="en-US" dirty="0" smtClean="0"/>
              <a:t>Give the gender, number, case, and antecedent for </a:t>
            </a:r>
            <a:r>
              <a:rPr lang="en-US" i="1" dirty="0" smtClean="0"/>
              <a:t>cui</a:t>
            </a:r>
            <a:r>
              <a:rPr lang="en-US" dirty="0" smtClean="0"/>
              <a:t> in the following sentence:</a:t>
            </a:r>
          </a:p>
          <a:p>
            <a:pPr lvl="1"/>
            <a:r>
              <a:rPr lang="en-US" dirty="0" err="1" smtClean="0"/>
              <a:t>Salv</a:t>
            </a:r>
            <a:r>
              <a:rPr lang="en-US" dirty="0" err="1" smtClean="0"/>
              <a:t>ē</a:t>
            </a:r>
            <a:r>
              <a:rPr lang="en-US" dirty="0" smtClean="0"/>
              <a:t>, bone </a:t>
            </a:r>
            <a:r>
              <a:rPr lang="en-US" dirty="0" err="1" smtClean="0"/>
              <a:t>amīce</a:t>
            </a:r>
            <a:r>
              <a:rPr lang="en-US" dirty="0" smtClean="0"/>
              <a:t>, cui </a:t>
            </a:r>
            <a:r>
              <a:rPr lang="en-US" dirty="0" err="1" smtClean="0"/>
              <a:t>fīlium</a:t>
            </a:r>
            <a:r>
              <a:rPr lang="en-US" dirty="0" smtClean="0"/>
              <a:t> </a:t>
            </a:r>
            <a:r>
              <a:rPr lang="en-US" dirty="0" err="1" smtClean="0"/>
              <a:t>meum</a:t>
            </a:r>
            <a:r>
              <a:rPr lang="en-US" dirty="0" smtClean="0"/>
              <a:t> </a:t>
            </a:r>
            <a:r>
              <a:rPr lang="en-US" dirty="0" err="1" smtClean="0"/>
              <a:t>mīsī</a:t>
            </a:r>
            <a:r>
              <a:rPr lang="en-US" dirty="0" smtClean="0"/>
              <a:t>.</a:t>
            </a:r>
            <a:endParaRPr lang="en-US" dirty="0" smtClean="0"/>
          </a:p>
          <a:p>
            <a:pPr marL="525780" indent="-457200">
              <a:buSzPct val="94000"/>
              <a:buFont typeface="+mj-lt"/>
              <a:buAutoNum type="arabicPeriod"/>
            </a:pPr>
            <a:r>
              <a:rPr lang="en-US" dirty="0" smtClean="0"/>
              <a:t>Give gender, number, case, antecedent for </a:t>
            </a:r>
            <a:r>
              <a:rPr lang="en-US" i="1" dirty="0" smtClean="0"/>
              <a:t>quae</a:t>
            </a:r>
            <a:r>
              <a:rPr lang="en-US" dirty="0" smtClean="0"/>
              <a:t> in the following sentence:</a:t>
            </a:r>
          </a:p>
          <a:p>
            <a:pPr lvl="1"/>
            <a:r>
              <a:rPr lang="en-US" dirty="0" err="1" smtClean="0"/>
              <a:t>Mult</a:t>
            </a:r>
            <a:r>
              <a:rPr lang="en-US" dirty="0" err="1" smtClean="0"/>
              <a:t>ī</a:t>
            </a:r>
            <a:r>
              <a:rPr lang="en-US" dirty="0" smtClean="0"/>
              <a:t> </a:t>
            </a:r>
            <a:r>
              <a:rPr lang="en-US" dirty="0" err="1" smtClean="0"/>
              <a:t>cīvēs</a:t>
            </a:r>
            <a:r>
              <a:rPr lang="en-US" dirty="0" smtClean="0"/>
              <a:t> </a:t>
            </a:r>
            <a:r>
              <a:rPr lang="en-US" dirty="0" err="1" smtClean="0"/>
              <a:t>perīcula</a:t>
            </a:r>
            <a:r>
              <a:rPr lang="en-US" dirty="0" smtClean="0"/>
              <a:t> quae </a:t>
            </a:r>
            <a:r>
              <a:rPr lang="en-US" dirty="0" err="1" smtClean="0"/>
              <a:t>vident</a:t>
            </a:r>
            <a:r>
              <a:rPr lang="en-US" dirty="0" smtClean="0"/>
              <a:t> </a:t>
            </a:r>
            <a:r>
              <a:rPr lang="en-US" dirty="0" err="1" smtClean="0"/>
              <a:t>neglegunt</a:t>
            </a:r>
            <a:r>
              <a:rPr lang="en-US" dirty="0" smtClean="0"/>
              <a:t>.</a:t>
            </a:r>
            <a:endParaRPr lang="en-US" dirty="0" smtClean="0"/>
          </a:p>
          <a:p>
            <a:pPr marL="525780" indent="-457200">
              <a:buSzPct val="94000"/>
              <a:buFont typeface="+mj-lt"/>
              <a:buAutoNum type="arabicPeriod"/>
            </a:pPr>
            <a:r>
              <a:rPr lang="en-US" dirty="0" smtClean="0"/>
              <a:t>Supply the correct form of the relative pronoun and translate:</a:t>
            </a:r>
          </a:p>
          <a:p>
            <a:pPr marL="822960" lvl="1" indent="-457200">
              <a:buSzPct val="85000"/>
              <a:buFont typeface="+mj-lt"/>
              <a:buAutoNum type="alphaLcPeriod"/>
            </a:pPr>
            <a:r>
              <a:rPr lang="en-US" dirty="0" smtClean="0"/>
              <a:t>Aet</a:t>
            </a:r>
            <a:r>
              <a:rPr lang="en-US" dirty="0" smtClean="0"/>
              <a:t>ās </a:t>
            </a:r>
            <a:r>
              <a:rPr lang="en-US" dirty="0" err="1" smtClean="0"/>
              <a:t>dē</a:t>
            </a:r>
            <a:r>
              <a:rPr lang="en-US" dirty="0" smtClean="0"/>
              <a:t> _________ </a:t>
            </a:r>
            <a:r>
              <a:rPr lang="en-US" dirty="0" err="1" smtClean="0"/>
              <a:t>dīxistī</a:t>
            </a:r>
            <a:r>
              <a:rPr lang="en-US" dirty="0" smtClean="0"/>
              <a:t> </a:t>
            </a:r>
            <a:r>
              <a:rPr lang="en-US" dirty="0" err="1" smtClean="0"/>
              <a:t>erat</a:t>
            </a:r>
            <a:r>
              <a:rPr lang="en-US" dirty="0" smtClean="0"/>
              <a:t> </a:t>
            </a:r>
            <a:r>
              <a:rPr lang="en-US" dirty="0" err="1" smtClean="0"/>
              <a:t>nimium</a:t>
            </a:r>
            <a:r>
              <a:rPr lang="en-US" dirty="0" smtClean="0"/>
              <a:t> </a:t>
            </a:r>
            <a:r>
              <a:rPr lang="en-US" dirty="0" err="1" smtClean="0"/>
              <a:t>difficilis</a:t>
            </a:r>
            <a:r>
              <a:rPr lang="en-US" dirty="0" smtClean="0"/>
              <a:t>.</a:t>
            </a:r>
          </a:p>
          <a:p>
            <a:pPr marL="822960" lvl="1" indent="-457200">
              <a:buSzPct val="85000"/>
              <a:buFont typeface="+mj-lt"/>
              <a:buAutoNum type="alphaLcPeriod"/>
            </a:pPr>
            <a:r>
              <a:rPr lang="en-US" dirty="0" smtClean="0"/>
              <a:t>Ubi </a:t>
            </a:r>
            <a:r>
              <a:rPr lang="en-US" dirty="0" err="1" smtClean="0"/>
              <a:t>sunt</a:t>
            </a:r>
            <a:r>
              <a:rPr lang="en-US" dirty="0" smtClean="0"/>
              <a:t> </a:t>
            </a:r>
            <a:r>
              <a:rPr lang="en-US" dirty="0" err="1" smtClean="0"/>
              <a:t>omnēs</a:t>
            </a:r>
            <a:r>
              <a:rPr lang="en-US" dirty="0" smtClean="0"/>
              <a:t> </a:t>
            </a:r>
            <a:r>
              <a:rPr lang="en-US" dirty="0" err="1" smtClean="0"/>
              <a:t>audītōrēs</a:t>
            </a:r>
            <a:r>
              <a:rPr lang="en-US" dirty="0" smtClean="0"/>
              <a:t> ________ </a:t>
            </a:r>
            <a:r>
              <a:rPr lang="en-US" dirty="0" err="1" smtClean="0"/>
              <a:t>exspectābās</a:t>
            </a:r>
            <a:r>
              <a:rPr lang="en-US" dirty="0" smtClean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5126243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50908058"/>
              </p:ext>
            </p:extLst>
          </p:nvPr>
        </p:nvGraphicFramePr>
        <p:xfrm>
          <a:off x="-2" y="-1121"/>
          <a:ext cx="9144000" cy="68518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93260"/>
                <a:gridCol w="1964340"/>
                <a:gridCol w="1828800"/>
                <a:gridCol w="1828800"/>
                <a:gridCol w="1828800"/>
              </a:tblGrid>
              <a:tr h="782567"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400" dirty="0" smtClean="0"/>
                        <a:t>4</a:t>
                      </a:r>
                      <a:endParaRPr lang="en-US" sz="3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400" dirty="0" smtClean="0"/>
                        <a:t>3</a:t>
                      </a:r>
                      <a:endParaRPr lang="en-US" sz="3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400" dirty="0" smtClean="0"/>
                        <a:t>2</a:t>
                      </a:r>
                      <a:endParaRPr lang="en-US" sz="3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400" dirty="0" smtClean="0"/>
                        <a:t>1</a:t>
                      </a:r>
                      <a:endParaRPr lang="en-US" sz="3400" dirty="0"/>
                    </a:p>
                  </a:txBody>
                  <a:tcPr/>
                </a:tc>
              </a:tr>
              <a:tr h="113148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Time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2-5</a:t>
                      </a:r>
                      <a:r>
                        <a:rPr lang="en-US" sz="2200" baseline="0" dirty="0" smtClean="0"/>
                        <a:t> minutes</a:t>
                      </a:r>
                    </a:p>
                    <a:p>
                      <a:pPr algn="ctr"/>
                      <a:r>
                        <a:rPr lang="en-US" sz="2200" baseline="0" dirty="0" smtClean="0"/>
                        <a:t>(video: up to ten)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1:30-1:59</a:t>
                      </a:r>
                    </a:p>
                    <a:p>
                      <a:pPr algn="ctr"/>
                      <a:r>
                        <a:rPr lang="en-US" sz="2200" dirty="0" smtClean="0"/>
                        <a:t>Or</a:t>
                      </a:r>
                    </a:p>
                    <a:p>
                      <a:pPr algn="ctr"/>
                      <a:r>
                        <a:rPr lang="en-US" sz="2200" dirty="0" smtClean="0"/>
                        <a:t>5:01-6:00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1:00-1:29</a:t>
                      </a:r>
                    </a:p>
                    <a:p>
                      <a:pPr algn="ctr"/>
                      <a:r>
                        <a:rPr lang="en-US" sz="2200" dirty="0" smtClean="0"/>
                        <a:t>Or</a:t>
                      </a:r>
                    </a:p>
                    <a:p>
                      <a:pPr algn="ctr"/>
                      <a:r>
                        <a:rPr lang="en-US" sz="2200" dirty="0" smtClean="0"/>
                        <a:t>6:00</a:t>
                      </a:r>
                      <a:r>
                        <a:rPr lang="en-US" sz="2200" baseline="0" dirty="0" smtClean="0"/>
                        <a:t>-6:30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Under a minute,</a:t>
                      </a:r>
                    </a:p>
                    <a:p>
                      <a:pPr algn="ctr"/>
                      <a:r>
                        <a:rPr lang="en-US" sz="2200" dirty="0" smtClean="0"/>
                        <a:t>Over 6:30</a:t>
                      </a:r>
                      <a:endParaRPr lang="en-US" sz="2200" dirty="0"/>
                    </a:p>
                  </a:txBody>
                  <a:tcPr/>
                </a:tc>
              </a:tr>
              <a:tr h="1966683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Speaking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Audible, faces audience, proper </a:t>
                      </a:r>
                      <a:r>
                        <a:rPr lang="en-US" sz="2000" dirty="0" smtClean="0"/>
                        <a:t>pronunciation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Audible</a:t>
                      </a:r>
                      <a:r>
                        <a:rPr lang="en-US" sz="1800" baseline="0" dirty="0" smtClean="0"/>
                        <a:t> 90% or more of the time; faces audience; </a:t>
                      </a:r>
                      <a:r>
                        <a:rPr lang="en-US" sz="1800" baseline="0" dirty="0" err="1" smtClean="0"/>
                        <a:t>mispronoun-ces</a:t>
                      </a:r>
                      <a:r>
                        <a:rPr lang="en-US" sz="1800" baseline="0" dirty="0" smtClean="0"/>
                        <a:t> a word or two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Doesn’t face audience, is frequently inaudible,</a:t>
                      </a:r>
                      <a:r>
                        <a:rPr lang="en-US" sz="1800" baseline="0" dirty="0" smtClean="0"/>
                        <a:t> pronunciation problems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Generally inaudible, reads from slide </a:t>
                      </a:r>
                      <a:endParaRPr lang="en-US" sz="2400" dirty="0"/>
                    </a:p>
                  </a:txBody>
                  <a:tcPr/>
                </a:tc>
              </a:tr>
              <a:tr h="128262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Content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Cohesive narrative; main</a:t>
                      </a:r>
                      <a:r>
                        <a:rPr lang="en-US" sz="2400" baseline="0" dirty="0" smtClean="0"/>
                        <a:t> points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Includes main points but is fragmented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Leaves</a:t>
                      </a:r>
                      <a:r>
                        <a:rPr lang="en-US" sz="2000" baseline="0" dirty="0" smtClean="0"/>
                        <a:t> out a main point or two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Missing several points;</a:t>
                      </a:r>
                      <a:r>
                        <a:rPr lang="en-US" sz="2000" baseline="0" dirty="0" smtClean="0"/>
                        <a:t> severely fragmented</a:t>
                      </a:r>
                      <a:endParaRPr lang="en-US" sz="2000" dirty="0"/>
                    </a:p>
                  </a:txBody>
                  <a:tcPr/>
                </a:tc>
              </a:tr>
              <a:tr h="128262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Notes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Turns</a:t>
                      </a:r>
                      <a:r>
                        <a:rPr lang="en-US" sz="2000" baseline="0" dirty="0" smtClean="0"/>
                        <a:t> in a complete set of notes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One or two identities missing or sloppy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Three to five identities missing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The</a:t>
                      </a:r>
                      <a:r>
                        <a:rPr lang="en-US" sz="2000" baseline="0" dirty="0" smtClean="0"/>
                        <a:t> majority of identities are missing</a:t>
                      </a:r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119910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Relative Pronoun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323652"/>
            <a:ext cx="7573974" cy="3508977"/>
          </a:xfrm>
        </p:spPr>
        <p:txBody>
          <a:bodyPr/>
          <a:lstStyle/>
          <a:p>
            <a:r>
              <a:rPr lang="en-US" dirty="0" err="1" smtClean="0">
                <a:latin typeface="Arial"/>
                <a:cs typeface="Arial"/>
              </a:rPr>
              <a:t>Quī</a:t>
            </a:r>
            <a:r>
              <a:rPr lang="en-US" dirty="0" smtClean="0">
                <a:latin typeface="Arial"/>
                <a:cs typeface="Arial"/>
              </a:rPr>
              <a:t>, quae, quod</a:t>
            </a:r>
          </a:p>
          <a:p>
            <a:r>
              <a:rPr lang="en-US" dirty="0" smtClean="0"/>
              <a:t>Who/which/that</a:t>
            </a:r>
          </a:p>
          <a:p>
            <a:endParaRPr lang="en-US" dirty="0"/>
          </a:p>
          <a:p>
            <a:r>
              <a:rPr lang="en-US" dirty="0" smtClean="0"/>
              <a:t>Relative clause</a:t>
            </a:r>
          </a:p>
          <a:p>
            <a:pPr lvl="1"/>
            <a:r>
              <a:rPr lang="en-US" dirty="0" smtClean="0"/>
              <a:t>Modifies its </a:t>
            </a:r>
            <a:r>
              <a:rPr lang="en-US" i="1" dirty="0" smtClean="0"/>
              <a:t>antecedent</a:t>
            </a:r>
            <a:endParaRPr lang="en-US" dirty="0" smtClean="0"/>
          </a:p>
          <a:p>
            <a:pPr lvl="2"/>
            <a:r>
              <a:rPr lang="en-US" dirty="0" smtClean="0"/>
              <a:t>“The man who was from Italy” = “the Italian man”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65917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80494896"/>
              </p:ext>
            </p:extLst>
          </p:nvPr>
        </p:nvGraphicFramePr>
        <p:xfrm>
          <a:off x="1042988" y="1991378"/>
          <a:ext cx="6777036" cy="36810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94259"/>
                <a:gridCol w="1694259"/>
                <a:gridCol w="1694259"/>
                <a:gridCol w="1694259"/>
              </a:tblGrid>
              <a:tr h="613515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Masculine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Feminine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Neuter</a:t>
                      </a:r>
                      <a:endParaRPr lang="en-US" dirty="0"/>
                    </a:p>
                  </a:txBody>
                  <a:tcPr/>
                </a:tc>
              </a:tr>
              <a:tr h="61351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Nominative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latin typeface="Arial"/>
                          <a:cs typeface="Arial"/>
                        </a:rPr>
                        <a:t>quī</a:t>
                      </a:r>
                      <a:endParaRPr lang="en-US" sz="24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/>
                          <a:cs typeface="Arial"/>
                        </a:rPr>
                        <a:t>quae</a:t>
                      </a:r>
                      <a:endParaRPr lang="en-US" sz="24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/>
                          <a:cs typeface="Arial"/>
                        </a:rPr>
                        <a:t>quod</a:t>
                      </a:r>
                      <a:endParaRPr lang="en-US" sz="2400" dirty="0"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61351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Genitive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latin typeface="Arial"/>
                          <a:cs typeface="Arial"/>
                        </a:rPr>
                        <a:t>cuius</a:t>
                      </a:r>
                      <a:endParaRPr lang="en-US" sz="24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latin typeface="Arial"/>
                          <a:cs typeface="Arial"/>
                        </a:rPr>
                        <a:t>cuius</a:t>
                      </a:r>
                      <a:endParaRPr lang="en-US" sz="24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latin typeface="Arial"/>
                          <a:cs typeface="Arial"/>
                        </a:rPr>
                        <a:t>cuius</a:t>
                      </a:r>
                      <a:endParaRPr lang="en-US" sz="2400" dirty="0"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61351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Dative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/>
                          <a:cs typeface="Arial"/>
                        </a:rPr>
                        <a:t>cui</a:t>
                      </a:r>
                      <a:endParaRPr lang="en-US" sz="24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/>
                          <a:cs typeface="Arial"/>
                        </a:rPr>
                        <a:t>cui</a:t>
                      </a:r>
                      <a:endParaRPr lang="en-US" sz="24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/>
                          <a:cs typeface="Arial"/>
                        </a:rPr>
                        <a:t>cui</a:t>
                      </a:r>
                      <a:endParaRPr lang="en-US" sz="2400" dirty="0"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61351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Accusative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latin typeface="Arial"/>
                          <a:cs typeface="Arial"/>
                        </a:rPr>
                        <a:t>quem</a:t>
                      </a:r>
                      <a:endParaRPr lang="en-US" sz="24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/>
                          <a:cs typeface="Arial"/>
                        </a:rPr>
                        <a:t>quam</a:t>
                      </a:r>
                      <a:endParaRPr lang="en-US" sz="24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/>
                          <a:cs typeface="Arial"/>
                        </a:rPr>
                        <a:t>quod</a:t>
                      </a:r>
                      <a:endParaRPr lang="en-US" sz="2400" dirty="0"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61351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Ablative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latin typeface="Arial"/>
                          <a:cs typeface="Arial"/>
                        </a:rPr>
                        <a:t>quō</a:t>
                      </a:r>
                      <a:endParaRPr lang="en-US" sz="24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latin typeface="Arial"/>
                          <a:cs typeface="Arial"/>
                        </a:rPr>
                        <a:t>quā</a:t>
                      </a:r>
                      <a:endParaRPr lang="en-US" sz="24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latin typeface="Arial"/>
                          <a:cs typeface="Arial"/>
                        </a:rPr>
                        <a:t>quō</a:t>
                      </a:r>
                      <a:endParaRPr lang="en-US" sz="2400" dirty="0"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237381" y="1058208"/>
            <a:ext cx="2409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Singular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8622113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02767191"/>
              </p:ext>
            </p:extLst>
          </p:nvPr>
        </p:nvGraphicFramePr>
        <p:xfrm>
          <a:off x="1042988" y="1991378"/>
          <a:ext cx="6777036" cy="36810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94259"/>
                <a:gridCol w="1694259"/>
                <a:gridCol w="1694259"/>
                <a:gridCol w="1694259"/>
              </a:tblGrid>
              <a:tr h="613515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Masculine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Feminine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Neuter</a:t>
                      </a:r>
                      <a:endParaRPr lang="en-US" dirty="0"/>
                    </a:p>
                  </a:txBody>
                  <a:tcPr/>
                </a:tc>
              </a:tr>
              <a:tr h="61351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Nominative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latin typeface="Arial"/>
                          <a:cs typeface="Arial"/>
                        </a:rPr>
                        <a:t>quī</a:t>
                      </a:r>
                      <a:endParaRPr lang="en-US" sz="24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/>
                          <a:cs typeface="Arial"/>
                        </a:rPr>
                        <a:t>quae</a:t>
                      </a:r>
                      <a:endParaRPr lang="en-US" sz="24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/>
                          <a:cs typeface="Arial"/>
                        </a:rPr>
                        <a:t>quae</a:t>
                      </a:r>
                      <a:endParaRPr lang="en-US" sz="2400" dirty="0"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61351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Genitive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latin typeface="Arial"/>
                          <a:cs typeface="Arial"/>
                        </a:rPr>
                        <a:t>quōrum</a:t>
                      </a:r>
                      <a:endParaRPr lang="en-US" sz="24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latin typeface="Arial"/>
                          <a:cs typeface="Arial"/>
                        </a:rPr>
                        <a:t>quārum</a:t>
                      </a:r>
                      <a:endParaRPr lang="en-US" sz="24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latin typeface="Arial"/>
                          <a:cs typeface="Arial"/>
                        </a:rPr>
                        <a:t>quōrum</a:t>
                      </a:r>
                      <a:endParaRPr lang="en-US" sz="2400" dirty="0"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61351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Dative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latin typeface="Arial"/>
                          <a:cs typeface="Arial"/>
                        </a:rPr>
                        <a:t>quibus</a:t>
                      </a:r>
                      <a:endParaRPr lang="en-US" sz="24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latin typeface="Arial"/>
                          <a:cs typeface="Arial"/>
                        </a:rPr>
                        <a:t>quibus</a:t>
                      </a:r>
                      <a:endParaRPr lang="en-US" sz="24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latin typeface="Arial"/>
                          <a:cs typeface="Arial"/>
                        </a:rPr>
                        <a:t>quibus</a:t>
                      </a:r>
                      <a:endParaRPr lang="en-US" sz="2400" dirty="0"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61351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Accusative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latin typeface="Arial"/>
                          <a:cs typeface="Arial"/>
                        </a:rPr>
                        <a:t>quōs</a:t>
                      </a:r>
                      <a:endParaRPr lang="en-US" sz="24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latin typeface="Arial"/>
                          <a:cs typeface="Arial"/>
                        </a:rPr>
                        <a:t>quās</a:t>
                      </a:r>
                      <a:endParaRPr lang="en-US" sz="24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/>
                          <a:cs typeface="Arial"/>
                        </a:rPr>
                        <a:t>quae</a:t>
                      </a:r>
                      <a:endParaRPr lang="en-US" sz="2400" dirty="0"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61351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Ablative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latin typeface="Arial"/>
                          <a:cs typeface="Arial"/>
                        </a:rPr>
                        <a:t>quibus</a:t>
                      </a:r>
                      <a:endParaRPr lang="en-US" sz="24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latin typeface="Arial"/>
                          <a:cs typeface="Arial"/>
                        </a:rPr>
                        <a:t>quibus</a:t>
                      </a:r>
                      <a:endParaRPr lang="en-US" sz="24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latin typeface="Arial"/>
                          <a:cs typeface="Arial"/>
                        </a:rPr>
                        <a:t>quibus</a:t>
                      </a:r>
                      <a:endParaRPr lang="en-US" sz="2400" dirty="0"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237381" y="1058208"/>
            <a:ext cx="2409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Plural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842500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2988" y="164818"/>
            <a:ext cx="7024744" cy="1143000"/>
          </a:xfrm>
        </p:spPr>
        <p:txBody>
          <a:bodyPr/>
          <a:lstStyle/>
          <a:p>
            <a:r>
              <a:rPr lang="en-US" dirty="0" smtClean="0"/>
              <a:t>Translate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79749288"/>
              </p:ext>
            </p:extLst>
          </p:nvPr>
        </p:nvGraphicFramePr>
        <p:xfrm>
          <a:off x="1042988" y="2914140"/>
          <a:ext cx="6777038" cy="33699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88519"/>
                <a:gridCol w="3388519"/>
              </a:tblGrid>
              <a:tr h="673997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Nominative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Who, that,</a:t>
                      </a:r>
                      <a:r>
                        <a:rPr lang="en-US" sz="2400" baseline="0" dirty="0" smtClean="0"/>
                        <a:t> which</a:t>
                      </a:r>
                      <a:endParaRPr lang="en-US" sz="2400" dirty="0"/>
                    </a:p>
                  </a:txBody>
                  <a:tcPr/>
                </a:tc>
              </a:tr>
              <a:tr h="673997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Genitive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Of whom, whose</a:t>
                      </a:r>
                      <a:endParaRPr lang="en-US" sz="2400" dirty="0"/>
                    </a:p>
                  </a:txBody>
                  <a:tcPr/>
                </a:tc>
              </a:tr>
              <a:tr h="673997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Dative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To whom</a:t>
                      </a:r>
                      <a:endParaRPr lang="en-US" sz="2400" dirty="0"/>
                    </a:p>
                  </a:txBody>
                  <a:tcPr/>
                </a:tc>
              </a:tr>
              <a:tr h="673997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Accusative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whom</a:t>
                      </a:r>
                      <a:endParaRPr lang="en-US" sz="2400" dirty="0"/>
                    </a:p>
                  </a:txBody>
                  <a:tcPr/>
                </a:tc>
              </a:tr>
              <a:tr h="673997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Ablative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By/with/from whom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237381" y="1465211"/>
            <a:ext cx="631715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000" dirty="0" smtClean="0"/>
              <a:t>Which: use it when the clause is nonessential</a:t>
            </a:r>
          </a:p>
          <a:p>
            <a:pPr marL="342900" indent="-342900">
              <a:buFont typeface="Arial"/>
              <a:buChar char="•"/>
            </a:pPr>
            <a:r>
              <a:rPr lang="en-US" sz="2000" dirty="0" smtClean="0"/>
              <a:t>That: use it when the clause is essential</a:t>
            </a:r>
          </a:p>
          <a:p>
            <a:pPr marL="342900" indent="-342900">
              <a:buFont typeface="Arial"/>
              <a:buChar char="•"/>
            </a:pPr>
            <a:r>
              <a:rPr lang="en-US" sz="2000" dirty="0" smtClean="0"/>
              <a:t>Who: use it when it’s a person</a:t>
            </a:r>
          </a:p>
          <a:p>
            <a:pPr marL="342900" indent="-342900">
              <a:buFont typeface="Arial"/>
              <a:buChar char="•"/>
            </a:pPr>
            <a:r>
              <a:rPr lang="en-US" sz="2000" dirty="0" smtClean="0"/>
              <a:t>Whom: Same as who only not the subject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5851305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295064"/>
            <a:ext cx="7024744" cy="1143000"/>
          </a:xfrm>
        </p:spPr>
        <p:txBody>
          <a:bodyPr/>
          <a:lstStyle/>
          <a:p>
            <a:r>
              <a:rPr lang="en-US" dirty="0" smtClean="0"/>
              <a:t>Usage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318690"/>
            <a:ext cx="7455360" cy="5095677"/>
          </a:xfrm>
        </p:spPr>
        <p:txBody>
          <a:bodyPr/>
          <a:lstStyle/>
          <a:p>
            <a:r>
              <a:rPr lang="en-US" dirty="0" smtClean="0"/>
              <a:t>Relative pronouns agree with their antecedents in number and gender</a:t>
            </a:r>
          </a:p>
          <a:p>
            <a:r>
              <a:rPr lang="en-US" dirty="0" smtClean="0"/>
              <a:t>The case is dependent on the use in the clause</a:t>
            </a:r>
          </a:p>
          <a:p>
            <a:endParaRPr lang="en-US" dirty="0"/>
          </a:p>
          <a:p>
            <a:r>
              <a:rPr lang="en-US" dirty="0" smtClean="0"/>
              <a:t>The woman whom you are praising is wise.</a:t>
            </a:r>
          </a:p>
          <a:p>
            <a:pPr lvl="1"/>
            <a:r>
              <a:rPr lang="en-US" dirty="0" smtClean="0"/>
              <a:t>Main clause: The woman . . . </a:t>
            </a:r>
            <a:r>
              <a:rPr lang="en-US" dirty="0"/>
              <a:t>i</a:t>
            </a:r>
            <a:r>
              <a:rPr lang="en-US" dirty="0" smtClean="0"/>
              <a:t>s wise.</a:t>
            </a:r>
          </a:p>
          <a:p>
            <a:pPr lvl="1"/>
            <a:r>
              <a:rPr lang="en-US" dirty="0" smtClean="0"/>
              <a:t>Relative clause: whom you are praising</a:t>
            </a:r>
          </a:p>
          <a:p>
            <a:pPr lvl="1"/>
            <a:r>
              <a:rPr lang="en-US" dirty="0" smtClean="0"/>
              <a:t>“Whom” will be feminine singular like its antecedent (woman)</a:t>
            </a:r>
          </a:p>
          <a:p>
            <a:pPr lvl="1"/>
            <a:r>
              <a:rPr lang="en-US" dirty="0" smtClean="0"/>
              <a:t>“Whom” will be accusative as the direct object</a:t>
            </a:r>
          </a:p>
          <a:p>
            <a:pPr lvl="1"/>
            <a:r>
              <a:rPr lang="en-US" dirty="0" smtClean="0"/>
              <a:t>Thus, “quam”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512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latin typeface="Arial"/>
                <a:cs typeface="Arial"/>
              </a:rPr>
              <a:t>Puella</a:t>
            </a:r>
            <a:r>
              <a:rPr lang="en-US" dirty="0" smtClean="0">
                <a:latin typeface="Arial"/>
                <a:cs typeface="Arial"/>
              </a:rPr>
              <a:t> </a:t>
            </a:r>
            <a:r>
              <a:rPr lang="en-US" u="sng" dirty="0" smtClean="0">
                <a:latin typeface="Arial"/>
                <a:cs typeface="Arial"/>
              </a:rPr>
              <a:t>cui </a:t>
            </a:r>
            <a:r>
              <a:rPr lang="en-US" u="sng" dirty="0" err="1" smtClean="0">
                <a:latin typeface="Arial"/>
                <a:cs typeface="Arial"/>
              </a:rPr>
              <a:t>rosam</a:t>
            </a:r>
            <a:r>
              <a:rPr lang="en-US" u="sng" dirty="0" smtClean="0">
                <a:latin typeface="Arial"/>
                <a:cs typeface="Arial"/>
              </a:rPr>
              <a:t> </a:t>
            </a:r>
            <a:r>
              <a:rPr lang="en-US" u="sng" dirty="0" err="1" smtClean="0">
                <a:latin typeface="Arial"/>
                <a:cs typeface="Arial"/>
              </a:rPr>
              <a:t>dat</a:t>
            </a:r>
            <a:r>
              <a:rPr lang="en-US" dirty="0" smtClean="0">
                <a:latin typeface="Arial"/>
                <a:cs typeface="Arial"/>
              </a:rPr>
              <a:t> </a:t>
            </a:r>
            <a:r>
              <a:rPr lang="en-US" dirty="0" err="1" smtClean="0">
                <a:latin typeface="Arial"/>
                <a:cs typeface="Arial"/>
              </a:rPr>
              <a:t>est</a:t>
            </a:r>
            <a:r>
              <a:rPr lang="en-US" dirty="0" smtClean="0">
                <a:latin typeface="Arial"/>
                <a:cs typeface="Arial"/>
              </a:rPr>
              <a:t> </a:t>
            </a:r>
            <a:r>
              <a:rPr lang="en-US" dirty="0" err="1" smtClean="0">
                <a:latin typeface="Arial"/>
                <a:cs typeface="Arial"/>
              </a:rPr>
              <a:t>fortūnāta</a:t>
            </a:r>
            <a:r>
              <a:rPr lang="en-US" dirty="0" smtClean="0">
                <a:latin typeface="Arial"/>
                <a:cs typeface="Arial"/>
              </a:rPr>
              <a:t>.</a:t>
            </a:r>
          </a:p>
          <a:p>
            <a:pPr lvl="1"/>
            <a:r>
              <a:rPr lang="en-US" dirty="0" smtClean="0">
                <a:latin typeface="Arial"/>
                <a:cs typeface="Arial"/>
              </a:rPr>
              <a:t>The girl </a:t>
            </a:r>
            <a:r>
              <a:rPr lang="en-US" u="sng" dirty="0" smtClean="0">
                <a:latin typeface="Arial"/>
                <a:cs typeface="Arial"/>
              </a:rPr>
              <a:t>to whom he gives a rose</a:t>
            </a:r>
            <a:r>
              <a:rPr lang="en-US" dirty="0" smtClean="0">
                <a:latin typeface="Arial"/>
                <a:cs typeface="Arial"/>
              </a:rPr>
              <a:t> is fortunate.</a:t>
            </a:r>
          </a:p>
          <a:p>
            <a:r>
              <a:rPr lang="en-US" dirty="0" err="1" smtClean="0">
                <a:latin typeface="Arial"/>
                <a:cs typeface="Arial"/>
              </a:rPr>
              <a:t>Puer</a:t>
            </a:r>
            <a:r>
              <a:rPr lang="en-US" dirty="0" smtClean="0">
                <a:latin typeface="Arial"/>
                <a:cs typeface="Arial"/>
              </a:rPr>
              <a:t> </a:t>
            </a:r>
            <a:r>
              <a:rPr lang="en-US" u="sng" dirty="0" err="1" smtClean="0">
                <a:latin typeface="Arial"/>
                <a:cs typeface="Arial"/>
              </a:rPr>
              <a:t>cuius</a:t>
            </a:r>
            <a:r>
              <a:rPr lang="en-US" u="sng" dirty="0" smtClean="0">
                <a:latin typeface="Arial"/>
                <a:cs typeface="Arial"/>
              </a:rPr>
              <a:t> </a:t>
            </a:r>
            <a:r>
              <a:rPr lang="en-US" u="sng" dirty="0" err="1" smtClean="0">
                <a:latin typeface="Arial"/>
                <a:cs typeface="Arial"/>
              </a:rPr>
              <a:t>patrem</a:t>
            </a:r>
            <a:r>
              <a:rPr lang="en-US" u="sng" dirty="0" smtClean="0">
                <a:latin typeface="Arial"/>
                <a:cs typeface="Arial"/>
              </a:rPr>
              <a:t> </a:t>
            </a:r>
            <a:r>
              <a:rPr lang="en-US" u="sng" dirty="0" err="1" smtClean="0">
                <a:latin typeface="Arial"/>
                <a:cs typeface="Arial"/>
              </a:rPr>
              <a:t>iuvābāmus</a:t>
            </a:r>
            <a:r>
              <a:rPr lang="en-US" dirty="0" smtClean="0">
                <a:latin typeface="Arial"/>
                <a:cs typeface="Arial"/>
              </a:rPr>
              <a:t> </a:t>
            </a:r>
            <a:r>
              <a:rPr lang="en-US" dirty="0" err="1" smtClean="0">
                <a:latin typeface="Arial"/>
                <a:cs typeface="Arial"/>
              </a:rPr>
              <a:t>est</a:t>
            </a:r>
            <a:r>
              <a:rPr lang="en-US" dirty="0" smtClean="0">
                <a:latin typeface="Arial"/>
                <a:cs typeface="Arial"/>
              </a:rPr>
              <a:t> </a:t>
            </a:r>
            <a:r>
              <a:rPr lang="en-US" dirty="0" err="1" smtClean="0">
                <a:latin typeface="Arial"/>
                <a:cs typeface="Arial"/>
              </a:rPr>
              <a:t>fortis</a:t>
            </a:r>
            <a:r>
              <a:rPr lang="en-US" dirty="0" smtClean="0">
                <a:latin typeface="Arial"/>
                <a:cs typeface="Arial"/>
              </a:rPr>
              <a:t>.</a:t>
            </a:r>
          </a:p>
          <a:p>
            <a:pPr lvl="1"/>
            <a:r>
              <a:rPr lang="en-US" dirty="0" smtClean="0">
                <a:latin typeface="Arial"/>
                <a:cs typeface="Arial"/>
              </a:rPr>
              <a:t>The boy </a:t>
            </a:r>
            <a:r>
              <a:rPr lang="en-US" u="sng" dirty="0" smtClean="0">
                <a:latin typeface="Arial"/>
                <a:cs typeface="Arial"/>
              </a:rPr>
              <a:t>whose father we used to help</a:t>
            </a:r>
            <a:r>
              <a:rPr lang="en-US" dirty="0" smtClean="0">
                <a:latin typeface="Arial"/>
                <a:cs typeface="Arial"/>
              </a:rPr>
              <a:t> is brave.</a:t>
            </a:r>
          </a:p>
          <a:p>
            <a:r>
              <a:rPr lang="en-US" dirty="0" err="1" smtClean="0">
                <a:latin typeface="Arial"/>
                <a:cs typeface="Arial"/>
              </a:rPr>
              <a:t>Timeō</a:t>
            </a:r>
            <a:r>
              <a:rPr lang="en-US" dirty="0" smtClean="0">
                <a:latin typeface="Arial"/>
                <a:cs typeface="Arial"/>
              </a:rPr>
              <a:t> idem </a:t>
            </a:r>
            <a:r>
              <a:rPr lang="en-US" dirty="0" err="1" smtClean="0">
                <a:latin typeface="Arial"/>
                <a:cs typeface="Arial"/>
              </a:rPr>
              <a:t>perīculum</a:t>
            </a:r>
            <a:r>
              <a:rPr lang="en-US" dirty="0" smtClean="0">
                <a:latin typeface="Arial"/>
                <a:cs typeface="Arial"/>
              </a:rPr>
              <a:t> </a:t>
            </a:r>
            <a:r>
              <a:rPr lang="en-US" u="sng" dirty="0" smtClean="0">
                <a:latin typeface="Arial"/>
                <a:cs typeface="Arial"/>
              </a:rPr>
              <a:t>quod </a:t>
            </a:r>
            <a:r>
              <a:rPr lang="en-US" u="sng" dirty="0" err="1" smtClean="0">
                <a:latin typeface="Arial"/>
                <a:cs typeface="Arial"/>
              </a:rPr>
              <a:t>timētis</a:t>
            </a:r>
            <a:r>
              <a:rPr lang="en-US" dirty="0" smtClean="0">
                <a:latin typeface="Arial"/>
                <a:cs typeface="Arial"/>
              </a:rPr>
              <a:t>.</a:t>
            </a:r>
          </a:p>
          <a:p>
            <a:pPr lvl="1"/>
            <a:r>
              <a:rPr lang="en-US" dirty="0" smtClean="0">
                <a:latin typeface="Arial"/>
                <a:cs typeface="Arial"/>
              </a:rPr>
              <a:t>I fear the same danger </a:t>
            </a:r>
            <a:r>
              <a:rPr lang="en-US" u="sng" dirty="0" smtClean="0">
                <a:latin typeface="Arial"/>
                <a:cs typeface="Arial"/>
              </a:rPr>
              <a:t>which you all fear</a:t>
            </a:r>
            <a:r>
              <a:rPr lang="en-US" dirty="0" smtClean="0">
                <a:latin typeface="Arial"/>
                <a:cs typeface="Arial"/>
              </a:rPr>
              <a:t>.</a:t>
            </a:r>
            <a:endParaRPr lang="en-US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7751318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483329"/>
            <a:ext cx="7024744" cy="1143000"/>
          </a:xfrm>
        </p:spPr>
        <p:txBody>
          <a:bodyPr/>
          <a:lstStyle/>
          <a:p>
            <a:r>
              <a:rPr lang="en-US" dirty="0" smtClean="0"/>
              <a:t>Identify the relative clause: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657108"/>
            <a:ext cx="7434553" cy="4594683"/>
          </a:xfrm>
        </p:spPr>
        <p:txBody>
          <a:bodyPr/>
          <a:lstStyle/>
          <a:p>
            <a:r>
              <a:rPr lang="en-US" dirty="0" smtClean="0"/>
              <a:t>The man who has friends is rich.</a:t>
            </a:r>
          </a:p>
          <a:p>
            <a:r>
              <a:rPr lang="en-US" dirty="0" smtClean="0"/>
              <a:t>The girl whom I kissed slapped me.</a:t>
            </a:r>
          </a:p>
          <a:p>
            <a:r>
              <a:rPr lang="en-US" dirty="0" smtClean="0"/>
              <a:t>The car that I drive is faster than a cheetah.</a:t>
            </a:r>
          </a:p>
          <a:p>
            <a:r>
              <a:rPr lang="en-US" dirty="0" smtClean="0"/>
              <a:t>The family that prays together stays together.</a:t>
            </a:r>
          </a:p>
          <a:p>
            <a:r>
              <a:rPr lang="en-US" dirty="0" smtClean="0"/>
              <a:t>The relative clause, to which you have already been introduced, is quite helpful.</a:t>
            </a:r>
          </a:p>
          <a:p>
            <a:r>
              <a:rPr lang="en-US" dirty="0" smtClean="0"/>
              <a:t>Rome, which is the capital of Italy, is quite lovely this time of year.</a:t>
            </a:r>
          </a:p>
          <a:p>
            <a:r>
              <a:rPr lang="en-US" dirty="0" smtClean="0"/>
              <a:t>The deal, about which we have spoken, is advantageous.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54420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334854"/>
            <a:ext cx="7024744" cy="1143000"/>
          </a:xfrm>
        </p:spPr>
        <p:txBody>
          <a:bodyPr/>
          <a:lstStyle/>
          <a:p>
            <a:r>
              <a:rPr lang="en-US" dirty="0" smtClean="0"/>
              <a:t>Identify the relative clause: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477854"/>
            <a:ext cx="6777317" cy="4354775"/>
          </a:xfrm>
        </p:spPr>
        <p:txBody>
          <a:bodyPr/>
          <a:lstStyle/>
          <a:p>
            <a:r>
              <a:rPr lang="en-US" dirty="0" err="1" smtClean="0">
                <a:latin typeface="Arial"/>
                <a:cs typeface="Arial"/>
              </a:rPr>
              <a:t>Homō</a:t>
            </a:r>
            <a:r>
              <a:rPr lang="en-US" dirty="0" smtClean="0">
                <a:latin typeface="Arial"/>
                <a:cs typeface="Arial"/>
              </a:rPr>
              <a:t> </a:t>
            </a:r>
            <a:r>
              <a:rPr lang="en-US" dirty="0" err="1" smtClean="0">
                <a:latin typeface="Arial"/>
                <a:cs typeface="Arial"/>
              </a:rPr>
              <a:t>dē</a:t>
            </a:r>
            <a:r>
              <a:rPr lang="en-US" dirty="0" smtClean="0">
                <a:latin typeface="Arial"/>
                <a:cs typeface="Arial"/>
              </a:rPr>
              <a:t> </a:t>
            </a:r>
            <a:r>
              <a:rPr lang="en-US" dirty="0" err="1" smtClean="0">
                <a:latin typeface="Arial"/>
                <a:cs typeface="Arial"/>
              </a:rPr>
              <a:t>quō</a:t>
            </a:r>
            <a:r>
              <a:rPr lang="en-US" dirty="0" smtClean="0">
                <a:latin typeface="Arial"/>
                <a:cs typeface="Arial"/>
              </a:rPr>
              <a:t> </a:t>
            </a:r>
            <a:r>
              <a:rPr lang="en-US" dirty="0" err="1" smtClean="0">
                <a:latin typeface="Arial"/>
                <a:cs typeface="Arial"/>
              </a:rPr>
              <a:t>dīcēbās</a:t>
            </a:r>
            <a:r>
              <a:rPr lang="en-US" dirty="0" smtClean="0">
                <a:latin typeface="Arial"/>
                <a:cs typeface="Arial"/>
              </a:rPr>
              <a:t> </a:t>
            </a:r>
            <a:r>
              <a:rPr lang="en-US" dirty="0" err="1" smtClean="0">
                <a:latin typeface="Arial"/>
                <a:cs typeface="Arial"/>
              </a:rPr>
              <a:t>est</a:t>
            </a:r>
            <a:r>
              <a:rPr lang="en-US" dirty="0" smtClean="0">
                <a:latin typeface="Arial"/>
                <a:cs typeface="Arial"/>
              </a:rPr>
              <a:t> </a:t>
            </a:r>
            <a:r>
              <a:rPr lang="en-US" dirty="0" err="1" smtClean="0">
                <a:latin typeface="Arial"/>
                <a:cs typeface="Arial"/>
              </a:rPr>
              <a:t>amīcus</a:t>
            </a:r>
            <a:r>
              <a:rPr lang="en-US" dirty="0" smtClean="0">
                <a:latin typeface="Arial"/>
                <a:cs typeface="Arial"/>
              </a:rPr>
              <a:t> bonus.</a:t>
            </a:r>
          </a:p>
          <a:p>
            <a:pPr marL="68580" indent="0">
              <a:buNone/>
            </a:pPr>
            <a:endParaRPr lang="en-US" dirty="0" smtClean="0">
              <a:latin typeface="Arial"/>
              <a:cs typeface="Arial"/>
            </a:endParaRPr>
          </a:p>
          <a:p>
            <a:r>
              <a:rPr lang="en-US" dirty="0" err="1" smtClean="0">
                <a:latin typeface="Arial"/>
                <a:cs typeface="Arial"/>
              </a:rPr>
              <a:t>Illī</a:t>
            </a:r>
            <a:r>
              <a:rPr lang="en-US" dirty="0" smtClean="0">
                <a:latin typeface="Arial"/>
                <a:cs typeface="Arial"/>
              </a:rPr>
              <a:t> </a:t>
            </a:r>
            <a:r>
              <a:rPr lang="en-US" dirty="0" err="1" smtClean="0">
                <a:latin typeface="Arial"/>
                <a:cs typeface="Arial"/>
              </a:rPr>
              <a:t>quōrum</a:t>
            </a:r>
            <a:r>
              <a:rPr lang="en-US" dirty="0" smtClean="0">
                <a:latin typeface="Arial"/>
                <a:cs typeface="Arial"/>
              </a:rPr>
              <a:t> </a:t>
            </a:r>
            <a:r>
              <a:rPr lang="en-US" dirty="0" err="1" smtClean="0">
                <a:latin typeface="Arial"/>
                <a:cs typeface="Arial"/>
              </a:rPr>
              <a:t>virtūtēs</a:t>
            </a:r>
            <a:r>
              <a:rPr lang="en-US" dirty="0" smtClean="0">
                <a:latin typeface="Arial"/>
                <a:cs typeface="Arial"/>
              </a:rPr>
              <a:t> </a:t>
            </a:r>
            <a:r>
              <a:rPr lang="en-US" dirty="0" err="1" smtClean="0">
                <a:latin typeface="Arial"/>
                <a:cs typeface="Arial"/>
              </a:rPr>
              <a:t>laudās</a:t>
            </a:r>
            <a:r>
              <a:rPr lang="en-US" dirty="0">
                <a:latin typeface="Arial"/>
                <a:cs typeface="Arial"/>
              </a:rPr>
              <a:t> </a:t>
            </a:r>
            <a:r>
              <a:rPr lang="en-US" dirty="0" err="1" smtClean="0">
                <a:latin typeface="Arial"/>
                <a:cs typeface="Arial"/>
              </a:rPr>
              <a:t>mendaces</a:t>
            </a:r>
            <a:r>
              <a:rPr lang="en-US" dirty="0" smtClean="0">
                <a:latin typeface="Arial"/>
                <a:cs typeface="Arial"/>
              </a:rPr>
              <a:t> </a:t>
            </a:r>
            <a:r>
              <a:rPr lang="en-US" dirty="0" err="1" smtClean="0">
                <a:latin typeface="Arial"/>
                <a:cs typeface="Arial"/>
              </a:rPr>
              <a:t>sunt</a:t>
            </a:r>
            <a:r>
              <a:rPr lang="en-US" dirty="0" smtClean="0">
                <a:latin typeface="Arial"/>
                <a:cs typeface="Arial"/>
              </a:rPr>
              <a:t>.</a:t>
            </a:r>
          </a:p>
          <a:p>
            <a:pPr marL="68580" indent="0">
              <a:buNone/>
            </a:pPr>
            <a:endParaRPr lang="en-US" dirty="0" smtClean="0">
              <a:latin typeface="Arial"/>
              <a:cs typeface="Arial"/>
            </a:endParaRPr>
          </a:p>
          <a:p>
            <a:r>
              <a:rPr lang="en-US" dirty="0" err="1" smtClean="0">
                <a:latin typeface="Arial"/>
                <a:cs typeface="Arial"/>
              </a:rPr>
              <a:t>Cīvem</a:t>
            </a:r>
            <a:r>
              <a:rPr lang="en-US" dirty="0" smtClean="0">
                <a:latin typeface="Arial"/>
                <a:cs typeface="Arial"/>
              </a:rPr>
              <a:t> </a:t>
            </a:r>
            <a:r>
              <a:rPr lang="en-US" dirty="0" err="1" smtClean="0">
                <a:latin typeface="Arial"/>
                <a:cs typeface="Arial"/>
              </a:rPr>
              <a:t>laudāvērunt</a:t>
            </a:r>
            <a:r>
              <a:rPr lang="en-US" dirty="0" smtClean="0">
                <a:latin typeface="Arial"/>
                <a:cs typeface="Arial"/>
              </a:rPr>
              <a:t> </a:t>
            </a:r>
            <a:r>
              <a:rPr lang="en-US" dirty="0" err="1" smtClean="0">
                <a:latin typeface="Arial"/>
                <a:cs typeface="Arial"/>
              </a:rPr>
              <a:t>quem</a:t>
            </a:r>
            <a:r>
              <a:rPr lang="en-US" dirty="0" smtClean="0">
                <a:latin typeface="Arial"/>
                <a:cs typeface="Arial"/>
              </a:rPr>
              <a:t> </a:t>
            </a:r>
            <a:r>
              <a:rPr lang="en-US" dirty="0" err="1" smtClean="0">
                <a:latin typeface="Arial"/>
                <a:cs typeface="Arial"/>
              </a:rPr>
              <a:t>mīserātis</a:t>
            </a:r>
            <a:r>
              <a:rPr lang="en-US" dirty="0" smtClean="0">
                <a:latin typeface="Arial"/>
                <a:cs typeface="Arial"/>
              </a:rPr>
              <a:t>.</a:t>
            </a:r>
          </a:p>
          <a:p>
            <a:pPr marL="68580" indent="0">
              <a:buNone/>
            </a:pPr>
            <a:endParaRPr lang="en-US" dirty="0" smtClean="0">
              <a:latin typeface="Arial"/>
              <a:cs typeface="Arial"/>
            </a:endParaRPr>
          </a:p>
          <a:p>
            <a:r>
              <a:rPr lang="en-US" dirty="0" err="1" smtClean="0">
                <a:latin typeface="Arial"/>
                <a:cs typeface="Arial"/>
              </a:rPr>
              <a:t>Cīvem</a:t>
            </a:r>
            <a:r>
              <a:rPr lang="en-US" dirty="0" smtClean="0">
                <a:latin typeface="Arial"/>
                <a:cs typeface="Arial"/>
              </a:rPr>
              <a:t> </a:t>
            </a:r>
            <a:r>
              <a:rPr lang="en-US" dirty="0" err="1" smtClean="0">
                <a:latin typeface="Arial"/>
                <a:cs typeface="Arial"/>
              </a:rPr>
              <a:t>laudāvērunt</a:t>
            </a:r>
            <a:r>
              <a:rPr lang="en-US" dirty="0" smtClean="0">
                <a:latin typeface="Arial"/>
                <a:cs typeface="Arial"/>
              </a:rPr>
              <a:t> </a:t>
            </a:r>
            <a:r>
              <a:rPr lang="en-US" dirty="0" err="1" smtClean="0">
                <a:latin typeface="Arial"/>
                <a:cs typeface="Arial"/>
              </a:rPr>
              <a:t>quōs</a:t>
            </a:r>
            <a:r>
              <a:rPr lang="en-US" dirty="0" smtClean="0">
                <a:latin typeface="Arial"/>
                <a:cs typeface="Arial"/>
              </a:rPr>
              <a:t> </a:t>
            </a:r>
            <a:r>
              <a:rPr lang="en-US" dirty="0" err="1" smtClean="0">
                <a:latin typeface="Arial"/>
                <a:cs typeface="Arial"/>
              </a:rPr>
              <a:t>mīseratis</a:t>
            </a:r>
            <a:r>
              <a:rPr lang="en-US" dirty="0" smtClean="0">
                <a:latin typeface="Arial"/>
                <a:cs typeface="Arial"/>
              </a:rPr>
              <a:t>.</a:t>
            </a:r>
            <a:endParaRPr lang="en-US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453171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Austin.thmx</Template>
  <TotalTime>10535</TotalTime>
  <Words>909</Words>
  <Application>Microsoft Macintosh PowerPoint</Application>
  <PresentationFormat>On-screen Show (4:3)</PresentationFormat>
  <Paragraphs>174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Austin</vt:lpstr>
      <vt:lpstr>Wheelock Chapter 17</vt:lpstr>
      <vt:lpstr>Relative Pronoun</vt:lpstr>
      <vt:lpstr>PowerPoint Presentation</vt:lpstr>
      <vt:lpstr>PowerPoint Presentation</vt:lpstr>
      <vt:lpstr>Translate</vt:lpstr>
      <vt:lpstr>Usage</vt:lpstr>
      <vt:lpstr>Examples:</vt:lpstr>
      <vt:lpstr>Identify the relative clause:</vt:lpstr>
      <vt:lpstr>Identify the relative clause:</vt:lpstr>
      <vt:lpstr>Answer/Translate</vt:lpstr>
      <vt:lpstr>Vocabulary Quiz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Wheelock Chapter 17</dc:title>
  <dc:creator>Steven</dc:creator>
  <cp:lastModifiedBy>Steven</cp:lastModifiedBy>
  <cp:revision>22</cp:revision>
  <dcterms:created xsi:type="dcterms:W3CDTF">2013-02-07T02:35:04Z</dcterms:created>
  <dcterms:modified xsi:type="dcterms:W3CDTF">2013-10-22T05:39:40Z</dcterms:modified>
</cp:coreProperties>
</file>