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64" r:id="rId15"/>
    <p:sldId id="270" r:id="rId16"/>
    <p:sldId id="274" r:id="rId17"/>
    <p:sldId id="271" r:id="rId18"/>
    <p:sldId id="272" r:id="rId19"/>
    <p:sldId id="273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9/19/13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 adjectives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Ch. XVI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4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1 ending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352129"/>
              </p:ext>
            </p:extLst>
          </p:nvPr>
        </p:nvGraphicFramePr>
        <p:xfrm>
          <a:off x="457200" y="145796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Masc.</a:t>
                      </a:r>
                      <a:r>
                        <a:rPr lang="en-US" dirty="0"/>
                        <a:t>/</a:t>
                      </a:r>
                      <a:r>
                        <a:rPr lang="en-US" dirty="0" smtClean="0"/>
                        <a:t>Fem.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potēns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potēns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potentem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potēns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potentia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potentia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potentibus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3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/>
          <a:lstStyle/>
          <a:p>
            <a:r>
              <a:rPr lang="en-US" dirty="0" smtClean="0"/>
              <a:t>Attributive (simple): modifies a noun</a:t>
            </a:r>
          </a:p>
          <a:p>
            <a:pPr lvl="1"/>
            <a:r>
              <a:rPr lang="en-US" dirty="0" smtClean="0"/>
              <a:t>Grouchy Mr. </a:t>
            </a:r>
            <a:r>
              <a:rPr lang="en-US" dirty="0" err="1" smtClean="0"/>
              <a:t>Hudec</a:t>
            </a:r>
            <a:r>
              <a:rPr lang="en-US" dirty="0" smtClean="0"/>
              <a:t> hates the ballet.</a:t>
            </a:r>
          </a:p>
          <a:p>
            <a:r>
              <a:rPr lang="en-US" dirty="0" smtClean="0"/>
              <a:t>Predicate adjective: in the predicate, refers to subject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Hudec</a:t>
            </a:r>
            <a:r>
              <a:rPr lang="en-US" dirty="0" smtClean="0"/>
              <a:t> is grouchy.</a:t>
            </a:r>
          </a:p>
          <a:p>
            <a:r>
              <a:rPr lang="en-US" dirty="0" smtClean="0"/>
              <a:t>Substantive: stands in for noun</a:t>
            </a:r>
          </a:p>
          <a:p>
            <a:pPr lvl="1"/>
            <a:r>
              <a:rPr lang="en-US" dirty="0" smtClean="0"/>
              <a:t>“… the home of the brave.”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7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 case for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formae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animō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hominī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urbī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formā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dirty="0" err="1" smtClean="0">
                <a:latin typeface="Arial"/>
                <a:cs typeface="Arial"/>
              </a:rPr>
              <a:t>omnī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Omnium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formārum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Omnium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animōrum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Omnium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urbium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20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any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Aetās</a:t>
            </a:r>
            <a:r>
              <a:rPr lang="en-US" dirty="0" smtClean="0">
                <a:latin typeface="Arial"/>
                <a:cs typeface="Arial"/>
              </a:rPr>
              <a:t> longa </a:t>
            </a:r>
            <a:r>
              <a:rPr lang="en-US" dirty="0" err="1" smtClean="0">
                <a:latin typeface="Arial"/>
                <a:cs typeface="Arial"/>
              </a:rPr>
              <a:t>saepe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difficilis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latin typeface="Arial"/>
                <a:cs typeface="Arial"/>
              </a:rPr>
              <a:t>Quam </a:t>
            </a:r>
            <a:r>
              <a:rPr lang="en-US" dirty="0" err="1" smtClean="0">
                <a:latin typeface="Arial"/>
                <a:cs typeface="Arial"/>
              </a:rPr>
              <a:t>brevis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erat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dulcis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vīta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eius</a:t>
            </a:r>
            <a:r>
              <a:rPr lang="en-US" dirty="0" smtClean="0">
                <a:latin typeface="Arial"/>
                <a:cs typeface="Arial"/>
              </a:rPr>
              <a:t>!</a:t>
            </a:r>
          </a:p>
          <a:p>
            <a:r>
              <a:rPr lang="en-US" dirty="0" err="1" smtClean="0">
                <a:latin typeface="Arial"/>
                <a:cs typeface="Arial"/>
              </a:rPr>
              <a:t>Memoria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dulcis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aetātis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mīlia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hominum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adiuvat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Librum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brevem</a:t>
            </a:r>
            <a:r>
              <a:rPr lang="en-US" dirty="0" smtClean="0">
                <a:latin typeface="Arial"/>
                <a:cs typeface="Arial"/>
              </a:rPr>
              <a:t> centum </a:t>
            </a:r>
            <a:r>
              <a:rPr lang="en-US" dirty="0" err="1" smtClean="0">
                <a:latin typeface="Arial"/>
                <a:cs typeface="Arial"/>
              </a:rPr>
              <a:t>hōrīs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scrīpsistī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Celer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rūmor</a:t>
            </a:r>
            <a:r>
              <a:rPr lang="en-US" dirty="0" smtClean="0">
                <a:latin typeface="Arial"/>
                <a:cs typeface="Arial"/>
              </a:rPr>
              <a:t> per </a:t>
            </a:r>
            <a:r>
              <a:rPr lang="en-US" dirty="0" err="1" smtClean="0">
                <a:latin typeface="Arial"/>
                <a:cs typeface="Arial"/>
              </a:rPr>
              <a:t>omnem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terram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cucurrit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Celeris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fāma</a:t>
            </a:r>
            <a:r>
              <a:rPr lang="en-US" dirty="0" smtClean="0">
                <a:latin typeface="Arial"/>
                <a:cs typeface="Arial"/>
              </a:rPr>
              <a:t> per </a:t>
            </a:r>
            <a:r>
              <a:rPr lang="en-US" dirty="0" err="1" smtClean="0">
                <a:latin typeface="Arial"/>
                <a:cs typeface="Arial"/>
              </a:rPr>
              <a:t>omnem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terram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cucurrit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Māter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omnium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bonārum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artium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sapientia</a:t>
            </a:r>
            <a:r>
              <a:rPr lang="en-US" dirty="0" smtClean="0">
                <a:latin typeface="Arial"/>
                <a:cs typeface="Arial"/>
              </a:rPr>
              <a:t> est.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825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Juvenal’s</a:t>
            </a:r>
            <a:r>
              <a:rPr lang="en-US" dirty="0" smtClean="0"/>
              <a:t> Impulse to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Semper ego </a:t>
            </a:r>
            <a:r>
              <a:rPr lang="en-US" dirty="0" err="1" smtClean="0">
                <a:latin typeface="Arial"/>
                <a:cs typeface="Arial"/>
              </a:rPr>
              <a:t>audītor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erō</a:t>
            </a:r>
            <a:r>
              <a:rPr lang="en-US" dirty="0" smtClean="0">
                <a:latin typeface="Arial"/>
                <a:cs typeface="Arial"/>
              </a:rPr>
              <a:t>?  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turba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poētārum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hāc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—ego </a:t>
            </a:r>
            <a:r>
              <a:rPr lang="en-US" dirty="0" err="1" smtClean="0">
                <a:latin typeface="Arial"/>
                <a:cs typeface="Arial"/>
              </a:rPr>
              <a:t>igitur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erō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poēta</a:t>
            </a:r>
            <a:r>
              <a:rPr lang="en-US" dirty="0" smtClean="0">
                <a:latin typeface="Arial"/>
                <a:cs typeface="Arial"/>
              </a:rPr>
              <a:t>!  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Sunt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mīlia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vitiōrum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—</a:t>
            </a:r>
            <a:r>
              <a:rPr lang="en-US" dirty="0" err="1" smtClean="0">
                <a:latin typeface="Arial"/>
                <a:cs typeface="Arial"/>
              </a:rPr>
              <a:t>dē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istīs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vitiīs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scrībam</a:t>
            </a:r>
            <a:r>
              <a:rPr lang="en-US" dirty="0" smtClean="0">
                <a:latin typeface="Arial"/>
                <a:cs typeface="Arial"/>
              </a:rPr>
              <a:t>!  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Difficile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saturam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nōn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scrībere</a:t>
            </a:r>
            <a:r>
              <a:rPr lang="en-US" dirty="0" smtClean="0">
                <a:latin typeface="Arial"/>
                <a:cs typeface="Arial"/>
              </a:rPr>
              <a:t>.  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Sī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nātūra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adiuvāre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nōn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potest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facit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indignātiō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versum</a:t>
            </a:r>
            <a:r>
              <a:rPr lang="en-US" dirty="0" smtClean="0">
                <a:latin typeface="Arial"/>
                <a:cs typeface="Arial"/>
              </a:rPr>
              <a:t>.  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dirty="0" err="1" smtClean="0">
                <a:latin typeface="Arial"/>
                <a:cs typeface="Arial"/>
              </a:rPr>
              <a:t>librō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meō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erunt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omnia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facta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hominum</a:t>
            </a:r>
            <a:r>
              <a:rPr lang="en-US" dirty="0" smtClean="0">
                <a:latin typeface="Arial"/>
                <a:cs typeface="Arial"/>
              </a:rPr>
              <a:t>—</a:t>
            </a:r>
            <a:r>
              <a:rPr lang="en-US" dirty="0" err="1" smtClean="0">
                <a:latin typeface="Arial"/>
                <a:cs typeface="Arial"/>
              </a:rPr>
              <a:t>timor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īra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voluptās</a:t>
            </a:r>
            <a:r>
              <a:rPr lang="en-US" dirty="0" smtClean="0">
                <a:latin typeface="Arial"/>
                <a:cs typeface="Arial"/>
              </a:rPr>
              <a:t>, culpa, </a:t>
            </a:r>
            <a:r>
              <a:rPr lang="en-US" dirty="0" err="1" smtClean="0">
                <a:latin typeface="Arial"/>
                <a:cs typeface="Arial"/>
              </a:rPr>
              <a:t>cupiditās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īnsidiae</a:t>
            </a:r>
            <a:r>
              <a:rPr lang="en-US" dirty="0" smtClean="0">
                <a:latin typeface="Arial"/>
                <a:cs typeface="Arial"/>
              </a:rPr>
              <a:t>.  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Nunc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plēna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cōpia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vitiōrum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hāc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miserā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Rōmae</a:t>
            </a:r>
            <a:r>
              <a:rPr lang="en-US" dirty="0" smtClean="0">
                <a:latin typeface="Arial"/>
                <a:cs typeface="Arial"/>
              </a:rPr>
              <a:t>!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82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16 Vocabulary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999579"/>
              </p:ext>
            </p:extLst>
          </p:nvPr>
        </p:nvGraphicFramePr>
        <p:xfrm>
          <a:off x="126998" y="1752600"/>
          <a:ext cx="8778876" cy="271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438"/>
                <a:gridCol w="43894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1.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ēns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mentis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5.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celer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celeris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3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000" baseline="0" dirty="0" err="1" smtClean="0">
                          <a:latin typeface="Arial"/>
                          <a:cs typeface="Arial"/>
                        </a:rPr>
                        <a:t>celere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2. Quam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6.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senex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3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000" baseline="0" dirty="0" err="1" smtClean="0">
                          <a:latin typeface="Arial"/>
                          <a:cs typeface="Arial"/>
                        </a:rPr>
                        <a:t>senis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3.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omnis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omne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7.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Īucundus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4.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fortis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forte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latin typeface="Arial"/>
                          <a:cs typeface="Arial"/>
                        </a:rPr>
                        <a:t>8.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Ācer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3000" dirty="0" err="1" smtClean="0">
                          <a:latin typeface="Arial"/>
                          <a:cs typeface="Arial"/>
                        </a:rPr>
                        <a:t>acris</a:t>
                      </a:r>
                      <a:r>
                        <a:rPr lang="en-US" sz="3000" dirty="0" smtClean="0">
                          <a:latin typeface="Arial"/>
                          <a:cs typeface="Arial"/>
                        </a:rPr>
                        <a:t>, acre</a:t>
                      </a:r>
                      <a:endParaRPr lang="en-US" sz="3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999" y="4953000"/>
            <a:ext cx="8778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9. To </a:t>
            </a:r>
            <a:r>
              <a:rPr lang="en-US" sz="2800" i="1" dirty="0" smtClean="0"/>
              <a:t>facilitate</a:t>
            </a:r>
            <a:r>
              <a:rPr lang="en-US" sz="2800" dirty="0" smtClean="0"/>
              <a:t> a task is to make it ______________.</a:t>
            </a:r>
            <a:endParaRPr lang="en-US" sz="2800" dirty="0" smtClean="0"/>
          </a:p>
          <a:p>
            <a:pPr algn="ctr"/>
            <a:r>
              <a:rPr lang="en-US" sz="2800" dirty="0" smtClean="0"/>
              <a:t>10. </a:t>
            </a:r>
            <a:r>
              <a:rPr lang="en-US" sz="2800" dirty="0" smtClean="0"/>
              <a:t>An </a:t>
            </a:r>
            <a:r>
              <a:rPr lang="en-US" sz="2800" i="1" dirty="0" smtClean="0"/>
              <a:t>omnipotent</a:t>
            </a:r>
            <a:r>
              <a:rPr lang="en-US" sz="2800" dirty="0" smtClean="0"/>
              <a:t> force is _______-_____________.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632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16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96300" cy="49149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Decline </a:t>
            </a:r>
            <a:r>
              <a:rPr lang="en-US" sz="2800" dirty="0" err="1" smtClean="0">
                <a:latin typeface="Arial"/>
                <a:cs typeface="Arial"/>
              </a:rPr>
              <a:t>brevis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breve</a:t>
            </a:r>
            <a:r>
              <a:rPr lang="en-US" sz="2800" dirty="0" smtClean="0">
                <a:latin typeface="Arial"/>
                <a:cs typeface="Arial"/>
              </a:rPr>
              <a:t> (</a:t>
            </a:r>
            <a:r>
              <a:rPr lang="en-US" sz="2800" dirty="0" smtClean="0">
                <a:latin typeface="Arial"/>
                <a:cs typeface="Arial"/>
              </a:rPr>
              <a:t>20 forms, 20 points).</a:t>
            </a:r>
          </a:p>
          <a:p>
            <a:pPr marL="11430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Give the case: (4 points)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Omnium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anim</a:t>
            </a:r>
            <a:r>
              <a:rPr lang="en-US" sz="2400" dirty="0" err="1" smtClean="0">
                <a:latin typeface="Arial"/>
                <a:cs typeface="Arial"/>
              </a:rPr>
              <a:t>ōr</a:t>
            </a:r>
            <a:r>
              <a:rPr lang="en-US" sz="2400" dirty="0" err="1" smtClean="0">
                <a:latin typeface="Arial"/>
                <a:cs typeface="Arial"/>
              </a:rPr>
              <a:t>um</a:t>
            </a:r>
            <a:endParaRPr lang="en-US" sz="2400" dirty="0" smtClean="0">
              <a:latin typeface="Arial"/>
              <a:cs typeface="Arial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Omnī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anim</a:t>
            </a:r>
            <a:r>
              <a:rPr lang="en-US" sz="2400" dirty="0" err="1" smtClean="0">
                <a:latin typeface="Arial"/>
                <a:cs typeface="Arial"/>
              </a:rPr>
              <a:t>ō</a:t>
            </a:r>
            <a:endParaRPr lang="en-US" sz="2400" dirty="0">
              <a:latin typeface="Arial"/>
              <a:cs typeface="Arial"/>
            </a:endParaRPr>
          </a:p>
          <a:p>
            <a:pPr marL="411480" lvl="1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Translate: </a:t>
            </a:r>
            <a:r>
              <a:rPr lang="en-US" sz="2800" dirty="0" smtClean="0">
                <a:latin typeface="Arial"/>
                <a:cs typeface="Arial"/>
              </a:rPr>
              <a:t>(9 </a:t>
            </a:r>
            <a:r>
              <a:rPr lang="en-US" sz="2800" dirty="0" smtClean="0">
                <a:latin typeface="Arial"/>
                <a:cs typeface="Arial"/>
              </a:rPr>
              <a:t>points)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Quam </a:t>
            </a:r>
            <a:r>
              <a:rPr lang="en-US" sz="2400" dirty="0" err="1">
                <a:latin typeface="Arial"/>
                <a:cs typeface="Arial"/>
              </a:rPr>
              <a:t>brevis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erat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dulcis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vīta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eius</a:t>
            </a:r>
            <a:r>
              <a:rPr lang="en-US" sz="2400" dirty="0" smtClean="0">
                <a:latin typeface="Arial"/>
                <a:cs typeface="Arial"/>
              </a:rPr>
              <a:t>!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Sunt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mīlia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vitiōrum</a:t>
            </a:r>
            <a:r>
              <a:rPr lang="en-US" sz="2400" dirty="0">
                <a:latin typeface="Arial"/>
                <a:cs typeface="Arial"/>
              </a:rPr>
              <a:t> in </a:t>
            </a:r>
            <a:r>
              <a:rPr lang="en-US" sz="2400" dirty="0" err="1">
                <a:latin typeface="Arial"/>
                <a:cs typeface="Arial"/>
              </a:rPr>
              <a:t>urbe</a:t>
            </a:r>
            <a:r>
              <a:rPr lang="en-US" sz="2400" dirty="0">
                <a:latin typeface="Arial"/>
                <a:cs typeface="Arial"/>
              </a:rPr>
              <a:t>—</a:t>
            </a:r>
            <a:r>
              <a:rPr lang="en-US" sz="2400" dirty="0" err="1">
                <a:latin typeface="Arial"/>
                <a:cs typeface="Arial"/>
              </a:rPr>
              <a:t>dē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istīs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vitiīs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scrībam</a:t>
            </a:r>
            <a:r>
              <a:rPr lang="en-US" sz="2400" dirty="0" smtClean="0">
                <a:latin typeface="Arial"/>
                <a:cs typeface="Arial"/>
              </a:rPr>
              <a:t>!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err="1">
                <a:latin typeface="Arial"/>
                <a:cs typeface="Arial"/>
              </a:rPr>
              <a:t>Difficile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saturam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nōn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scrībere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78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(tier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Actaeon</a:t>
            </a:r>
            <a:endParaRPr lang="en-US" dirty="0" smtClean="0"/>
          </a:p>
          <a:p>
            <a:r>
              <a:rPr lang="en-US" dirty="0" smtClean="0"/>
              <a:t>Echo &amp; Narcissus</a:t>
            </a:r>
          </a:p>
          <a:p>
            <a:r>
              <a:rPr lang="en-US" dirty="0" smtClean="0"/>
              <a:t>The Minotaur</a:t>
            </a:r>
          </a:p>
          <a:p>
            <a:r>
              <a:rPr lang="en-US" dirty="0" smtClean="0"/>
              <a:t>Daedalus &amp; Icarus</a:t>
            </a:r>
          </a:p>
          <a:p>
            <a:r>
              <a:rPr lang="en-US" dirty="0" smtClean="0"/>
              <a:t>Orpheus &amp; Eurydice</a:t>
            </a:r>
          </a:p>
          <a:p>
            <a:r>
              <a:rPr lang="en-US" strike="sngStrike" dirty="0" smtClean="0"/>
              <a:t>Adonis</a:t>
            </a:r>
          </a:p>
          <a:p>
            <a:r>
              <a:rPr lang="en-US" dirty="0" smtClean="0"/>
              <a:t>Midas</a:t>
            </a:r>
          </a:p>
          <a:p>
            <a:r>
              <a:rPr lang="en-US" dirty="0" smtClean="0"/>
              <a:t>Oedipus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7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(Tier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Callisto</a:t>
            </a:r>
            <a:endParaRPr lang="en-US" dirty="0" smtClean="0"/>
          </a:p>
          <a:p>
            <a:r>
              <a:rPr lang="en-US" dirty="0" smtClean="0"/>
              <a:t>Europa</a:t>
            </a:r>
          </a:p>
          <a:p>
            <a:r>
              <a:rPr lang="en-US" strike="sngStrike" dirty="0" smtClean="0"/>
              <a:t>Mars &amp; Venus</a:t>
            </a:r>
          </a:p>
          <a:p>
            <a:r>
              <a:rPr lang="en-US" strike="sngStrike" dirty="0" smtClean="0"/>
              <a:t>Pygmalion</a:t>
            </a:r>
          </a:p>
          <a:p>
            <a:r>
              <a:rPr lang="en-US" dirty="0" err="1" smtClean="0"/>
              <a:t>Arachne</a:t>
            </a:r>
            <a:endParaRPr lang="en-US" dirty="0" smtClean="0"/>
          </a:p>
          <a:p>
            <a:r>
              <a:rPr lang="en-US" dirty="0" err="1" smtClean="0"/>
              <a:t>Niobe</a:t>
            </a:r>
            <a:endParaRPr lang="en-US" dirty="0" smtClean="0"/>
          </a:p>
          <a:p>
            <a:r>
              <a:rPr lang="en-US" dirty="0" err="1" smtClean="0"/>
              <a:t>Polyphemus</a:t>
            </a:r>
            <a:endParaRPr lang="en-US" dirty="0" smtClean="0"/>
          </a:p>
          <a:p>
            <a:r>
              <a:rPr lang="en-US" dirty="0" smtClean="0"/>
              <a:t>Cupid &amp; Psyche</a:t>
            </a:r>
          </a:p>
          <a:p>
            <a:r>
              <a:rPr lang="en-US" dirty="0" smtClean="0"/>
              <a:t>Dionysus &amp; Ariadne</a:t>
            </a:r>
          </a:p>
        </p:txBody>
      </p:sp>
    </p:spTree>
    <p:extLst>
      <p:ext uri="{BB962C8B-B14F-4D97-AF65-F5344CB8AC3E}">
        <p14:creationId xmlns:p14="http://schemas.microsoft.com/office/powerpoint/2010/main" val="69776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(tier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err="1" smtClean="0"/>
              <a:t>Teiresias</a:t>
            </a:r>
            <a:endParaRPr lang="en-US" strike="sngStrike" dirty="0" smtClean="0"/>
          </a:p>
          <a:p>
            <a:r>
              <a:rPr lang="en-US" dirty="0" err="1" smtClean="0"/>
              <a:t>Semele</a:t>
            </a:r>
            <a:endParaRPr lang="en-US" dirty="0" smtClean="0"/>
          </a:p>
          <a:p>
            <a:r>
              <a:rPr lang="en-US" strike="sngStrike" dirty="0" err="1" smtClean="0"/>
              <a:t>Salmacis</a:t>
            </a:r>
            <a:r>
              <a:rPr lang="en-US" strike="sngStrike" dirty="0" smtClean="0"/>
              <a:t> &amp; </a:t>
            </a:r>
            <a:r>
              <a:rPr lang="en-US" strike="sngStrike" dirty="0" err="1" smtClean="0"/>
              <a:t>Hermaphroditus</a:t>
            </a:r>
            <a:endParaRPr lang="en-US" strike="sngStrike" dirty="0" smtClean="0"/>
          </a:p>
          <a:p>
            <a:r>
              <a:rPr lang="en-US" dirty="0" smtClean="0"/>
              <a:t>Philemon &amp; </a:t>
            </a:r>
            <a:r>
              <a:rPr lang="en-US" dirty="0" err="1" smtClean="0"/>
              <a:t>Baucis</a:t>
            </a:r>
            <a:endParaRPr lang="en-US" dirty="0" smtClean="0"/>
          </a:p>
          <a:p>
            <a:r>
              <a:rPr lang="en-US" dirty="0" err="1" smtClean="0"/>
              <a:t>Atalanta</a:t>
            </a:r>
            <a:r>
              <a:rPr lang="en-US" dirty="0" smtClean="0"/>
              <a:t> &amp; </a:t>
            </a:r>
            <a:r>
              <a:rPr lang="en-US" dirty="0" err="1" smtClean="0"/>
              <a:t>Hippomenes</a:t>
            </a:r>
            <a:endParaRPr lang="en-US" dirty="0" smtClean="0"/>
          </a:p>
          <a:p>
            <a:r>
              <a:rPr lang="en-US" dirty="0" err="1" smtClean="0"/>
              <a:t>Alcyone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86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 numCol="2"/>
          <a:lstStyle/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Aetās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aetātis</a:t>
            </a:r>
            <a:r>
              <a:rPr lang="en-US" dirty="0" smtClean="0">
                <a:latin typeface="Arial"/>
                <a:cs typeface="Arial"/>
              </a:rPr>
              <a:t> (f)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Audītor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audītōris</a:t>
            </a:r>
            <a:r>
              <a:rPr lang="en-US" dirty="0" smtClean="0">
                <a:latin typeface="Arial"/>
                <a:cs typeface="Arial"/>
              </a:rPr>
              <a:t> (m)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Clēmentia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clēmentiae</a:t>
            </a:r>
            <a:r>
              <a:rPr lang="en-US" dirty="0" smtClean="0">
                <a:latin typeface="Arial"/>
                <a:cs typeface="Arial"/>
              </a:rPr>
              <a:t> (f)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Mēns</a:t>
            </a:r>
            <a:r>
              <a:rPr lang="en-US" dirty="0" smtClean="0">
                <a:latin typeface="Arial"/>
                <a:cs typeface="Arial"/>
              </a:rPr>
              <a:t>, mentis (f)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Satura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saturae</a:t>
            </a:r>
            <a:r>
              <a:rPr lang="en-US" dirty="0" smtClean="0">
                <a:latin typeface="Arial"/>
                <a:cs typeface="Arial"/>
              </a:rPr>
              <a:t> (f)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Ācer</a:t>
            </a:r>
            <a:r>
              <a:rPr lang="en-US" dirty="0" smtClean="0">
                <a:latin typeface="Arial"/>
                <a:cs typeface="Arial"/>
              </a:rPr>
              <a:t>, ācris, </a:t>
            </a:r>
            <a:r>
              <a:rPr lang="en-US" dirty="0" err="1" smtClean="0">
                <a:latin typeface="Arial"/>
                <a:cs typeface="Arial"/>
              </a:rPr>
              <a:t>ācre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Brevis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breve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Celer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cel</a:t>
            </a:r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ris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celere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Difficilis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difficile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Facilis</a:t>
            </a:r>
            <a:r>
              <a:rPr lang="en-US" dirty="0" smtClean="0">
                <a:latin typeface="Arial"/>
                <a:cs typeface="Arial"/>
              </a:rPr>
              <a:t>, facile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ingēns</a:t>
            </a:r>
            <a:r>
              <a:rPr lang="en-US" dirty="0" smtClean="0">
                <a:latin typeface="Arial"/>
                <a:cs typeface="Arial"/>
              </a:rPr>
              <a:t> (gen. = </a:t>
            </a:r>
            <a:r>
              <a:rPr lang="en-US" dirty="0" err="1" smtClean="0">
                <a:latin typeface="Arial"/>
                <a:cs typeface="Arial"/>
              </a:rPr>
              <a:t>ingentis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Period of life; age</a:t>
            </a:r>
            <a:r>
              <a:rPr lang="en-US" dirty="0">
                <a:latin typeface="Arial"/>
                <a:cs typeface="Arial"/>
              </a:rPr>
              <a:t>;</a:t>
            </a:r>
            <a:r>
              <a:rPr lang="en-US" dirty="0" smtClean="0">
                <a:latin typeface="Arial"/>
                <a:cs typeface="Arial"/>
              </a:rPr>
              <a:t> time</a:t>
            </a:r>
          </a:p>
          <a:p>
            <a:pPr marL="114300" indent="0">
              <a:buNone/>
            </a:pPr>
            <a:r>
              <a:rPr lang="en-US" sz="2200" dirty="0" smtClean="0">
                <a:latin typeface="Arial"/>
                <a:cs typeface="Arial"/>
              </a:rPr>
              <a:t>Hearer, listener, audience member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Mildness, gentleness, mercy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Mind, thought, intention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Satire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Sharp, keen, eager; severe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Brief, short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Swift, quick, rapid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Difficult, hard, troublesome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Easy; agreeable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huge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17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Hudec</a:t>
            </a:r>
            <a:r>
              <a:rPr lang="en-US" dirty="0" smtClean="0"/>
              <a:t> will handle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Adonis</a:t>
            </a:r>
          </a:p>
          <a:p>
            <a:r>
              <a:rPr lang="en-US" dirty="0" smtClean="0"/>
              <a:t>Mars &amp; Venus</a:t>
            </a:r>
          </a:p>
          <a:p>
            <a:r>
              <a:rPr lang="en-US" dirty="0" err="1" smtClean="0"/>
              <a:t>Tieresias</a:t>
            </a:r>
            <a:endParaRPr lang="en-US" dirty="0" smtClean="0"/>
          </a:p>
          <a:p>
            <a:r>
              <a:rPr lang="en-US" dirty="0" smtClean="0"/>
              <a:t>Pygmalion</a:t>
            </a:r>
          </a:p>
          <a:p>
            <a:r>
              <a:rPr lang="en-US" dirty="0" err="1" smtClean="0"/>
              <a:t>Salmacis</a:t>
            </a:r>
            <a:r>
              <a:rPr lang="en-US" dirty="0" smtClean="0"/>
              <a:t> &amp; </a:t>
            </a:r>
            <a:r>
              <a:rPr lang="en-US" dirty="0" err="1" smtClean="0"/>
              <a:t>Hermaphroditus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3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Dulcis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dulce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Fortis, forte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Īucundus</a:t>
            </a:r>
            <a:r>
              <a:rPr lang="en-US" dirty="0" smtClean="0">
                <a:latin typeface="Arial"/>
                <a:cs typeface="Arial"/>
              </a:rPr>
              <a:t>, -a, -um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Longus</a:t>
            </a:r>
            <a:r>
              <a:rPr lang="en-US" dirty="0" smtClean="0">
                <a:latin typeface="Arial"/>
                <a:cs typeface="Arial"/>
              </a:rPr>
              <a:t>, longa, </a:t>
            </a:r>
            <a:r>
              <a:rPr lang="en-US" dirty="0" err="1" smtClean="0">
                <a:latin typeface="Arial"/>
                <a:cs typeface="Arial"/>
              </a:rPr>
              <a:t>longum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Omnis, </a:t>
            </a:r>
            <a:r>
              <a:rPr lang="en-US" dirty="0" err="1" smtClean="0">
                <a:latin typeface="Arial"/>
                <a:cs typeface="Arial"/>
              </a:rPr>
              <a:t>omne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Potēns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potentis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Senex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senis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Quam</a:t>
            </a:r>
          </a:p>
          <a:p>
            <a:pPr marL="114300" indent="0">
              <a:buNone/>
            </a:pPr>
            <a:r>
              <a:rPr lang="en-US" dirty="0" err="1" smtClean="0">
                <a:latin typeface="Arial"/>
                <a:cs typeface="Arial"/>
              </a:rPr>
              <a:t>Regō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regere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rēxī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rēctum</a:t>
            </a:r>
            <a:endParaRPr lang="en-US" dirty="0" smtClean="0">
              <a:latin typeface="Arial"/>
              <a:cs typeface="Arial"/>
            </a:endParaRPr>
          </a:p>
          <a:p>
            <a:pPr marL="114300" indent="0">
              <a:buNone/>
            </a:pPr>
            <a:endParaRPr lang="en-US" dirty="0"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Sweet, pleasant; agreeable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Strong, brave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Pleasant, delightful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Long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All, every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Powerful, mighty, strong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Old, aged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How</a:t>
            </a:r>
          </a:p>
          <a:p>
            <a:pPr marL="114300" indent="0">
              <a:buNone/>
            </a:pPr>
            <a:r>
              <a:rPr lang="en-US" dirty="0" smtClean="0">
                <a:latin typeface="Arial"/>
                <a:cs typeface="Arial"/>
              </a:rPr>
              <a:t>To rule, guide, direct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0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1</a:t>
            </a:r>
            <a:r>
              <a:rPr lang="en-US" baseline="30000" dirty="0" smtClean="0"/>
              <a:t>st</a:t>
            </a:r>
            <a:r>
              <a:rPr lang="en-US" dirty="0" smtClean="0"/>
              <a:t>/2</a:t>
            </a:r>
            <a:r>
              <a:rPr lang="en-US" baseline="30000" dirty="0" smtClean="0"/>
              <a:t>nd</a:t>
            </a:r>
            <a:r>
              <a:rPr lang="en-US" dirty="0" smtClean="0"/>
              <a:t> declension adjectives:</a:t>
            </a:r>
          </a:p>
          <a:p>
            <a:pPr lvl="1"/>
            <a:r>
              <a:rPr lang="en-US" dirty="0" err="1" smtClean="0"/>
              <a:t>Longus</a:t>
            </a:r>
            <a:r>
              <a:rPr lang="en-US" dirty="0" smtClean="0"/>
              <a:t>, longa, </a:t>
            </a:r>
            <a:r>
              <a:rPr lang="en-US" dirty="0" err="1" smtClean="0"/>
              <a:t>longum</a:t>
            </a:r>
            <a:endParaRPr lang="en-US" dirty="0" smtClean="0"/>
          </a:p>
          <a:p>
            <a:r>
              <a:rPr lang="en-US" dirty="0" smtClean="0"/>
              <a:t>Introducing 3</a:t>
            </a:r>
            <a:r>
              <a:rPr lang="en-US" baseline="30000" dirty="0" smtClean="0"/>
              <a:t>rd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Fortis, forte</a:t>
            </a:r>
          </a:p>
          <a:p>
            <a:pPr lvl="1"/>
            <a:r>
              <a:rPr lang="en-US" dirty="0" err="1" smtClean="0">
                <a:latin typeface="Arial"/>
                <a:cs typeface="Arial"/>
              </a:rPr>
              <a:t>Ācer</a:t>
            </a:r>
            <a:r>
              <a:rPr lang="en-US" dirty="0" smtClean="0">
                <a:latin typeface="Arial"/>
                <a:cs typeface="Arial"/>
              </a:rPr>
              <a:t>, ācris, </a:t>
            </a:r>
            <a:r>
              <a:rPr lang="en-US" dirty="0" err="1" smtClean="0">
                <a:latin typeface="Arial"/>
                <a:cs typeface="Arial"/>
              </a:rPr>
              <a:t>ācre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err="1" smtClean="0">
                <a:latin typeface="Arial"/>
                <a:cs typeface="Arial"/>
              </a:rPr>
              <a:t>Potēns</a:t>
            </a:r>
            <a:r>
              <a:rPr lang="en-US" dirty="0" smtClean="0">
                <a:latin typeface="Arial"/>
                <a:cs typeface="Arial"/>
              </a:rPr>
              <a:t>, (gen.) </a:t>
            </a:r>
            <a:r>
              <a:rPr lang="en-US" dirty="0" err="1" smtClean="0">
                <a:latin typeface="Arial"/>
                <a:cs typeface="Arial"/>
              </a:rPr>
              <a:t>potentis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86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2 Endings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Fortis, forte</a:t>
            </a:r>
            <a:endParaRPr lang="en-US" dirty="0" smtClean="0"/>
          </a:p>
          <a:p>
            <a:r>
              <a:rPr lang="en-US" dirty="0" smtClean="0"/>
              <a:t>The first term is for masculine and feminine forms</a:t>
            </a:r>
          </a:p>
          <a:p>
            <a:r>
              <a:rPr lang="en-US" dirty="0" smtClean="0"/>
              <a:t>The second is for neuter</a:t>
            </a:r>
          </a:p>
          <a:p>
            <a:r>
              <a:rPr lang="en-US" dirty="0" smtClean="0"/>
              <a:t>You’ll notice they strongly resemble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-stem 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1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2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915574"/>
              </p:ext>
            </p:extLst>
          </p:nvPr>
        </p:nvGraphicFramePr>
        <p:xfrm>
          <a:off x="457200" y="145796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Masc.</a:t>
                      </a:r>
                      <a:r>
                        <a:rPr lang="en-US" baseline="0" dirty="0" smtClean="0"/>
                        <a:t>/Fem.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fortem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fortia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fortia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"/>
                          <a:cs typeface="Arial"/>
                        </a:rPr>
                        <a:t>fortibus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3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Ācer</a:t>
            </a:r>
            <a:r>
              <a:rPr lang="en-US" dirty="0" smtClean="0">
                <a:latin typeface="Arial"/>
                <a:cs typeface="Arial"/>
              </a:rPr>
              <a:t>, ācris, </a:t>
            </a:r>
            <a:r>
              <a:rPr lang="en-US" dirty="0" err="1" smtClean="0">
                <a:latin typeface="Arial"/>
                <a:cs typeface="Arial"/>
              </a:rPr>
              <a:t>ācre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baseline="30000" dirty="0" smtClean="0">
                <a:latin typeface="Arial"/>
                <a:cs typeface="Arial"/>
              </a:rPr>
              <a:t>st</a:t>
            </a:r>
            <a:r>
              <a:rPr lang="en-US" dirty="0" smtClean="0">
                <a:latin typeface="Arial"/>
                <a:cs typeface="Arial"/>
              </a:rPr>
              <a:t> part is masculine, 2</a:t>
            </a:r>
            <a:r>
              <a:rPr lang="en-US" baseline="30000" dirty="0" smtClean="0">
                <a:latin typeface="Arial"/>
                <a:cs typeface="Arial"/>
              </a:rPr>
              <a:t>nd</a:t>
            </a:r>
            <a:r>
              <a:rPr lang="en-US" dirty="0" smtClean="0">
                <a:latin typeface="Arial"/>
                <a:cs typeface="Arial"/>
              </a:rPr>
              <a:t> is </a:t>
            </a:r>
            <a:r>
              <a:rPr lang="en-US" dirty="0" err="1" smtClean="0">
                <a:latin typeface="Arial"/>
                <a:cs typeface="Arial"/>
              </a:rPr>
              <a:t>femine</a:t>
            </a:r>
            <a:r>
              <a:rPr lang="en-US" dirty="0" smtClean="0">
                <a:latin typeface="Arial"/>
                <a:cs typeface="Arial"/>
              </a:rPr>
              <a:t>, 3</a:t>
            </a:r>
            <a:r>
              <a:rPr lang="en-US" baseline="30000" dirty="0" smtClean="0">
                <a:latin typeface="Arial"/>
                <a:cs typeface="Arial"/>
              </a:rPr>
              <a:t>rd</a:t>
            </a:r>
            <a:r>
              <a:rPr lang="en-US" dirty="0" smtClean="0">
                <a:latin typeface="Arial"/>
                <a:cs typeface="Arial"/>
              </a:rPr>
              <a:t> is neuter</a:t>
            </a:r>
          </a:p>
          <a:p>
            <a:r>
              <a:rPr lang="en-US" dirty="0" smtClean="0">
                <a:latin typeface="Arial"/>
                <a:cs typeface="Arial"/>
              </a:rPr>
              <a:t>Masculine and feminine differ only in the nominative</a:t>
            </a:r>
          </a:p>
          <a:p>
            <a:r>
              <a:rPr lang="en-US" dirty="0" smtClean="0">
                <a:latin typeface="Arial"/>
                <a:cs typeface="Arial"/>
              </a:rPr>
              <a:t>Again, very similar to 3</a:t>
            </a:r>
            <a:r>
              <a:rPr lang="en-US" baseline="30000" dirty="0" smtClean="0">
                <a:latin typeface="Arial"/>
                <a:cs typeface="Arial"/>
              </a:rPr>
              <a:t>rd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-stems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0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3 parts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959945"/>
              </p:ext>
            </p:extLst>
          </p:nvPr>
        </p:nvGraphicFramePr>
        <p:xfrm>
          <a:off x="457200" y="145796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71600"/>
                <a:gridCol w="13716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ācer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ācris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ācris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ācris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ācrem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ācre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ācrī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ācria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ācrium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ācrēs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ācria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ācribus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ācribus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48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1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Potēns</a:t>
            </a:r>
            <a:r>
              <a:rPr lang="en-US" dirty="0" smtClean="0">
                <a:latin typeface="Arial"/>
                <a:cs typeface="Arial"/>
              </a:rPr>
              <a:t>, (gen.) </a:t>
            </a:r>
            <a:r>
              <a:rPr lang="en-US" dirty="0" err="1" smtClean="0">
                <a:latin typeface="Arial"/>
                <a:cs typeface="Arial"/>
              </a:rPr>
              <a:t>potēntis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Nominative is same for masculine, feminine, and neuter</a:t>
            </a:r>
          </a:p>
          <a:p>
            <a:r>
              <a:rPr lang="en-US" dirty="0" smtClean="0">
                <a:latin typeface="Arial"/>
                <a:cs typeface="Arial"/>
              </a:rPr>
              <a:t>Neuter differs from the others in a </a:t>
            </a:r>
            <a:r>
              <a:rPr lang="en-US" smtClean="0">
                <a:latin typeface="Arial"/>
                <a:cs typeface="Arial"/>
              </a:rPr>
              <a:t>few places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Again, very similar to 3</a:t>
            </a:r>
            <a:r>
              <a:rPr lang="en-US" baseline="30000" dirty="0" smtClean="0">
                <a:latin typeface="Arial"/>
                <a:cs typeface="Arial"/>
              </a:rPr>
              <a:t>rd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-stems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44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15153</TotalTime>
  <Words>879</Words>
  <Application>Microsoft Macintosh PowerPoint</Application>
  <PresentationFormat>On-screen Show (4:3)</PresentationFormat>
  <Paragraphs>262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Wheelock Ch. XVI</vt:lpstr>
      <vt:lpstr>Vocabulary</vt:lpstr>
      <vt:lpstr>Vocabulary</vt:lpstr>
      <vt:lpstr>PowerPoint Presentation</vt:lpstr>
      <vt:lpstr>Adjectives in 2 Endings</vt:lpstr>
      <vt:lpstr>Adjectives in 2 Endings</vt:lpstr>
      <vt:lpstr>Adjectives in 3 parts</vt:lpstr>
      <vt:lpstr>Adjectives in 3 parts</vt:lpstr>
      <vt:lpstr>Adjectives in 1 ending</vt:lpstr>
      <vt:lpstr>Adjectives in 1 ending</vt:lpstr>
      <vt:lpstr>Adjectival uses</vt:lpstr>
      <vt:lpstr>Give the case for each</vt:lpstr>
      <vt:lpstr>Translate any three</vt:lpstr>
      <vt:lpstr>Juvenal’s Impulse to Satire</vt:lpstr>
      <vt:lpstr>Ch. 16 Vocabulary Quiz</vt:lpstr>
      <vt:lpstr>Ch. 16 Grammar Quiz</vt:lpstr>
      <vt:lpstr>Myths (tier 1)</vt:lpstr>
      <vt:lpstr>Myths (Tier 2)</vt:lpstr>
      <vt:lpstr>Myths (tier 3)</vt:lpstr>
      <vt:lpstr>Mr. Hudec will handle</vt:lpstr>
    </vt:vector>
  </TitlesOfParts>
  <Company>ASTEC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XVI</dc:title>
  <dc:creator>Leo Espinoza</dc:creator>
  <cp:lastModifiedBy>Steven</cp:lastModifiedBy>
  <cp:revision>27</cp:revision>
  <dcterms:created xsi:type="dcterms:W3CDTF">2013-01-20T23:13:28Z</dcterms:created>
  <dcterms:modified xsi:type="dcterms:W3CDTF">2013-09-22T01:28:32Z</dcterms:modified>
</cp:coreProperties>
</file>