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2" r:id="rId9"/>
    <p:sldId id="271" r:id="rId10"/>
    <p:sldId id="265" r:id="rId11"/>
    <p:sldId id="270" r:id="rId12"/>
    <p:sldId id="264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67E7A-EFD7-3545-9D33-4DBC5B82FFD2}" type="datetimeFigureOut">
              <a:rPr lang="en-US" smtClean="0"/>
              <a:t>5/9/15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0577-DE0D-184E-B50C-D207C44D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97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D0577-DE0D-184E-B50C-D207C44DAB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(5/2/13 09:00) -----</a:t>
            </a:r>
          </a:p>
          <a:p>
            <a:r>
              <a:rPr lang="en-US" dirty="0" err="1"/>
              <a:t>Nihil</a:t>
            </a:r>
            <a:r>
              <a:rPr lang="en-US" dirty="0"/>
              <a:t> </a:t>
            </a:r>
            <a:r>
              <a:rPr lang="en-US" dirty="0" err="1"/>
              <a:t>cupiditatis</a:t>
            </a:r>
            <a:r>
              <a:rPr lang="en-US" dirty="0"/>
              <a:t>, </a:t>
            </a:r>
            <a:r>
              <a:rPr lang="en-US" dirty="0" err="1"/>
              <a:t>unus</a:t>
            </a:r>
            <a:r>
              <a:rPr lang="en-US" dirty="0"/>
              <a:t> ex </a:t>
            </a:r>
            <a:r>
              <a:rPr lang="en-US" dirty="0" err="1"/>
              <a:t>duobus</a:t>
            </a:r>
            <a:r>
              <a:rPr lang="en-US" dirty="0"/>
              <a:t> </a:t>
            </a:r>
            <a:r>
              <a:rPr lang="en-US" dirty="0" err="1"/>
              <a:t>puerī</a:t>
            </a:r>
            <a:r>
              <a:rPr lang="en-US" dirty="0"/>
              <a:t>, pars terrae, </a:t>
            </a:r>
            <a:r>
              <a:rPr lang="en-US" dirty="0" err="1"/>
              <a:t>satis</a:t>
            </a:r>
            <a:r>
              <a:rPr lang="en-US" dirty="0"/>
              <a:t> </a:t>
            </a:r>
            <a:r>
              <a:rPr lang="en-US" dirty="0" err="1"/>
              <a:t>sapientiae</a:t>
            </a:r>
            <a:r>
              <a:rPr lang="en-US" dirty="0"/>
              <a:t>, </a:t>
            </a:r>
            <a:r>
              <a:rPr lang="en-US" dirty="0" err="1"/>
              <a:t>quīnque</a:t>
            </a:r>
            <a:r>
              <a:rPr lang="en-US" dirty="0"/>
              <a:t> ex </a:t>
            </a:r>
            <a:r>
              <a:rPr lang="en-US" dirty="0" err="1"/>
              <a:t>poetīs</a:t>
            </a:r>
            <a:r>
              <a:rPr lang="en-US" dirty="0"/>
              <a:t>, sex </a:t>
            </a:r>
            <a:r>
              <a:rPr lang="en-US" dirty="0" err="1"/>
              <a:t>horīs</a:t>
            </a:r>
            <a:r>
              <a:rPr lang="en-US" dirty="0"/>
              <a:t> </a:t>
            </a:r>
            <a:r>
              <a:rPr lang="en-US" dirty="0" err="1"/>
              <a:t>veniam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D0577-DE0D-184E-B50C-D207C44DAB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9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15FC-7EF3-9A43-9813-F79038D9517F}" type="datetimeFigureOut">
              <a:rPr lang="en-US" smtClean="0"/>
              <a:t>5/9/15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BCCB-8284-774D-9598-687839BC3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9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15FC-7EF3-9A43-9813-F79038D9517F}" type="datetimeFigureOut">
              <a:rPr lang="en-US" smtClean="0"/>
              <a:t>5/9/15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BCCB-8284-774D-9598-687839BC3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9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15FC-7EF3-9A43-9813-F79038D9517F}" type="datetimeFigureOut">
              <a:rPr lang="en-US" smtClean="0"/>
              <a:t>5/9/15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BCCB-8284-774D-9598-687839BC3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15FC-7EF3-9A43-9813-F79038D9517F}" type="datetimeFigureOut">
              <a:rPr lang="en-US" smtClean="0"/>
              <a:t>5/9/15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BCCB-8284-774D-9598-687839BC3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6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15FC-7EF3-9A43-9813-F79038D9517F}" type="datetimeFigureOut">
              <a:rPr lang="en-US" smtClean="0"/>
              <a:t>5/9/15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BCCB-8284-774D-9598-687839BC3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3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15FC-7EF3-9A43-9813-F79038D9517F}" type="datetimeFigureOut">
              <a:rPr lang="en-US" smtClean="0"/>
              <a:t>5/9/15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BCCB-8284-774D-9598-687839BC3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4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15FC-7EF3-9A43-9813-F79038D9517F}" type="datetimeFigureOut">
              <a:rPr lang="en-US" smtClean="0"/>
              <a:t>5/9/15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BCCB-8284-774D-9598-687839BC3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5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15FC-7EF3-9A43-9813-F79038D9517F}" type="datetimeFigureOut">
              <a:rPr lang="en-US" smtClean="0"/>
              <a:t>5/9/15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BCCB-8284-774D-9598-687839BC3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2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15FC-7EF3-9A43-9813-F79038D9517F}" type="datetimeFigureOut">
              <a:rPr lang="en-US" smtClean="0"/>
              <a:t>5/9/15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BCCB-8284-774D-9598-687839BC3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15FC-7EF3-9A43-9813-F79038D9517F}" type="datetimeFigureOut">
              <a:rPr lang="en-US" smtClean="0"/>
              <a:t>5/9/15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BCCB-8284-774D-9598-687839BC3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15FC-7EF3-9A43-9813-F79038D9517F}" type="datetimeFigureOut">
              <a:rPr lang="en-US" smtClean="0"/>
              <a:t>5/9/15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BCCB-8284-774D-9598-687839BC3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5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415FC-7EF3-9A43-9813-F79038D9517F}" type="datetimeFigureOut">
              <a:rPr lang="en-US" smtClean="0"/>
              <a:t>5/9/15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1BCCB-8284-774D-9598-687839BC3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Wheelock Chapter XV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98582"/>
          </a:xfrm>
        </p:spPr>
        <p:txBody>
          <a:bodyPr/>
          <a:lstStyle/>
          <a:p>
            <a:r>
              <a:rPr lang="en-US" dirty="0" smtClean="0"/>
              <a:t>Numbers</a:t>
            </a:r>
          </a:p>
          <a:p>
            <a:r>
              <a:rPr lang="en-US" dirty="0" smtClean="0"/>
              <a:t>Genitive of the Whole</a:t>
            </a:r>
          </a:p>
          <a:p>
            <a:r>
              <a:rPr lang="en-US" dirty="0" smtClean="0"/>
              <a:t>Ablative with Numerals</a:t>
            </a:r>
          </a:p>
          <a:p>
            <a:r>
              <a:rPr lang="en-US" dirty="0" smtClean="0"/>
              <a:t>Ablative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1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5892"/>
            <a:ext cx="8229600" cy="5730271"/>
          </a:xfrm>
        </p:spPr>
        <p:txBody>
          <a:bodyPr/>
          <a:lstStyle/>
          <a:p>
            <a:r>
              <a:rPr lang="en-US" dirty="0" err="1" smtClean="0"/>
              <a:t>Decem</a:t>
            </a:r>
            <a:r>
              <a:rPr lang="en-US" dirty="0" smtClean="0"/>
              <a:t> </a:t>
            </a:r>
            <a:r>
              <a:rPr lang="en-US" dirty="0" err="1" smtClean="0"/>
              <a:t>cīvēs</a:t>
            </a:r>
            <a:endParaRPr lang="en-US" dirty="0" smtClean="0"/>
          </a:p>
          <a:p>
            <a:r>
              <a:rPr lang="en-US" dirty="0" smtClean="0"/>
              <a:t>Pars </a:t>
            </a:r>
            <a:r>
              <a:rPr lang="en-US" dirty="0" err="1" smtClean="0"/>
              <a:t>cīvium</a:t>
            </a:r>
            <a:endParaRPr lang="en-US" dirty="0" smtClean="0"/>
          </a:p>
          <a:p>
            <a:r>
              <a:rPr lang="en-US" dirty="0" err="1" smtClean="0"/>
              <a:t>Trēs</a:t>
            </a:r>
            <a:r>
              <a:rPr lang="en-US" dirty="0" smtClean="0"/>
              <a:t> ex sex </a:t>
            </a:r>
            <a:r>
              <a:rPr lang="en-US" dirty="0" err="1" smtClean="0"/>
              <a:t>cīvibus</a:t>
            </a:r>
            <a:endParaRPr lang="en-US" dirty="0" smtClean="0"/>
          </a:p>
          <a:p>
            <a:r>
              <a:rPr lang="en-US" dirty="0" smtClean="0"/>
              <a:t>Centum ex </a:t>
            </a:r>
            <a:r>
              <a:rPr lang="en-US" dirty="0" err="1" smtClean="0"/>
              <a:t>cīvibus</a:t>
            </a:r>
            <a:endParaRPr lang="en-US" dirty="0" smtClean="0"/>
          </a:p>
          <a:p>
            <a:r>
              <a:rPr lang="en-US" dirty="0" err="1" smtClean="0"/>
              <a:t>Satis</a:t>
            </a:r>
            <a:r>
              <a:rPr lang="en-US" dirty="0" smtClean="0"/>
              <a:t> </a:t>
            </a:r>
            <a:r>
              <a:rPr lang="en-US" dirty="0" err="1" smtClean="0"/>
              <a:t>pecūniae</a:t>
            </a:r>
            <a:endParaRPr lang="en-US" dirty="0" smtClean="0"/>
          </a:p>
          <a:p>
            <a:r>
              <a:rPr lang="en-US" dirty="0" err="1" smtClean="0"/>
              <a:t>Nihil</a:t>
            </a:r>
            <a:r>
              <a:rPr lang="en-US" dirty="0" smtClean="0"/>
              <a:t> </a:t>
            </a:r>
            <a:r>
              <a:rPr lang="en-US" dirty="0" err="1" smtClean="0"/>
              <a:t>aquae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3513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Cōnsul</a:t>
            </a:r>
            <a:r>
              <a:rPr lang="en-US" dirty="0" smtClean="0"/>
              <a:t> </a:t>
            </a:r>
            <a:r>
              <a:rPr lang="en-US" u="sng" dirty="0" smtClean="0"/>
              <a:t>cum centum </a:t>
            </a:r>
            <a:r>
              <a:rPr lang="en-US" u="sng" dirty="0" err="1" smtClean="0"/>
              <a:t>virīs</a:t>
            </a:r>
            <a:r>
              <a:rPr lang="en-US" dirty="0" smtClean="0"/>
              <a:t> </a:t>
            </a:r>
            <a:r>
              <a:rPr lang="en-US" dirty="0" err="1" smtClean="0"/>
              <a:t>vēnit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Nēmō</a:t>
            </a:r>
            <a:r>
              <a:rPr lang="en-US" dirty="0" smtClean="0"/>
              <a:t> </a:t>
            </a:r>
            <a:r>
              <a:rPr lang="en-US" dirty="0" err="1" smtClean="0"/>
              <a:t>Asiam</a:t>
            </a:r>
            <a:r>
              <a:rPr lang="en-US" dirty="0" smtClean="0"/>
              <a:t> </a:t>
            </a:r>
            <a:r>
              <a:rPr lang="en-US" u="sng" dirty="0" err="1" smtClean="0"/>
              <a:t>ūnō</a:t>
            </a:r>
            <a:r>
              <a:rPr lang="en-US" u="sng" dirty="0" smtClean="0"/>
              <a:t> </a:t>
            </a:r>
            <a:r>
              <a:rPr lang="en-US" u="sng" dirty="0" err="1" smtClean="0"/>
              <a:t>annō</a:t>
            </a:r>
            <a:r>
              <a:rPr lang="en-US" dirty="0" smtClean="0"/>
              <a:t> </a:t>
            </a:r>
            <a:r>
              <a:rPr lang="en-US" dirty="0" err="1" smtClean="0"/>
              <a:t>vincet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Italia </a:t>
            </a:r>
            <a:r>
              <a:rPr lang="en-US" u="sng" dirty="0" err="1" smtClean="0"/>
              <a:t>illīs</a:t>
            </a:r>
            <a:r>
              <a:rPr lang="en-US" u="sng" dirty="0" smtClean="0"/>
              <a:t> </a:t>
            </a:r>
            <a:r>
              <a:rPr lang="en-US" u="sng" dirty="0" err="1" smtClean="0"/>
              <a:t>temporibus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plēna</a:t>
            </a:r>
            <a:r>
              <a:rPr lang="en-US" dirty="0" smtClean="0"/>
              <a:t> </a:t>
            </a:r>
            <a:r>
              <a:rPr lang="en-US" dirty="0" err="1" smtClean="0"/>
              <a:t>Graecārum</a:t>
            </a:r>
            <a:r>
              <a:rPr lang="en-US" dirty="0" smtClean="0"/>
              <a:t> </a:t>
            </a:r>
            <a:r>
              <a:rPr lang="en-US" dirty="0" err="1" smtClean="0"/>
              <a:t>artium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Quattuor</a:t>
            </a:r>
            <a:r>
              <a:rPr lang="en-US" dirty="0" smtClean="0"/>
              <a:t> </a:t>
            </a:r>
            <a:r>
              <a:rPr lang="en-US" u="sng" dirty="0" smtClean="0"/>
              <a:t>ex </a:t>
            </a:r>
            <a:r>
              <a:rPr lang="en-US" u="sng" dirty="0" err="1" smtClean="0"/>
              <a:t>poetīs</a:t>
            </a:r>
            <a:r>
              <a:rPr lang="en-US" dirty="0" smtClean="0"/>
              <a:t> </a:t>
            </a:r>
            <a:r>
              <a:rPr lang="en-US" dirty="0" err="1" smtClean="0"/>
              <a:t>eam</a:t>
            </a:r>
            <a:r>
              <a:rPr lang="en-US" dirty="0" smtClean="0"/>
              <a:t> </a:t>
            </a:r>
            <a:r>
              <a:rPr lang="en-US" dirty="0" err="1" smtClean="0"/>
              <a:t>laudaverunt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Pars </a:t>
            </a:r>
            <a:r>
              <a:rPr lang="en-US" u="sng" dirty="0" err="1" smtClean="0"/>
              <a:t>meī</a:t>
            </a:r>
            <a:r>
              <a:rPr lang="en-US" dirty="0" smtClean="0"/>
              <a:t> </a:t>
            </a:r>
            <a:r>
              <a:rPr lang="en-US" dirty="0" err="1" smtClean="0"/>
              <a:t>remanebit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Satis</a:t>
            </a:r>
            <a:r>
              <a:rPr lang="en-US" dirty="0" smtClean="0"/>
              <a:t> </a:t>
            </a:r>
            <a:r>
              <a:rPr lang="en-US" u="sng" dirty="0" err="1" smtClean="0"/>
              <a:t>fraudis</a:t>
            </a:r>
            <a:r>
              <a:rPr lang="en-US" dirty="0" smtClean="0"/>
              <a:t> </a:t>
            </a:r>
            <a:r>
              <a:rPr lang="en-US" dirty="0" err="1" smtClean="0"/>
              <a:t>habuī</a:t>
            </a:r>
            <a:r>
              <a:rPr lang="en-US" dirty="0" smtClean="0"/>
              <a:t>!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43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Translate the sentences and name the type of ablative found in each 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Cum </a:t>
            </a:r>
            <a:r>
              <a:rPr lang="en-US" dirty="0" err="1" smtClean="0"/>
              <a:t>amīcīs</a:t>
            </a:r>
            <a:r>
              <a:rPr lang="en-US" dirty="0" smtClean="0"/>
              <a:t> </a:t>
            </a:r>
            <a:r>
              <a:rPr lang="en-US" dirty="0" err="1" smtClean="0"/>
              <a:t>veniēbat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Unā</a:t>
            </a:r>
            <a:r>
              <a:rPr lang="en-US" dirty="0" smtClean="0"/>
              <a:t> </a:t>
            </a:r>
            <a:r>
              <a:rPr lang="en-US" dirty="0" err="1" smtClean="0"/>
              <a:t>hōrā</a:t>
            </a:r>
            <a:r>
              <a:rPr lang="en-US" dirty="0" smtClean="0"/>
              <a:t> </a:t>
            </a:r>
            <a:r>
              <a:rPr lang="en-US" dirty="0" err="1" smtClean="0"/>
              <a:t>veniet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Eōdem</a:t>
            </a:r>
            <a:r>
              <a:rPr lang="en-US" dirty="0" smtClean="0"/>
              <a:t> tempore </a:t>
            </a:r>
            <a:r>
              <a:rPr lang="en-US" dirty="0" err="1" smtClean="0"/>
              <a:t>vēnit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Paucīs</a:t>
            </a:r>
            <a:r>
              <a:rPr lang="en-US" dirty="0" smtClean="0"/>
              <a:t> </a:t>
            </a:r>
            <a:r>
              <a:rPr lang="en-US" dirty="0" err="1" smtClean="0"/>
              <a:t>hōrīs</a:t>
            </a:r>
            <a:r>
              <a:rPr lang="en-US" dirty="0" smtClean="0"/>
              <a:t> </a:t>
            </a:r>
            <a:r>
              <a:rPr lang="en-US" dirty="0" err="1" smtClean="0"/>
              <a:t>librum</a:t>
            </a:r>
            <a:r>
              <a:rPr lang="en-US" dirty="0" smtClean="0"/>
              <a:t> </a:t>
            </a:r>
            <a:r>
              <a:rPr lang="en-US" dirty="0" err="1" smtClean="0"/>
              <a:t>scrīpsit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Illō</a:t>
            </a:r>
            <a:r>
              <a:rPr lang="en-US" dirty="0" smtClean="0"/>
              <a:t> tempore </a:t>
            </a:r>
            <a:r>
              <a:rPr lang="en-US" dirty="0" err="1" smtClean="0"/>
              <a:t>librum</a:t>
            </a:r>
            <a:r>
              <a:rPr lang="en-US" dirty="0" smtClean="0"/>
              <a:t> </a:t>
            </a:r>
            <a:r>
              <a:rPr lang="en-US" dirty="0" err="1" smtClean="0"/>
              <a:t>scrīpsit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Cum </a:t>
            </a:r>
            <a:r>
              <a:rPr lang="en-US" dirty="0" err="1" smtClean="0"/>
              <a:t>cūrā</a:t>
            </a:r>
            <a:r>
              <a:rPr lang="en-US" dirty="0" smtClean="0"/>
              <a:t> </a:t>
            </a:r>
            <a:r>
              <a:rPr lang="en-US" dirty="0" err="1" smtClean="0"/>
              <a:t>librum</a:t>
            </a:r>
            <a:r>
              <a:rPr lang="en-US" dirty="0" smtClean="0"/>
              <a:t> </a:t>
            </a:r>
            <a:r>
              <a:rPr lang="en-US" dirty="0" err="1" smtClean="0"/>
              <a:t>scrībēbat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2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8197"/>
            <a:ext cx="8229600" cy="55298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Ō</a:t>
            </a:r>
            <a:r>
              <a:rPr lang="en-US" dirty="0"/>
              <a:t> </a:t>
            </a:r>
            <a:r>
              <a:rPr lang="en-US" dirty="0" err="1"/>
              <a:t>meī</a:t>
            </a:r>
            <a:r>
              <a:rPr lang="en-US" dirty="0"/>
              <a:t> </a:t>
            </a:r>
            <a:r>
              <a:rPr lang="en-US" dirty="0" err="1"/>
              <a:t>fīliī</a:t>
            </a:r>
            <a:r>
              <a:rPr lang="en-US" dirty="0"/>
              <a:t> </a:t>
            </a:r>
            <a:r>
              <a:rPr lang="en-US" dirty="0" err="1"/>
              <a:t>trēs</a:t>
            </a:r>
            <a:r>
              <a:rPr lang="en-US" dirty="0"/>
              <a:t>, </a:t>
            </a:r>
            <a:r>
              <a:rPr lang="en-US" dirty="0" err="1"/>
              <a:t>nōn</a:t>
            </a:r>
            <a:r>
              <a:rPr lang="en-US" dirty="0"/>
              <a:t> </a:t>
            </a:r>
            <a:r>
              <a:rPr lang="en-US" dirty="0" err="1"/>
              <a:t>dēbētis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 smtClean="0"/>
              <a:t>miserī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 </a:t>
            </a:r>
            <a:r>
              <a:rPr lang="en-US" dirty="0"/>
              <a:t>mortem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veniō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pars </a:t>
            </a:r>
            <a:r>
              <a:rPr lang="en-US" dirty="0" err="1"/>
              <a:t>meī</a:t>
            </a:r>
            <a:r>
              <a:rPr lang="en-US" dirty="0"/>
              <a:t>, animus </a:t>
            </a:r>
            <a:r>
              <a:rPr lang="en-US" dirty="0" err="1"/>
              <a:t>meus</a:t>
            </a:r>
            <a:r>
              <a:rPr lang="en-US" dirty="0"/>
              <a:t>, semper </a:t>
            </a:r>
            <a:r>
              <a:rPr lang="en-US" dirty="0" err="1" smtClean="0"/>
              <a:t>remanēbit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Dum </a:t>
            </a:r>
            <a:r>
              <a:rPr lang="en-US" dirty="0" err="1"/>
              <a:t>eram</a:t>
            </a:r>
            <a:r>
              <a:rPr lang="en-US" dirty="0"/>
              <a:t> </a:t>
            </a:r>
            <a:r>
              <a:rPr lang="en-US" dirty="0" err="1"/>
              <a:t>vōbīscum</a:t>
            </a:r>
            <a:r>
              <a:rPr lang="en-US" dirty="0"/>
              <a:t>, </a:t>
            </a:r>
            <a:r>
              <a:rPr lang="en-US" dirty="0" err="1"/>
              <a:t>animum</a:t>
            </a:r>
            <a:r>
              <a:rPr lang="en-US" dirty="0"/>
              <a:t> </a:t>
            </a:r>
            <a:r>
              <a:rPr lang="en-US" dirty="0" err="1"/>
              <a:t>nōn</a:t>
            </a:r>
            <a:r>
              <a:rPr lang="en-US" dirty="0"/>
              <a:t> </a:t>
            </a:r>
            <a:r>
              <a:rPr lang="en-US" dirty="0" err="1"/>
              <a:t>vidēbātis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ex </a:t>
            </a:r>
            <a:r>
              <a:rPr lang="en-US" dirty="0" err="1"/>
              <a:t>factīs</a:t>
            </a:r>
            <a:r>
              <a:rPr lang="en-US" dirty="0"/>
              <a:t> </a:t>
            </a:r>
            <a:r>
              <a:rPr lang="en-US" dirty="0" err="1"/>
              <a:t>meīs</a:t>
            </a:r>
            <a:r>
              <a:rPr lang="en-US" dirty="0"/>
              <a:t> </a:t>
            </a:r>
            <a:r>
              <a:rPr lang="en-US" dirty="0" err="1"/>
              <a:t>intellegēbātis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in </a:t>
            </a:r>
            <a:r>
              <a:rPr lang="en-US" dirty="0" err="1"/>
              <a:t>hōc</a:t>
            </a:r>
            <a:r>
              <a:rPr lang="en-US" dirty="0"/>
              <a:t> </a:t>
            </a:r>
            <a:r>
              <a:rPr lang="en-US" dirty="0" err="1" smtClean="0"/>
              <a:t>corpore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Crēdite</a:t>
            </a:r>
            <a:r>
              <a:rPr lang="en-US" dirty="0" smtClean="0"/>
              <a:t> </a:t>
            </a:r>
            <a:r>
              <a:rPr lang="en-US" dirty="0" err="1"/>
              <a:t>igitur</a:t>
            </a:r>
            <a:r>
              <a:rPr lang="en-US" dirty="0"/>
              <a:t> </a:t>
            </a:r>
            <a:r>
              <a:rPr lang="en-US" dirty="0" err="1"/>
              <a:t>animum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eundem</a:t>
            </a:r>
            <a:r>
              <a:rPr lang="en-US" dirty="0"/>
              <a:t> post mortem,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sī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nōn</a:t>
            </a:r>
            <a:r>
              <a:rPr lang="en-US" dirty="0"/>
              <a:t> </a:t>
            </a:r>
            <a:r>
              <a:rPr lang="en-US" dirty="0" err="1"/>
              <a:t>vidēbitis</a:t>
            </a:r>
            <a:r>
              <a:rPr lang="en-US" dirty="0"/>
              <a:t>, et semper </a:t>
            </a:r>
            <a:r>
              <a:rPr lang="en-US" dirty="0" err="1"/>
              <a:t>cōnservāte</a:t>
            </a:r>
            <a:r>
              <a:rPr lang="en-US" dirty="0"/>
              <a:t> </a:t>
            </a:r>
            <a:r>
              <a:rPr lang="en-US" dirty="0" err="1"/>
              <a:t>mē</a:t>
            </a:r>
            <a:r>
              <a:rPr lang="en-US" dirty="0"/>
              <a:t> in </a:t>
            </a:r>
            <a:r>
              <a:rPr lang="en-US" dirty="0" err="1"/>
              <a:t>memoriā</a:t>
            </a:r>
            <a:r>
              <a:rPr lang="en-US" dirty="0"/>
              <a:t> </a:t>
            </a:r>
            <a:r>
              <a:rPr lang="en-US" dirty="0" err="1"/>
              <a:t>vestrā</a:t>
            </a:r>
            <a:r>
              <a:rPr lang="en-US" dirty="0"/>
              <a:t>.</a:t>
            </a:r>
          </a:p>
          <a:p>
            <a:r>
              <a:rPr lang="en-US" dirty="0" err="1"/>
              <a:t>crēdō</a:t>
            </a:r>
            <a:r>
              <a:rPr lang="en-US" dirty="0"/>
              <a:t>, -ere- to </a:t>
            </a:r>
            <a:r>
              <a:rPr lang="en-US" dirty="0" smtClean="0"/>
              <a:t>believe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80502" y="255682"/>
            <a:ext cx="5793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Cyrus’ Dying Words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719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894"/>
            <a:ext cx="8229600" cy="509710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Paucī</a:t>
            </a:r>
            <a:r>
              <a:rPr lang="en-US" dirty="0" smtClean="0"/>
              <a:t> ex </a:t>
            </a:r>
            <a:r>
              <a:rPr lang="en-US" dirty="0" err="1" smtClean="0"/>
              <a:t>eīs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Quīnque</a:t>
            </a:r>
            <a:r>
              <a:rPr lang="en-US" dirty="0" smtClean="0"/>
              <a:t> </a:t>
            </a:r>
            <a:r>
              <a:rPr lang="en-US" dirty="0" err="1" smtClean="0"/>
              <a:t>cīvēs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Tria</a:t>
            </a:r>
            <a:r>
              <a:rPr lang="en-US" dirty="0" smtClean="0"/>
              <a:t> </a:t>
            </a:r>
            <a:r>
              <a:rPr lang="en-US" dirty="0" err="1" smtClean="0"/>
              <a:t>mīlia</a:t>
            </a:r>
            <a:r>
              <a:rPr lang="en-US" dirty="0" smtClean="0"/>
              <a:t> </a:t>
            </a:r>
            <a:r>
              <a:rPr lang="en-US" dirty="0" err="1" smtClean="0"/>
              <a:t>cīvium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Multum</a:t>
            </a:r>
            <a:r>
              <a:rPr lang="en-US" dirty="0" smtClean="0"/>
              <a:t> </a:t>
            </a:r>
            <a:r>
              <a:rPr lang="en-US" dirty="0" err="1" smtClean="0"/>
              <a:t>laudis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ūnus</a:t>
            </a:r>
            <a:r>
              <a:rPr lang="en-US" dirty="0" smtClean="0"/>
              <a:t> </a:t>
            </a:r>
            <a:r>
              <a:rPr lang="en-US" dirty="0" err="1" smtClean="0"/>
              <a:t>tyrannus</a:t>
            </a:r>
            <a:r>
              <a:rPr lang="en-US" dirty="0" smtClean="0"/>
              <a:t> </a:t>
            </a:r>
            <a:r>
              <a:rPr lang="en-US" dirty="0" err="1" smtClean="0"/>
              <a:t>sē</a:t>
            </a:r>
            <a:r>
              <a:rPr lang="en-US" dirty="0" smtClean="0"/>
              <a:t> semper </a:t>
            </a:r>
            <a:r>
              <a:rPr lang="en-US" dirty="0" err="1" smtClean="0"/>
              <a:t>laudābat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Urbem</a:t>
            </a:r>
            <a:r>
              <a:rPr lang="en-US" dirty="0" smtClean="0"/>
              <a:t> </a:t>
            </a:r>
            <a:r>
              <a:rPr lang="en-US" dirty="0" err="1" smtClean="0"/>
              <a:t>duābus</a:t>
            </a:r>
            <a:r>
              <a:rPr lang="en-US" dirty="0" smtClean="0"/>
              <a:t> </a:t>
            </a:r>
            <a:r>
              <a:rPr lang="en-US" dirty="0" err="1" smtClean="0"/>
              <a:t>hōrīs</a:t>
            </a:r>
            <a:r>
              <a:rPr lang="en-US" dirty="0" smtClean="0"/>
              <a:t> </a:t>
            </a:r>
            <a:r>
              <a:rPr lang="en-US" dirty="0" err="1" smtClean="0"/>
              <a:t>dēlēbō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in Latin: </a:t>
            </a:r>
            <a:r>
              <a:rPr lang="en-US" dirty="0" err="1" smtClean="0"/>
              <a:t>Quot</a:t>
            </a:r>
            <a:r>
              <a:rPr lang="en-US" dirty="0" smtClean="0"/>
              <a:t> </a:t>
            </a:r>
            <a:r>
              <a:rPr lang="en-US" dirty="0" err="1" smtClean="0"/>
              <a:t>oculōs</a:t>
            </a:r>
            <a:r>
              <a:rPr lang="en-US" dirty="0" smtClean="0"/>
              <a:t> </a:t>
            </a:r>
            <a:r>
              <a:rPr lang="en-US" dirty="0" err="1" smtClean="0"/>
              <a:t>habēs</a:t>
            </a:r>
            <a:r>
              <a:rPr lang="en-US" dirty="0" smtClean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93838"/>
            <a:ext cx="736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Translate.  Identify all ablatives and genitives.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569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2244"/>
            <a:ext cx="8229600" cy="1143000"/>
          </a:xfrm>
        </p:spPr>
        <p:txBody>
          <a:bodyPr/>
          <a:lstStyle/>
          <a:p>
            <a:r>
              <a:rPr lang="en-US" dirty="0" smtClean="0"/>
              <a:t>Chapter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4866"/>
            <a:ext cx="9144000" cy="6363134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Memoria</a:t>
            </a:r>
            <a:r>
              <a:rPr lang="en-US" dirty="0" smtClean="0"/>
              <a:t>, </a:t>
            </a:r>
            <a:r>
              <a:rPr lang="en-US" dirty="0" err="1" smtClean="0"/>
              <a:t>memoriae</a:t>
            </a:r>
            <a:r>
              <a:rPr lang="en-US" dirty="0"/>
              <a:t>	</a:t>
            </a:r>
            <a:r>
              <a:rPr lang="en-US" dirty="0" smtClean="0"/>
              <a:t>	-- Memory</a:t>
            </a:r>
          </a:p>
          <a:p>
            <a:r>
              <a:rPr lang="en-US" dirty="0" err="1" smtClean="0"/>
              <a:t>Tempestās</a:t>
            </a:r>
            <a:r>
              <a:rPr lang="en-US" dirty="0" smtClean="0"/>
              <a:t>, </a:t>
            </a:r>
            <a:r>
              <a:rPr lang="en-US" dirty="0" err="1" smtClean="0"/>
              <a:t>tempestātis</a:t>
            </a:r>
            <a:r>
              <a:rPr lang="en-US" dirty="0" smtClean="0"/>
              <a:t>	-- period of time; storm</a:t>
            </a:r>
          </a:p>
          <a:p>
            <a:r>
              <a:rPr lang="en-US" dirty="0" smtClean="0"/>
              <a:t>Centum (indeclinable)		-- 100</a:t>
            </a:r>
          </a:p>
          <a:p>
            <a:r>
              <a:rPr lang="en-US" dirty="0" err="1" smtClean="0"/>
              <a:t>Mīlle</a:t>
            </a:r>
            <a:r>
              <a:rPr lang="en-US" dirty="0" smtClean="0"/>
              <a:t>								-- 1,000</a:t>
            </a:r>
            <a:endParaRPr lang="en-US" dirty="0"/>
          </a:p>
          <a:p>
            <a:r>
              <a:rPr lang="en-US" dirty="0" smtClean="0"/>
              <a:t>Miser, </a:t>
            </a:r>
            <a:r>
              <a:rPr lang="en-US" dirty="0" err="1" smtClean="0"/>
              <a:t>misera</a:t>
            </a:r>
            <a:r>
              <a:rPr lang="en-US" dirty="0" smtClean="0"/>
              <a:t>, </a:t>
            </a:r>
            <a:r>
              <a:rPr lang="en-US" dirty="0" err="1" smtClean="0"/>
              <a:t>miserum</a:t>
            </a:r>
            <a:r>
              <a:rPr lang="en-US" dirty="0" smtClean="0"/>
              <a:t>	-- wretched, miserable</a:t>
            </a:r>
          </a:p>
          <a:p>
            <a:r>
              <a:rPr lang="en-US" dirty="0" smtClean="0"/>
              <a:t>Inter								-- between, among</a:t>
            </a:r>
          </a:p>
          <a:p>
            <a:r>
              <a:rPr lang="en-US" dirty="0" err="1" smtClean="0"/>
              <a:t>Itaque</a:t>
            </a:r>
            <a:r>
              <a:rPr lang="en-US" dirty="0" smtClean="0"/>
              <a:t>							-- and so, therefore</a:t>
            </a:r>
          </a:p>
          <a:p>
            <a:r>
              <a:rPr lang="en-US" dirty="0" err="1" smtClean="0"/>
              <a:t>Committō</a:t>
            </a:r>
            <a:r>
              <a:rPr lang="en-US" dirty="0" smtClean="0"/>
              <a:t>, </a:t>
            </a:r>
            <a:r>
              <a:rPr lang="en-US" dirty="0" err="1" smtClean="0"/>
              <a:t>committere</a:t>
            </a:r>
            <a:r>
              <a:rPr lang="en-US" dirty="0" smtClean="0"/>
              <a:t>, </a:t>
            </a:r>
            <a:r>
              <a:rPr lang="en-US" dirty="0" err="1" smtClean="0"/>
              <a:t>commīsī</a:t>
            </a:r>
            <a:r>
              <a:rPr lang="en-US" dirty="0" smtClean="0"/>
              <a:t>, </a:t>
            </a:r>
            <a:r>
              <a:rPr lang="en-US" dirty="0" err="1" smtClean="0"/>
              <a:t>commissum</a:t>
            </a:r>
            <a:endParaRPr lang="en-US" dirty="0" smtClean="0"/>
          </a:p>
          <a:p>
            <a:r>
              <a:rPr lang="en-US" dirty="0" err="1" smtClean="0"/>
              <a:t>Exspectō</a:t>
            </a:r>
            <a:r>
              <a:rPr lang="en-US" dirty="0" smtClean="0"/>
              <a:t>, </a:t>
            </a:r>
            <a:r>
              <a:rPr lang="en-US" dirty="0" err="1" smtClean="0"/>
              <a:t>exspectāre</a:t>
            </a:r>
            <a:r>
              <a:rPr lang="en-US" dirty="0" smtClean="0"/>
              <a:t>, </a:t>
            </a:r>
            <a:r>
              <a:rPr lang="en-US" dirty="0" err="1" smtClean="0"/>
              <a:t>exspectāvī</a:t>
            </a:r>
            <a:r>
              <a:rPr lang="en-US" dirty="0" smtClean="0"/>
              <a:t>, </a:t>
            </a:r>
            <a:r>
              <a:rPr lang="en-US" dirty="0" err="1" smtClean="0"/>
              <a:t>exspectātum</a:t>
            </a:r>
            <a:endParaRPr lang="en-US" dirty="0" smtClean="0"/>
          </a:p>
          <a:p>
            <a:r>
              <a:rPr lang="en-US" dirty="0" err="1" smtClean="0"/>
              <a:t>Iaciō</a:t>
            </a:r>
            <a:r>
              <a:rPr lang="en-US" dirty="0" smtClean="0"/>
              <a:t>, </a:t>
            </a:r>
            <a:r>
              <a:rPr lang="en-US" dirty="0" err="1" smtClean="0"/>
              <a:t>iacere</a:t>
            </a:r>
            <a:r>
              <a:rPr lang="en-US" dirty="0" smtClean="0"/>
              <a:t>, </a:t>
            </a:r>
            <a:r>
              <a:rPr lang="en-US" dirty="0" err="1" smtClean="0"/>
              <a:t>iēcī</a:t>
            </a:r>
            <a:r>
              <a:rPr lang="en-US" dirty="0" smtClean="0"/>
              <a:t>, </a:t>
            </a:r>
            <a:r>
              <a:rPr lang="en-US" dirty="0" err="1" smtClean="0"/>
              <a:t>iactum</a:t>
            </a:r>
            <a:r>
              <a:rPr lang="en-US" dirty="0"/>
              <a:t>	</a:t>
            </a:r>
            <a:r>
              <a:rPr lang="en-US" dirty="0" smtClean="0"/>
              <a:t>-- to throw</a:t>
            </a:r>
          </a:p>
          <a:p>
            <a:r>
              <a:rPr lang="en-US" dirty="0" err="1" smtClean="0"/>
              <a:t>Timeō</a:t>
            </a:r>
            <a:r>
              <a:rPr lang="en-US" dirty="0" smtClean="0"/>
              <a:t>, </a:t>
            </a:r>
            <a:r>
              <a:rPr lang="en-US" dirty="0" err="1" smtClean="0"/>
              <a:t>timēre</a:t>
            </a:r>
            <a:r>
              <a:rPr lang="en-US" dirty="0" smtClean="0"/>
              <a:t>, </a:t>
            </a:r>
            <a:r>
              <a:rPr lang="en-US" dirty="0" err="1" smtClean="0"/>
              <a:t>timuī</a:t>
            </a:r>
            <a:r>
              <a:rPr lang="en-US" dirty="0" smtClean="0"/>
              <a:t>		-- to fear, be afraid (of)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6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5444" y="27206"/>
            <a:ext cx="8229600" cy="1143000"/>
          </a:xfrm>
        </p:spPr>
        <p:txBody>
          <a:bodyPr/>
          <a:lstStyle/>
          <a:p>
            <a:r>
              <a:rPr lang="en-US" dirty="0" smtClean="0"/>
              <a:t>Cardinal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0206"/>
            <a:ext cx="4239022" cy="53949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Unus</a:t>
            </a:r>
            <a:r>
              <a:rPr lang="en-US" sz="2800" dirty="0" smtClean="0"/>
              <a:t>, -a, -um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Duo, </a:t>
            </a:r>
            <a:r>
              <a:rPr lang="en-US" sz="2800" dirty="0" err="1" smtClean="0"/>
              <a:t>duae</a:t>
            </a:r>
            <a:r>
              <a:rPr lang="en-US" sz="2800" dirty="0" smtClean="0"/>
              <a:t>, duo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Trēs</a:t>
            </a:r>
            <a:r>
              <a:rPr lang="en-US" sz="2800" dirty="0" smtClean="0"/>
              <a:t>, </a:t>
            </a:r>
            <a:r>
              <a:rPr lang="en-US" sz="2800" dirty="0" err="1" smtClean="0"/>
              <a:t>tria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Quattuor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Quīnque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Sex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Septem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Octō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Novem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Decem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39022" y="1500116"/>
            <a:ext cx="40905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/>
              <a:t>Undecim</a:t>
            </a:r>
            <a:endParaRPr lang="en-US" sz="2800" dirty="0" smtClean="0"/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/>
              <a:t>Duodecim</a:t>
            </a:r>
            <a:endParaRPr lang="en-US" sz="2800" dirty="0" smtClean="0"/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/>
              <a:t>Tredecim</a:t>
            </a:r>
            <a:endParaRPr lang="en-US" sz="2800" dirty="0" smtClean="0"/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/>
              <a:t>Quattuordecim</a:t>
            </a:r>
            <a:endParaRPr lang="en-US" sz="2800" dirty="0" smtClean="0"/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/>
              <a:t>Quīndecim</a:t>
            </a:r>
            <a:endParaRPr lang="en-US" sz="2800" dirty="0" smtClean="0"/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/>
              <a:t>Sēdecim</a:t>
            </a:r>
            <a:endParaRPr lang="en-US" sz="2800" dirty="0" smtClean="0"/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/>
              <a:t>Septendecim</a:t>
            </a:r>
            <a:endParaRPr lang="en-US" sz="2800" dirty="0" smtClean="0"/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/>
              <a:t>Duodēvīgintī</a:t>
            </a:r>
            <a:endParaRPr lang="en-US" sz="2800" dirty="0" smtClean="0"/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/>
              <a:t>Undēvīgintī</a:t>
            </a:r>
            <a:endParaRPr lang="en-US" sz="2800" dirty="0" smtClean="0"/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/>
              <a:t>Vīgintī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6918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Ordinal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2208"/>
            <a:ext cx="9144000" cy="5785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First.		</a:t>
            </a:r>
            <a:r>
              <a:rPr lang="en-US" sz="2800" dirty="0" err="1" smtClean="0"/>
              <a:t>Prīmus</a:t>
            </a:r>
            <a:r>
              <a:rPr lang="en-US" sz="2800" dirty="0" smtClean="0"/>
              <a:t>, -a, -um</a:t>
            </a:r>
          </a:p>
          <a:p>
            <a:pPr marL="0" indent="0">
              <a:buNone/>
            </a:pPr>
            <a:r>
              <a:rPr lang="en-US" sz="2800" dirty="0" smtClean="0"/>
              <a:t>Second.	</a:t>
            </a:r>
            <a:r>
              <a:rPr lang="en-US" sz="2800" dirty="0" err="1" smtClean="0"/>
              <a:t>Secundus</a:t>
            </a:r>
            <a:r>
              <a:rPr lang="en-US" sz="2800" dirty="0" smtClean="0"/>
              <a:t>, -a, -um</a:t>
            </a:r>
          </a:p>
          <a:p>
            <a:pPr marL="0" indent="0">
              <a:buNone/>
            </a:pPr>
            <a:r>
              <a:rPr lang="en-US" sz="2800" dirty="0" smtClean="0"/>
              <a:t>Third.		</a:t>
            </a:r>
            <a:r>
              <a:rPr lang="en-US" sz="2800" dirty="0" err="1" smtClean="0"/>
              <a:t>Tertius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Fourth.	</a:t>
            </a:r>
            <a:r>
              <a:rPr lang="en-US" sz="2800" dirty="0" err="1" smtClean="0"/>
              <a:t>Quārtus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Fifth.		</a:t>
            </a:r>
            <a:r>
              <a:rPr lang="en-US" sz="2800" dirty="0" err="1" smtClean="0"/>
              <a:t>Quīntus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Sixth.		</a:t>
            </a:r>
            <a:r>
              <a:rPr lang="en-US" sz="2800" dirty="0" err="1" smtClean="0"/>
              <a:t>Sextus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Seventh.	</a:t>
            </a:r>
            <a:r>
              <a:rPr lang="en-US" sz="2800" dirty="0" err="1" smtClean="0"/>
              <a:t>Septimus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Eighth.	</a:t>
            </a:r>
            <a:r>
              <a:rPr lang="en-US" sz="2800" dirty="0" err="1" smtClean="0"/>
              <a:t>Octāvus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Ninth.		</a:t>
            </a:r>
            <a:r>
              <a:rPr lang="en-US" sz="2800" dirty="0" err="1" smtClean="0"/>
              <a:t>Nōnus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Tenth.	</a:t>
            </a:r>
            <a:r>
              <a:rPr lang="en-US" sz="2800" dirty="0" err="1" smtClean="0"/>
              <a:t>Decimus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263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9144000" cy="3371004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Nota </a:t>
            </a:r>
            <a:r>
              <a:rPr lang="en-US" sz="3200" dirty="0" err="1" smtClean="0"/>
              <a:t>Bene</a:t>
            </a:r>
            <a:r>
              <a:rPr lang="en-US" sz="3200" dirty="0" smtClean="0"/>
              <a:t>: Most cardinal numbers are indeclinable.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However, there are some exceptions.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 smtClean="0"/>
              <a:t>Unus</a:t>
            </a:r>
            <a:r>
              <a:rPr lang="en-US" sz="3200" dirty="0" smtClean="0"/>
              <a:t>, -a, -um declines like a normal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/2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adjective.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Duo (two):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453353"/>
              </p:ext>
            </p:extLst>
          </p:nvPr>
        </p:nvGraphicFramePr>
        <p:xfrm>
          <a:off x="457200" y="3645641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Masc.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Fem.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Neut.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Nominative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duae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Genitive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duōrum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duārum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duōrum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duōbus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duābus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duōbus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Accusative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duōs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duās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Ablative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duōbus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duābus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duōbus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68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19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Trēs</a:t>
            </a:r>
            <a:r>
              <a:rPr lang="en-US" sz="2800" dirty="0"/>
              <a:t> </a:t>
            </a:r>
            <a:r>
              <a:rPr lang="en-US" sz="2800" dirty="0" smtClean="0"/>
              <a:t>(three):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275350"/>
              </p:ext>
            </p:extLst>
          </p:nvPr>
        </p:nvGraphicFramePr>
        <p:xfrm>
          <a:off x="457200" y="544624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Masc.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Fem.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Neut.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Nom.</a:t>
                      </a:r>
                      <a:endParaRPr lang="en-US" sz="2400" dirty="0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trēs</a:t>
                      </a:r>
                      <a:endParaRPr lang="en-US" sz="2800" dirty="0"/>
                    </a:p>
                    <a:p>
                      <a:pPr algn="ctr"/>
                      <a:r>
                        <a:rPr lang="en-US" sz="2800" dirty="0" err="1" smtClean="0"/>
                        <a:t>trium</a:t>
                      </a:r>
                      <a:endParaRPr lang="en-US" sz="2800" dirty="0"/>
                    </a:p>
                    <a:p>
                      <a:pPr algn="ctr"/>
                      <a:r>
                        <a:rPr lang="en-US" sz="2800" dirty="0" err="1" smtClean="0"/>
                        <a:t>tribus</a:t>
                      </a:r>
                      <a:endParaRPr lang="en-US" sz="2800" dirty="0"/>
                    </a:p>
                    <a:p>
                      <a:pPr algn="ctr"/>
                      <a:r>
                        <a:rPr lang="en-US" sz="2800" dirty="0" err="1" smtClean="0"/>
                        <a:t>trēs</a:t>
                      </a:r>
                      <a:endParaRPr lang="en-US" sz="2800" dirty="0"/>
                    </a:p>
                    <a:p>
                      <a:pPr algn="ctr"/>
                      <a:r>
                        <a:rPr lang="en-US" sz="2800" dirty="0" err="1" smtClean="0"/>
                        <a:t>tribus</a:t>
                      </a:r>
                      <a:endParaRPr lang="en-US" sz="2800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tria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Gen.</a:t>
                      </a:r>
                      <a:endParaRPr lang="en-US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trium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Dat.</a:t>
                      </a:r>
                      <a:endParaRPr lang="en-US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tribus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Acc.</a:t>
                      </a:r>
                      <a:endParaRPr lang="en-US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tria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Abl.</a:t>
                      </a:r>
                      <a:endParaRPr lang="en-US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tribus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369716"/>
            <a:ext cx="6861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Mīlle</a:t>
            </a:r>
            <a:r>
              <a:rPr lang="en-US" sz="2800" dirty="0" smtClean="0"/>
              <a:t> (thousand), </a:t>
            </a:r>
            <a:r>
              <a:rPr lang="en-US" sz="2800" dirty="0" err="1" smtClean="0"/>
              <a:t>mīlia</a:t>
            </a:r>
            <a:r>
              <a:rPr lang="en-US" sz="2800" dirty="0" smtClean="0"/>
              <a:t> (thousands):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9075"/>
              </p:ext>
            </p:extLst>
          </p:nvPr>
        </p:nvGraphicFramePr>
        <p:xfrm>
          <a:off x="457200" y="393267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327684"/>
                <a:gridCol w="1467988"/>
                <a:gridCol w="1237069"/>
                <a:gridCol w="255093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Masc.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Fem.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Neut.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N. (Plural)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Nom.</a:t>
                      </a:r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mīlle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mīlia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Gen.</a:t>
                      </a:r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mīlle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mīlium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Dat.</a:t>
                      </a:r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mīlle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mīlibus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Acc.</a:t>
                      </a:r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mīlle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mīlia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Abl.</a:t>
                      </a:r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mīlle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mīlibus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034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Genitive of the Whole</a:t>
            </a:r>
            <a:br>
              <a:rPr lang="en-US" dirty="0" smtClean="0"/>
            </a:br>
            <a:r>
              <a:rPr lang="en-US" dirty="0" smtClean="0"/>
              <a:t>(a.k.a. </a:t>
            </a:r>
            <a:r>
              <a:rPr lang="en-US" dirty="0" err="1" smtClean="0"/>
              <a:t>partitive</a:t>
            </a:r>
            <a:r>
              <a:rPr lang="en-US" dirty="0" smtClean="0"/>
              <a:t> genitive)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Genitive indicating the whole of a thing or group</a:t>
            </a:r>
          </a:p>
          <a:p>
            <a:pPr lvl="1"/>
            <a:r>
              <a:rPr lang="en-US" sz="2400" dirty="0"/>
              <a:t>pars </a:t>
            </a:r>
            <a:r>
              <a:rPr lang="en-US" sz="2400" dirty="0" err="1"/>
              <a:t>urbis</a:t>
            </a:r>
            <a:r>
              <a:rPr lang="en-US" sz="2400" dirty="0"/>
              <a:t>, </a:t>
            </a:r>
            <a:r>
              <a:rPr lang="en-US" sz="2400" i="1" dirty="0"/>
              <a:t>part of the </a:t>
            </a:r>
            <a:r>
              <a:rPr lang="en-US" sz="2400" i="1" dirty="0" smtClean="0"/>
              <a:t>city</a:t>
            </a:r>
            <a:endParaRPr lang="en-US" sz="2400" dirty="0" smtClean="0"/>
          </a:p>
          <a:p>
            <a:pPr lvl="1"/>
            <a:r>
              <a:rPr lang="en-US" sz="2400" dirty="0" smtClean="0"/>
              <a:t>I ate some cake = I ate some of the cake.</a:t>
            </a:r>
          </a:p>
          <a:p>
            <a:r>
              <a:rPr lang="en-US" dirty="0" smtClean="0"/>
              <a:t>Also used with </a:t>
            </a:r>
            <a:r>
              <a:rPr lang="en-US" dirty="0" err="1" smtClean="0"/>
              <a:t>mīlia</a:t>
            </a:r>
            <a:r>
              <a:rPr lang="en-US" dirty="0" smtClean="0"/>
              <a:t> and after such words as </a:t>
            </a:r>
            <a:r>
              <a:rPr lang="en-US" dirty="0" err="1" smtClean="0"/>
              <a:t>aliquid</a:t>
            </a:r>
            <a:r>
              <a:rPr lang="en-US" dirty="0" smtClean="0"/>
              <a:t>, quid, </a:t>
            </a:r>
            <a:r>
              <a:rPr lang="en-US" dirty="0" err="1" smtClean="0"/>
              <a:t>multum</a:t>
            </a:r>
            <a:r>
              <a:rPr lang="en-US" dirty="0" smtClean="0"/>
              <a:t>, </a:t>
            </a:r>
            <a:r>
              <a:rPr lang="en-US" dirty="0" err="1" smtClean="0"/>
              <a:t>plūs</a:t>
            </a:r>
            <a:r>
              <a:rPr lang="en-US" dirty="0" smtClean="0"/>
              <a:t>, minus, </a:t>
            </a:r>
            <a:r>
              <a:rPr lang="en-US" dirty="0" err="1" smtClean="0"/>
              <a:t>satis</a:t>
            </a:r>
            <a:r>
              <a:rPr lang="en-US" dirty="0" smtClean="0"/>
              <a:t>, </a:t>
            </a:r>
            <a:r>
              <a:rPr lang="en-US" dirty="0" err="1" smtClean="0"/>
              <a:t>nihil</a:t>
            </a:r>
            <a:r>
              <a:rPr lang="en-US" dirty="0" smtClean="0"/>
              <a:t>, </a:t>
            </a:r>
            <a:r>
              <a:rPr lang="en-US" dirty="0" err="1" smtClean="0"/>
              <a:t>tantum</a:t>
            </a:r>
            <a:r>
              <a:rPr lang="en-US" dirty="0" smtClean="0"/>
              <a:t>, quantum</a:t>
            </a:r>
            <a:endParaRPr lang="en-US" dirty="0"/>
          </a:p>
          <a:p>
            <a:pPr lvl="1"/>
            <a:r>
              <a:rPr lang="en-US" sz="2600" dirty="0" err="1" smtClean="0"/>
              <a:t>Nihil</a:t>
            </a:r>
            <a:r>
              <a:rPr lang="en-US" sz="2600" dirty="0" smtClean="0"/>
              <a:t> </a:t>
            </a:r>
            <a:r>
              <a:rPr lang="en-US" sz="2600" dirty="0" err="1" smtClean="0"/>
              <a:t>temporis</a:t>
            </a:r>
            <a:r>
              <a:rPr lang="en-US" sz="2600" dirty="0" smtClean="0"/>
              <a:t>, </a:t>
            </a:r>
            <a:r>
              <a:rPr lang="en-US" sz="2600" i="1" dirty="0" smtClean="0"/>
              <a:t>nothing of time = no time</a:t>
            </a:r>
            <a:endParaRPr lang="en-US" sz="2600" dirty="0" smtClean="0"/>
          </a:p>
          <a:p>
            <a:pPr lvl="1"/>
            <a:r>
              <a:rPr lang="en-US" sz="2600" dirty="0" err="1" smtClean="0"/>
              <a:t>Satis</a:t>
            </a:r>
            <a:r>
              <a:rPr lang="en-US" sz="2600" dirty="0" smtClean="0"/>
              <a:t> </a:t>
            </a:r>
            <a:r>
              <a:rPr lang="en-US" sz="2600" dirty="0" err="1" smtClean="0"/>
              <a:t>sapientiae</a:t>
            </a:r>
            <a:r>
              <a:rPr lang="en-US" sz="2600" dirty="0" smtClean="0"/>
              <a:t>, </a:t>
            </a:r>
            <a:r>
              <a:rPr lang="en-US" sz="2600" i="1" dirty="0" smtClean="0"/>
              <a:t>enough of wisdom = enough wisdom</a:t>
            </a:r>
          </a:p>
          <a:p>
            <a:pPr lvl="1"/>
            <a:r>
              <a:rPr lang="en-US" sz="2600" dirty="0" err="1" smtClean="0"/>
              <a:t>Decem</a:t>
            </a:r>
            <a:r>
              <a:rPr lang="en-US" sz="2600" dirty="0" smtClean="0"/>
              <a:t> </a:t>
            </a:r>
            <a:r>
              <a:rPr lang="en-US" sz="2600" dirty="0" err="1" smtClean="0"/>
              <a:t>mīlia</a:t>
            </a:r>
            <a:r>
              <a:rPr lang="en-US" sz="2600" dirty="0" smtClean="0"/>
              <a:t> </a:t>
            </a:r>
            <a:r>
              <a:rPr lang="en-US" sz="2600" dirty="0" err="1" smtClean="0"/>
              <a:t>virōrum</a:t>
            </a:r>
            <a:r>
              <a:rPr lang="en-US" sz="2600" dirty="0" smtClean="0"/>
              <a:t>, </a:t>
            </a:r>
            <a:r>
              <a:rPr lang="en-US" sz="2600" i="1" dirty="0" smtClean="0"/>
              <a:t>Ten thousands of men = 10,000 men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8213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Ablative with Cardinal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600" dirty="0"/>
              <a:t>Cardinal numbers, </a:t>
            </a:r>
            <a:r>
              <a:rPr lang="en-US" sz="3600" dirty="0" err="1"/>
              <a:t>quīdam</a:t>
            </a:r>
            <a:r>
              <a:rPr lang="en-US" sz="3600" dirty="0"/>
              <a:t>, and </a:t>
            </a:r>
            <a:r>
              <a:rPr lang="en-US" sz="3600" dirty="0" err="1"/>
              <a:t>paucī</a:t>
            </a:r>
            <a:r>
              <a:rPr lang="en-US" sz="3600" dirty="0"/>
              <a:t> express the whole by using </a:t>
            </a:r>
            <a:r>
              <a:rPr lang="en-US" sz="3600" b="1" dirty="0"/>
              <a:t>ex</a:t>
            </a:r>
            <a:r>
              <a:rPr lang="en-US" sz="3600" dirty="0"/>
              <a:t> or </a:t>
            </a:r>
            <a:r>
              <a:rPr lang="en-US" sz="3600" b="1" dirty="0" err="1"/>
              <a:t>dē</a:t>
            </a:r>
            <a:r>
              <a:rPr lang="en-US" sz="3600" dirty="0"/>
              <a:t> and the ablative</a:t>
            </a:r>
          </a:p>
          <a:p>
            <a:pPr lvl="2"/>
            <a:r>
              <a:rPr lang="en-US" sz="2800" dirty="0" err="1"/>
              <a:t>Trēs</a:t>
            </a:r>
            <a:r>
              <a:rPr lang="en-US" sz="2800" dirty="0"/>
              <a:t> ex </a:t>
            </a:r>
            <a:r>
              <a:rPr lang="en-US" sz="2800" dirty="0" err="1"/>
              <a:t>amīcīs</a:t>
            </a:r>
            <a:r>
              <a:rPr lang="en-US" sz="2800" dirty="0"/>
              <a:t> </a:t>
            </a:r>
            <a:r>
              <a:rPr lang="en-US" sz="2800" dirty="0" err="1"/>
              <a:t>meīs</a:t>
            </a:r>
            <a:r>
              <a:rPr lang="en-US" sz="2800" dirty="0"/>
              <a:t>, </a:t>
            </a:r>
            <a:r>
              <a:rPr lang="en-US" sz="2800" i="1" dirty="0"/>
              <a:t>three of my friends</a:t>
            </a:r>
          </a:p>
          <a:p>
            <a:pPr lvl="2"/>
            <a:r>
              <a:rPr lang="en-US" sz="2800" dirty="0" err="1"/>
              <a:t>Quīnque</a:t>
            </a:r>
            <a:r>
              <a:rPr lang="en-US" sz="2800" dirty="0"/>
              <a:t> ex </a:t>
            </a:r>
            <a:r>
              <a:rPr lang="en-US" sz="2800" dirty="0" err="1"/>
              <a:t>eīs</a:t>
            </a:r>
            <a:r>
              <a:rPr lang="en-US" sz="2800" dirty="0"/>
              <a:t>, </a:t>
            </a:r>
            <a:r>
              <a:rPr lang="en-US" sz="2800" i="1" dirty="0"/>
              <a:t>five of them</a:t>
            </a:r>
            <a:endParaRPr lang="en-US" sz="2800" dirty="0"/>
          </a:p>
          <a:p>
            <a:pPr lvl="2"/>
            <a:r>
              <a:rPr lang="en-US" sz="2800" dirty="0" err="1"/>
              <a:t>Quīdam</a:t>
            </a:r>
            <a:r>
              <a:rPr lang="en-US" sz="2800" dirty="0"/>
              <a:t> ex </a:t>
            </a:r>
            <a:r>
              <a:rPr lang="en-US" sz="2800" dirty="0" err="1"/>
              <a:t>eīs</a:t>
            </a:r>
            <a:r>
              <a:rPr lang="en-US" sz="2800" dirty="0"/>
              <a:t>, </a:t>
            </a:r>
            <a:r>
              <a:rPr lang="en-US" sz="2800" i="1" dirty="0"/>
              <a:t>a certain one of </a:t>
            </a:r>
            <a:r>
              <a:rPr lang="en-US" sz="2800" i="1" dirty="0" smtClean="0"/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val="353918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142875"/>
            <a:ext cx="8229600" cy="162401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Ablative of Time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</a:t>
            </a:r>
            <a:b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 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Within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Which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6888"/>
            <a:ext cx="9144000" cy="4916487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3200" dirty="0" smtClean="0"/>
              <a:t>An </a:t>
            </a:r>
            <a:r>
              <a:rPr lang="en-US" sz="3200" dirty="0"/>
              <a:t>ablative without a preposition; supply </a:t>
            </a:r>
            <a:r>
              <a:rPr lang="en-US" sz="3200" i="1" dirty="0"/>
              <a:t>at, on, </a:t>
            </a:r>
            <a:r>
              <a:rPr lang="en-US" sz="3200" dirty="0"/>
              <a:t>or </a:t>
            </a:r>
            <a:r>
              <a:rPr lang="en-US" sz="3200" i="1" dirty="0"/>
              <a:t>in</a:t>
            </a:r>
            <a:endParaRPr lang="en-US" sz="3200" dirty="0"/>
          </a:p>
          <a:p>
            <a:pPr lvl="2"/>
            <a:r>
              <a:rPr lang="en-US" sz="3200" dirty="0" err="1"/>
              <a:t>illō</a:t>
            </a:r>
            <a:r>
              <a:rPr lang="en-US" sz="3200" dirty="0"/>
              <a:t> tempore </a:t>
            </a:r>
            <a:r>
              <a:rPr lang="en-US" sz="3200" dirty="0" err="1"/>
              <a:t>nōn</a:t>
            </a:r>
            <a:r>
              <a:rPr lang="en-US" sz="3200" dirty="0"/>
              <a:t> </a:t>
            </a:r>
            <a:r>
              <a:rPr lang="en-US" sz="3200" dirty="0" err="1"/>
              <a:t>poteram</a:t>
            </a:r>
            <a:r>
              <a:rPr lang="en-US" sz="3200" dirty="0"/>
              <a:t> id </a:t>
            </a:r>
            <a:r>
              <a:rPr lang="en-US" sz="3200" dirty="0" err="1"/>
              <a:t>facere</a:t>
            </a:r>
            <a:r>
              <a:rPr lang="en-US" sz="3200" dirty="0"/>
              <a:t>, </a:t>
            </a:r>
            <a:r>
              <a:rPr lang="en-US" sz="3200" i="1" dirty="0"/>
              <a:t>at that time, I was not able to do it.</a:t>
            </a:r>
          </a:p>
          <a:p>
            <a:pPr lvl="2"/>
            <a:r>
              <a:rPr lang="en-US" sz="3200" dirty="0" err="1"/>
              <a:t>Aestāte</a:t>
            </a:r>
            <a:r>
              <a:rPr lang="en-US" sz="3200" dirty="0"/>
              <a:t> </a:t>
            </a:r>
            <a:r>
              <a:rPr lang="en-US" sz="3200" dirty="0" err="1"/>
              <a:t>lūdēbant</a:t>
            </a:r>
            <a:r>
              <a:rPr lang="en-US" sz="3200" dirty="0"/>
              <a:t>, </a:t>
            </a:r>
            <a:r>
              <a:rPr lang="en-US" sz="3200" i="1" dirty="0"/>
              <a:t>they used to play in the summer.</a:t>
            </a:r>
            <a:endParaRPr lang="en-US" sz="3200" dirty="0"/>
          </a:p>
          <a:p>
            <a:pPr lvl="2"/>
            <a:r>
              <a:rPr lang="en-US" sz="3200" dirty="0" err="1"/>
              <a:t>Agricolae</a:t>
            </a:r>
            <a:r>
              <a:rPr lang="en-US" sz="3200" dirty="0"/>
              <a:t> </a:t>
            </a:r>
            <a:r>
              <a:rPr lang="en-US" sz="3200" dirty="0" err="1"/>
              <a:t>bonīs</a:t>
            </a:r>
            <a:r>
              <a:rPr lang="en-US" sz="3200" dirty="0"/>
              <a:t> </a:t>
            </a:r>
            <a:r>
              <a:rPr lang="en-US" sz="3200" dirty="0" err="1"/>
              <a:t>annīs</a:t>
            </a:r>
            <a:r>
              <a:rPr lang="en-US" sz="3200" dirty="0"/>
              <a:t> </a:t>
            </a:r>
            <a:r>
              <a:rPr lang="en-US" sz="3200" dirty="0" err="1"/>
              <a:t>valuerunt</a:t>
            </a:r>
            <a:r>
              <a:rPr lang="en-US" sz="3200" dirty="0"/>
              <a:t>, </a:t>
            </a:r>
            <a:r>
              <a:rPr lang="en-US" sz="3200" i="1" dirty="0"/>
              <a:t>The farmers flourished in good years.</a:t>
            </a:r>
          </a:p>
          <a:p>
            <a:pPr lvl="3"/>
            <a:r>
              <a:rPr lang="en-US" sz="2800" dirty="0"/>
              <a:t>Expresses WHEN but not for how long (NEVER USE </a:t>
            </a:r>
            <a:r>
              <a:rPr lang="en-US" sz="2800" i="1" dirty="0"/>
              <a:t>FOR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24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14092</TotalTime>
  <Words>622</Words>
  <Application>Microsoft Macintosh PowerPoint</Application>
  <PresentationFormat>On-screen Show (4:3)</PresentationFormat>
  <Paragraphs>170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Wheelock Chapter XV</vt:lpstr>
      <vt:lpstr>Chapter Vocabulary</vt:lpstr>
      <vt:lpstr>Cardinal Numbers</vt:lpstr>
      <vt:lpstr>Ordinal Numbers</vt:lpstr>
      <vt:lpstr>Nota Bene: Most cardinal numbers are indeclinable.  However, there are some exceptions.  Unus, -a, -um declines like a normal 1st/2nd adjective.  Duo (two):</vt:lpstr>
      <vt:lpstr>Trēs (three):</vt:lpstr>
      <vt:lpstr>Genitive of the Whole (a.k.a. partitive genitive)</vt:lpstr>
      <vt:lpstr>Ablative with Cardinal Numbers</vt:lpstr>
      <vt:lpstr>Ablative of Time When or Within Which</vt:lpstr>
      <vt:lpstr>PowerPoint Presentation</vt:lpstr>
      <vt:lpstr>Review Practice</vt:lpstr>
      <vt:lpstr>Translate the sentences and name the type of ablative found in each one.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Chapter XV</dc:title>
  <dc:creator>Steven</dc:creator>
  <cp:lastModifiedBy>s</cp:lastModifiedBy>
  <cp:revision>40</cp:revision>
  <dcterms:created xsi:type="dcterms:W3CDTF">2013-01-13T23:42:08Z</dcterms:created>
  <dcterms:modified xsi:type="dcterms:W3CDTF">2015-05-11T13:05:31Z</dcterms:modified>
</cp:coreProperties>
</file>