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70" r:id="rId13"/>
    <p:sldId id="272" r:id="rId14"/>
    <p:sldId id="268" r:id="rId15"/>
    <p:sldId id="25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EA887-D5B2-E04D-8F2F-E5E3543A5C8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A432F-625D-BB47-8CF6-2C45A35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0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9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8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2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7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4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7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E808-A073-C74D-BE8C-934A2574160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0BF2-DCB1-B247-9329-50DBCA80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Reflexive Pronouns</a:t>
            </a:r>
          </a:p>
          <a:p>
            <a:r>
              <a:rPr lang="en-US" dirty="0" smtClean="0"/>
              <a:t>Intensive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2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Endings like those of the demonstrative pronouns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99854"/>
              </p:ext>
            </p:extLst>
          </p:nvPr>
        </p:nvGraphicFramePr>
        <p:xfrm>
          <a:off x="1635125" y="2324100"/>
          <a:ext cx="6096000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Neut.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ipsae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ipsōrum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ipsārum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ipsōrum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ipsōs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ipsās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18494" y="5664498"/>
            <a:ext cx="1853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14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Animus </a:t>
            </a:r>
            <a:r>
              <a:rPr lang="en-US" dirty="0" err="1" smtClean="0"/>
              <a:t>sē</a:t>
            </a:r>
            <a:r>
              <a:rPr lang="en-US" dirty="0" smtClean="0"/>
              <a:t> alit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Ipse id </a:t>
            </a:r>
            <a:r>
              <a:rPr lang="en-US" dirty="0" err="1"/>
              <a:t>dīxit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sē</a:t>
            </a:r>
            <a:r>
              <a:rPr lang="en-US" dirty="0" smtClean="0"/>
              <a:t> </a:t>
            </a:r>
            <a:r>
              <a:rPr lang="en-US" dirty="0" err="1" smtClean="0"/>
              <a:t>dīligit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sibi</a:t>
            </a:r>
            <a:r>
              <a:rPr lang="en-US" dirty="0" smtClean="0"/>
              <a:t> </a:t>
            </a:r>
            <a:r>
              <a:rPr lang="en-US" dirty="0" err="1" smtClean="0"/>
              <a:t>cārus</a:t>
            </a:r>
            <a:r>
              <a:rPr lang="en-US" dirty="0" smtClean="0"/>
              <a:t> 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Quoniam</a:t>
            </a:r>
            <a:r>
              <a:rPr lang="en-US" dirty="0" smtClean="0"/>
              <a:t> </a:t>
            </a:r>
            <a:r>
              <a:rPr lang="en-US" dirty="0" err="1"/>
              <a:t>veritatem</a:t>
            </a:r>
            <a:r>
              <a:rPr lang="en-US" dirty="0"/>
              <a:t> </a:t>
            </a:r>
            <a:r>
              <a:rPr lang="en-US" dirty="0" err="1"/>
              <a:t>relīquerant</a:t>
            </a:r>
            <a:r>
              <a:rPr lang="en-US" dirty="0"/>
              <a:t>, </a:t>
            </a:r>
            <a:r>
              <a:rPr lang="en-US" dirty="0" err="1"/>
              <a:t>dolorem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invēnērunt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Avārus</a:t>
            </a:r>
            <a:r>
              <a:rPr lang="en-US" dirty="0"/>
              <a:t> </a:t>
            </a:r>
            <a:r>
              <a:rPr lang="en-US" dirty="0" err="1"/>
              <a:t>pecuniam</a:t>
            </a:r>
            <a:r>
              <a:rPr lang="en-US" dirty="0"/>
              <a:t> tenet,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sē</a:t>
            </a:r>
            <a:r>
              <a:rPr lang="en-US" dirty="0"/>
              <a:t> </a:t>
            </a:r>
            <a:r>
              <a:rPr lang="en-US" dirty="0" err="1"/>
              <a:t>amittit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440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Ipsī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per </a:t>
            </a:r>
            <a:r>
              <a:rPr lang="en-US" dirty="0" err="1" smtClean="0"/>
              <a:t>sē</a:t>
            </a:r>
            <a:r>
              <a:rPr lang="en-US" dirty="0" smtClean="0"/>
              <a:t> sine </a:t>
            </a:r>
            <a:r>
              <a:rPr lang="en-US" dirty="0" err="1" smtClean="0"/>
              <a:t>eō</a:t>
            </a:r>
            <a:r>
              <a:rPr lang="en-US" dirty="0" smtClean="0"/>
              <a:t> </a:t>
            </a:r>
            <a:r>
              <a:rPr lang="en-US" dirty="0" err="1" smtClean="0"/>
              <a:t>facere</a:t>
            </a:r>
            <a:r>
              <a:rPr lang="en-US" dirty="0" smtClean="0"/>
              <a:t> </a:t>
            </a:r>
            <a:r>
              <a:rPr lang="en-US" dirty="0" err="1" smtClean="0"/>
              <a:t>potuērunt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 </a:t>
            </a:r>
            <a:r>
              <a:rPr lang="en-US" dirty="0" err="1" smtClean="0"/>
              <a:t>tibi</a:t>
            </a:r>
            <a:r>
              <a:rPr lang="en-US" dirty="0" smtClean="0"/>
              <a:t> </a:t>
            </a:r>
            <a:r>
              <a:rPr lang="en-US" dirty="0" err="1" smtClean="0"/>
              <a:t>pacem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Ipse </a:t>
            </a:r>
            <a:r>
              <a:rPr lang="en-US" dirty="0" err="1"/>
              <a:t>signum</a:t>
            </a:r>
            <a:r>
              <a:rPr lang="en-US" dirty="0"/>
              <a:t> </a:t>
            </a:r>
            <a:r>
              <a:rPr lang="en-US" dirty="0" err="1"/>
              <a:t>suum</a:t>
            </a:r>
            <a:r>
              <a:rPr lang="en-US" dirty="0"/>
              <a:t> </a:t>
            </a:r>
            <a:r>
              <a:rPr lang="en-US" dirty="0" err="1"/>
              <a:t>ā</a:t>
            </a:r>
            <a:r>
              <a:rPr lang="en-US" dirty="0"/>
              <a:t> </a:t>
            </a:r>
            <a:r>
              <a:rPr lang="en-US" dirty="0" err="1"/>
              <a:t>prīncipiō</a:t>
            </a:r>
            <a:r>
              <a:rPr lang="en-US" dirty="0"/>
              <a:t> </a:t>
            </a:r>
            <a:r>
              <a:rPr lang="en-US" dirty="0" err="1"/>
              <a:t>recognōvit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 </a:t>
            </a:r>
            <a:r>
              <a:rPr lang="en-US" dirty="0" err="1"/>
              <a:t>vitiō</a:t>
            </a:r>
            <a:r>
              <a:rPr lang="en-US" dirty="0"/>
              <a:t> </a:t>
            </a:r>
            <a:r>
              <a:rPr lang="en-US" dirty="0" err="1"/>
              <a:t>alterīus</a:t>
            </a:r>
            <a:r>
              <a:rPr lang="en-US" dirty="0"/>
              <a:t> </a:t>
            </a:r>
            <a:r>
              <a:rPr lang="en-US" dirty="0" err="1"/>
              <a:t>sapiēns</a:t>
            </a:r>
            <a:r>
              <a:rPr lang="en-US" dirty="0"/>
              <a:t> </a:t>
            </a:r>
            <a:r>
              <a:rPr lang="en-US" dirty="0" err="1"/>
              <a:t>ēmendat</a:t>
            </a:r>
            <a:r>
              <a:rPr lang="en-US" dirty="0"/>
              <a:t> </a:t>
            </a:r>
            <a:r>
              <a:rPr lang="en-US" dirty="0" err="1"/>
              <a:t>suum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5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13 Review (Final)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1510"/>
            <a:ext cx="9144000" cy="560649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"/>
                <a:cs typeface="Times"/>
              </a:rPr>
              <a:t>Decline and translate 3</a:t>
            </a:r>
            <a:r>
              <a:rPr lang="en-US" baseline="30000" dirty="0" smtClean="0">
                <a:latin typeface="Times"/>
                <a:cs typeface="Times"/>
              </a:rPr>
              <a:t>rd</a:t>
            </a:r>
            <a:r>
              <a:rPr lang="en-US" dirty="0" smtClean="0">
                <a:latin typeface="Times"/>
                <a:cs typeface="Times"/>
              </a:rPr>
              <a:t> person reflexive pronoun.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"/>
                <a:cs typeface="Times"/>
              </a:rPr>
              <a:t>Brutus ipse </a:t>
            </a:r>
            <a:r>
              <a:rPr lang="en-US" dirty="0" err="1" smtClean="0">
                <a:latin typeface="Times"/>
                <a:cs typeface="Times"/>
              </a:rPr>
              <a:t>Caesarem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necavit</a:t>
            </a:r>
            <a:r>
              <a:rPr lang="en-US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"/>
                <a:cs typeface="Times"/>
              </a:rPr>
              <a:t>Fēminae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dē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sē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cogitaverant</a:t>
            </a:r>
            <a:r>
              <a:rPr lang="en-US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"/>
                <a:cs typeface="Times"/>
              </a:rPr>
              <a:t>Flōrēs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mihi</a:t>
            </a:r>
            <a:r>
              <a:rPr lang="en-US" dirty="0">
                <a:latin typeface="Times"/>
                <a:cs typeface="Times"/>
              </a:rPr>
              <a:t> </a:t>
            </a:r>
            <a:r>
              <a:rPr lang="en-US" dirty="0" smtClean="0">
                <a:latin typeface="Times"/>
                <a:cs typeface="Times"/>
              </a:rPr>
              <a:t>et </a:t>
            </a:r>
            <a:r>
              <a:rPr lang="en-US" dirty="0" err="1" smtClean="0">
                <a:latin typeface="Times"/>
                <a:cs typeface="Times"/>
              </a:rPr>
              <a:t>matrī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meō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mīsī</a:t>
            </a:r>
            <a:r>
              <a:rPr lang="en-US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"/>
                <a:cs typeface="Times"/>
              </a:rPr>
              <a:t>Tibi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mittere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flōrēs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debēs</a:t>
            </a:r>
            <a:r>
              <a:rPr lang="en-US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"/>
                <a:cs typeface="Times"/>
              </a:rPr>
              <a:t>Mea mater </a:t>
            </a:r>
            <a:r>
              <a:rPr lang="en-US" dirty="0" err="1" smtClean="0">
                <a:latin typeface="Times"/>
                <a:cs typeface="Times"/>
              </a:rPr>
              <a:t>ipsa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tē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laudabat</a:t>
            </a:r>
            <a:r>
              <a:rPr lang="en-US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"/>
                <a:cs typeface="Times"/>
              </a:rPr>
              <a:t>Si </a:t>
            </a:r>
            <a:r>
              <a:rPr lang="en-US" dirty="0" err="1" smtClean="0">
                <a:latin typeface="Times"/>
                <a:cs typeface="Times"/>
              </a:rPr>
              <a:t>mē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amas</a:t>
            </a:r>
            <a:r>
              <a:rPr lang="en-US" dirty="0" smtClean="0">
                <a:latin typeface="Times"/>
                <a:cs typeface="Times"/>
              </a:rPr>
              <a:t>, id </a:t>
            </a:r>
            <a:r>
              <a:rPr lang="en-US" dirty="0" err="1" smtClean="0">
                <a:latin typeface="Times"/>
                <a:cs typeface="Times"/>
              </a:rPr>
              <a:t>fatere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tibi</a:t>
            </a:r>
            <a:r>
              <a:rPr lang="en-US" dirty="0" smtClean="0">
                <a:latin typeface="Times"/>
                <a:cs typeface="Times"/>
              </a:rPr>
              <a:t>! (“</a:t>
            </a:r>
            <a:r>
              <a:rPr lang="en-US" dirty="0" err="1" smtClean="0">
                <a:latin typeface="Times"/>
                <a:cs typeface="Times"/>
              </a:rPr>
              <a:t>fatere</a:t>
            </a:r>
            <a:r>
              <a:rPr lang="en-US" dirty="0" smtClean="0">
                <a:latin typeface="Times"/>
                <a:cs typeface="Times"/>
              </a:rPr>
              <a:t>” is the imperative form of </a:t>
            </a:r>
            <a:r>
              <a:rPr lang="en-US" dirty="0" err="1" smtClean="0">
                <a:latin typeface="Times"/>
                <a:cs typeface="Times"/>
              </a:rPr>
              <a:t>fateor</a:t>
            </a:r>
            <a:r>
              <a:rPr lang="en-US" dirty="0" smtClean="0">
                <a:latin typeface="Times"/>
                <a:cs typeface="Times"/>
              </a:rPr>
              <a:t>, </a:t>
            </a:r>
            <a:r>
              <a:rPr lang="en-US" i="1" dirty="0" smtClean="0">
                <a:latin typeface="Times"/>
                <a:cs typeface="Times"/>
              </a:rPr>
              <a:t>to confess</a:t>
            </a:r>
            <a:r>
              <a:rPr lang="en-US" dirty="0" smtClean="0">
                <a:latin typeface="Times"/>
                <a:cs typeface="Times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"/>
                <a:cs typeface="Times"/>
              </a:rPr>
              <a:t>Tē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āmīsistī</a:t>
            </a:r>
            <a:r>
              <a:rPr lang="en-US" dirty="0" smtClean="0">
                <a:latin typeface="Times"/>
                <a:cs typeface="Times"/>
              </a:rPr>
              <a:t>!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5503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Wheelock 13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6825"/>
            <a:ext cx="9144000" cy="55911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Decline the 3</a:t>
            </a:r>
            <a:r>
              <a:rPr lang="en-US" baseline="30000" dirty="0" smtClean="0"/>
              <a:t>rd</a:t>
            </a:r>
            <a:r>
              <a:rPr lang="en-US" dirty="0" smtClean="0"/>
              <a:t> person reflexive pronoun.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the 3</a:t>
            </a:r>
            <a:r>
              <a:rPr lang="en-US" baseline="30000" dirty="0" smtClean="0"/>
              <a:t>rd</a:t>
            </a:r>
            <a:r>
              <a:rPr lang="en-US" dirty="0" smtClean="0"/>
              <a:t> person reflexive pronoun.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Decline the masculine intensive pronoun (ipse).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amō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Is </a:t>
            </a:r>
            <a:r>
              <a:rPr lang="en-US" dirty="0" err="1" smtClean="0"/>
              <a:t>donum</a:t>
            </a:r>
            <a:r>
              <a:rPr lang="en-US" dirty="0" smtClean="0"/>
              <a:t> </a:t>
            </a:r>
            <a:r>
              <a:rPr lang="en-US" dirty="0" err="1" smtClean="0"/>
              <a:t>sibi</a:t>
            </a:r>
            <a:r>
              <a:rPr lang="en-US" dirty="0" smtClean="0"/>
              <a:t> </a:t>
            </a:r>
            <a:r>
              <a:rPr lang="en-US" dirty="0" err="1" smtClean="0"/>
              <a:t>dabit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Puerī</a:t>
            </a:r>
            <a:r>
              <a:rPr lang="en-US" dirty="0" smtClean="0"/>
              <a:t> </a:t>
            </a:r>
            <a:r>
              <a:rPr lang="en-US" dirty="0" err="1"/>
              <a:t>dē</a:t>
            </a:r>
            <a:r>
              <a:rPr lang="en-US" dirty="0"/>
              <a:t> </a:t>
            </a:r>
            <a:r>
              <a:rPr lang="en-US" dirty="0" err="1"/>
              <a:t>sē</a:t>
            </a:r>
            <a:r>
              <a:rPr lang="en-US" dirty="0"/>
              <a:t> </a:t>
            </a:r>
            <a:r>
              <a:rPr lang="en-US" dirty="0" err="1"/>
              <a:t>cōgitābant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Mr. </a:t>
            </a:r>
            <a:r>
              <a:rPr lang="en-US" dirty="0" err="1" smtClean="0"/>
              <a:t>Hudecus</a:t>
            </a:r>
            <a:r>
              <a:rPr lang="en-US" dirty="0" smtClean="0"/>
              <a:t> ipse </a:t>
            </a: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laudabit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7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82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9. Provide an English derivative for column A</a:t>
            </a:r>
            <a:br>
              <a:rPr lang="en-US" sz="3600" dirty="0" smtClean="0"/>
            </a:br>
            <a:r>
              <a:rPr lang="en-US" sz="3600" dirty="0" smtClean="0"/>
              <a:t>10. Provide an English derivative for column B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588770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1. </a:t>
                      </a:r>
                      <a:r>
                        <a:rPr lang="en-US" sz="3600" dirty="0" err="1" smtClean="0"/>
                        <a:t>ōlim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5. </a:t>
                      </a:r>
                      <a:r>
                        <a:rPr lang="en-US" sz="3600" dirty="0" err="1" smtClean="0"/>
                        <a:t>iungō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iungere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2. </a:t>
                      </a:r>
                      <a:r>
                        <a:rPr lang="en-US" sz="3600" dirty="0" err="1" smtClean="0"/>
                        <a:t>quisque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6. </a:t>
                      </a:r>
                      <a:r>
                        <a:rPr lang="en-US" sz="3600" dirty="0" err="1" smtClean="0"/>
                        <a:t>stō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stāre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3. </a:t>
                      </a:r>
                      <a:r>
                        <a:rPr lang="en-US" sz="3600" dirty="0" err="1" smtClean="0"/>
                        <a:t>alō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alere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7. ante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4. </a:t>
                      </a:r>
                      <a:r>
                        <a:rPr lang="en-US" sz="3600" dirty="0" err="1" smtClean="0"/>
                        <a:t>nam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8. </a:t>
                      </a:r>
                      <a:r>
                        <a:rPr lang="en-US" sz="3600" dirty="0" err="1" smtClean="0"/>
                        <a:t>signum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signī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51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Wheelock </a:t>
            </a:r>
            <a:r>
              <a:rPr lang="en-US" smtClean="0"/>
              <a:t>13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6825"/>
            <a:ext cx="9144000" cy="55911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Decline the 3</a:t>
            </a:r>
            <a:r>
              <a:rPr lang="en-US" baseline="30000" dirty="0" smtClean="0"/>
              <a:t>rd</a:t>
            </a:r>
            <a:r>
              <a:rPr lang="en-US" dirty="0" smtClean="0"/>
              <a:t> person reflexive pronoun.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the 3</a:t>
            </a:r>
            <a:r>
              <a:rPr lang="en-US" baseline="30000" dirty="0" smtClean="0"/>
              <a:t>rd</a:t>
            </a:r>
            <a:r>
              <a:rPr lang="en-US" dirty="0" smtClean="0"/>
              <a:t> person reflexive pronoun.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Decline the masculine intensive pronoun (ipse).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amō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Is </a:t>
            </a:r>
            <a:r>
              <a:rPr lang="en-US" dirty="0" err="1" smtClean="0"/>
              <a:t>donum</a:t>
            </a:r>
            <a:r>
              <a:rPr lang="en-US" dirty="0" smtClean="0"/>
              <a:t> </a:t>
            </a:r>
            <a:r>
              <a:rPr lang="en-US" dirty="0" err="1" smtClean="0"/>
              <a:t>sibi</a:t>
            </a:r>
            <a:r>
              <a:rPr lang="en-US" dirty="0" smtClean="0"/>
              <a:t> </a:t>
            </a:r>
            <a:r>
              <a:rPr lang="en-US" dirty="0" err="1" smtClean="0"/>
              <a:t>dabit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Puerī</a:t>
            </a:r>
            <a:r>
              <a:rPr lang="en-US" dirty="0" smtClean="0"/>
              <a:t> </a:t>
            </a:r>
            <a:r>
              <a:rPr lang="en-US" dirty="0" err="1"/>
              <a:t>dē</a:t>
            </a:r>
            <a:r>
              <a:rPr lang="en-US" dirty="0"/>
              <a:t> </a:t>
            </a:r>
            <a:r>
              <a:rPr lang="en-US" dirty="0" err="1"/>
              <a:t>sē</a:t>
            </a:r>
            <a:r>
              <a:rPr lang="en-US" dirty="0"/>
              <a:t> </a:t>
            </a:r>
            <a:r>
              <a:rPr lang="en-US" dirty="0" err="1"/>
              <a:t>cōgitābant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Mr. </a:t>
            </a:r>
            <a:r>
              <a:rPr lang="en-US" dirty="0" err="1" smtClean="0"/>
              <a:t>Hudecus</a:t>
            </a:r>
            <a:r>
              <a:rPr lang="en-US" dirty="0" smtClean="0"/>
              <a:t> ipse </a:t>
            </a: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laudabit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“reflect” or refer to the subject</a:t>
            </a:r>
          </a:p>
          <a:p>
            <a:r>
              <a:rPr lang="en-US" dirty="0" smtClean="0"/>
              <a:t>Therefore, cannot be the subject itself, which means they have no nominative case.</a:t>
            </a:r>
          </a:p>
          <a:p>
            <a:r>
              <a:rPr lang="en-US" dirty="0" smtClean="0"/>
              <a:t>Appear similar to personal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3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Reflexive Pronoun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064111"/>
              </p:ext>
            </p:extLst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Nominative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Genitive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meī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nostrī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mihi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nobīs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Accusative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mē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nōs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Ablative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mē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nobīs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02000" y="5302250"/>
            <a:ext cx="241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Of myself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To/for myself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Myself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By/w/from myself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25" y="5302250"/>
            <a:ext cx="2381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of ourselves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To/for ourselves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Ourselves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By/w/from ourselves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2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2nd Person Reflexive Pronoun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013081"/>
              </p:ext>
            </p:extLst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Nominative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Genitive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tuī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vestrī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tibi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vōbīs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Accusative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vōs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Ablative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vōbīs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0250" y="5365750"/>
            <a:ext cx="2587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Of yourself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To/for yourself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Yourself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By/with/from yourself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4250" y="5365750"/>
            <a:ext cx="2622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Of yourselves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To/for yourselves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Yourselves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By/w/from yourselves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5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3rd Person Reflexive Pronoun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132538"/>
              </p:ext>
            </p:extLst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Nominative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Genitive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suī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suī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sibi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sibi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Accusative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sē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Ablative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sē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8251" y="5334000"/>
            <a:ext cx="3730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Of himself/herself/itself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To/for himself/herself/itself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Himself/herself/itself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By/w/from himself/herself/itself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7625" y="5334000"/>
            <a:ext cx="2746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Of themselves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To/for themselves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Themselves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By/w/from themselves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6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Fēminae</a:t>
            </a:r>
            <a:r>
              <a:rPr lang="en-US" dirty="0" smtClean="0"/>
              <a:t> </a:t>
            </a:r>
            <a:r>
              <a:rPr lang="en-US" dirty="0" err="1" smtClean="0"/>
              <a:t>dē</a:t>
            </a:r>
            <a:r>
              <a:rPr lang="en-US" dirty="0" smtClean="0"/>
              <a:t> </a:t>
            </a:r>
            <a:r>
              <a:rPr lang="en-US" dirty="0" err="1" smtClean="0"/>
              <a:t>sē</a:t>
            </a:r>
            <a:r>
              <a:rPr lang="en-US" dirty="0" smtClean="0"/>
              <a:t> </a:t>
            </a:r>
            <a:r>
              <a:rPr lang="en-US" dirty="0" err="1" smtClean="0"/>
              <a:t>cōgitābant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Cicerō</a:t>
            </a:r>
            <a:r>
              <a:rPr lang="en-US" dirty="0" smtClean="0"/>
              <a:t> </a:t>
            </a:r>
            <a:r>
              <a:rPr lang="en-US" dirty="0" err="1" smtClean="0"/>
              <a:t>laudāvit</a:t>
            </a:r>
            <a:r>
              <a:rPr lang="en-US" dirty="0" smtClean="0"/>
              <a:t> </a:t>
            </a:r>
            <a:r>
              <a:rPr lang="en-US" dirty="0" err="1" smtClean="0"/>
              <a:t>sē</a:t>
            </a:r>
            <a:r>
              <a:rPr lang="en-US" dirty="0" smtClean="0"/>
              <a:t>.</a:t>
            </a:r>
          </a:p>
          <a:p>
            <a:r>
              <a:rPr lang="en-US" dirty="0" smtClean="0"/>
              <a:t>Ego </a:t>
            </a:r>
            <a:r>
              <a:rPr lang="en-US" dirty="0" err="1" smtClean="0"/>
              <a:t>scrīpsī</a:t>
            </a:r>
            <a:r>
              <a:rPr lang="en-US" dirty="0" smtClean="0"/>
              <a:t> </a:t>
            </a:r>
            <a:r>
              <a:rPr lang="en-US" dirty="0" err="1" smtClean="0"/>
              <a:t>litterās</a:t>
            </a:r>
            <a:r>
              <a:rPr lang="en-US" dirty="0" smtClean="0"/>
              <a:t> </a:t>
            </a:r>
            <a:r>
              <a:rPr lang="en-US" dirty="0" err="1" smtClean="0"/>
              <a:t>mihi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1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pronoun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amō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amās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donum</a:t>
            </a:r>
            <a:r>
              <a:rPr lang="en-US" dirty="0" smtClean="0"/>
              <a:t> </a:t>
            </a:r>
            <a:r>
              <a:rPr lang="en-US" smtClean="0"/>
              <a:t>sibi </a:t>
            </a:r>
            <a:r>
              <a:rPr lang="en-US" dirty="0" err="1" smtClean="0"/>
              <a:t>dabit</a:t>
            </a:r>
            <a:r>
              <a:rPr lang="en-US" dirty="0" smtClean="0"/>
              <a:t>. (</a:t>
            </a:r>
            <a:r>
              <a:rPr lang="en-US" dirty="0" err="1" smtClean="0"/>
              <a:t>donum</a:t>
            </a:r>
            <a:r>
              <a:rPr lang="en-US" dirty="0" smtClean="0"/>
              <a:t>, </a:t>
            </a:r>
            <a:r>
              <a:rPr lang="en-US" dirty="0" err="1" smtClean="0"/>
              <a:t>ī</a:t>
            </a:r>
            <a:r>
              <a:rPr lang="en-US" dirty="0" smtClean="0"/>
              <a:t> = gift)</a:t>
            </a:r>
          </a:p>
          <a:p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tolerāre</a:t>
            </a:r>
            <a:r>
              <a:rPr lang="en-US" dirty="0" smtClean="0"/>
              <a:t> </a:t>
            </a:r>
            <a:r>
              <a:rPr lang="en-US" dirty="0" err="1" smtClean="0"/>
              <a:t>poteram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52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Possessive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Suus</a:t>
            </a:r>
            <a:r>
              <a:rPr lang="en-US" dirty="0" smtClean="0"/>
              <a:t>, </a:t>
            </a:r>
            <a:r>
              <a:rPr lang="en-US" dirty="0" err="1" smtClean="0"/>
              <a:t>sua</a:t>
            </a:r>
            <a:r>
              <a:rPr lang="en-US" dirty="0" smtClean="0"/>
              <a:t>, </a:t>
            </a:r>
            <a:r>
              <a:rPr lang="en-US" dirty="0" err="1" smtClean="0"/>
              <a:t>suum</a:t>
            </a:r>
            <a:endParaRPr lang="en-US" dirty="0" smtClean="0"/>
          </a:p>
          <a:p>
            <a:r>
              <a:rPr lang="en-US" dirty="0" smtClean="0"/>
              <a:t>It’s an adjective: his (own), her (own), its (own)</a:t>
            </a:r>
          </a:p>
          <a:p>
            <a:r>
              <a:rPr lang="en-US" dirty="0" smtClean="0"/>
              <a:t>*It will agree with the noun it modifies in number, gender, and case, but in English, the gender and number will match the subject</a:t>
            </a:r>
          </a:p>
          <a:p>
            <a:pPr lvl="1"/>
            <a:r>
              <a:rPr lang="en-US" dirty="0" err="1" smtClean="0"/>
              <a:t>Fēmina</a:t>
            </a:r>
            <a:r>
              <a:rPr lang="en-US" dirty="0" smtClean="0"/>
              <a:t> </a:t>
            </a:r>
            <a:r>
              <a:rPr lang="en-US" dirty="0" err="1" smtClean="0"/>
              <a:t>scrīpsit</a:t>
            </a:r>
            <a:r>
              <a:rPr lang="en-US" dirty="0" smtClean="0"/>
              <a:t> </a:t>
            </a:r>
            <a:r>
              <a:rPr lang="en-US" dirty="0" err="1" smtClean="0"/>
              <a:t>litterās</a:t>
            </a:r>
            <a:r>
              <a:rPr lang="en-US" dirty="0" smtClean="0"/>
              <a:t> </a:t>
            </a:r>
            <a:r>
              <a:rPr lang="en-US" dirty="0" err="1" smtClean="0"/>
              <a:t>amīcīs</a:t>
            </a:r>
            <a:r>
              <a:rPr lang="en-US" dirty="0" smtClean="0"/>
              <a:t> </a:t>
            </a:r>
            <a:r>
              <a:rPr lang="en-US" dirty="0" err="1" smtClean="0"/>
              <a:t>suīs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The woman wrote a letter to her own friends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2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Endings like those of the demonstrative pronouns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93961"/>
              </p:ext>
            </p:extLst>
          </p:nvPr>
        </p:nvGraphicFramePr>
        <p:xfrm>
          <a:off x="1635125" y="2324100"/>
          <a:ext cx="6096000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Neut.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ipse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ipsud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ipsud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ipsō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ipsā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ipsō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16153" y="5664498"/>
            <a:ext cx="2511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2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23194</TotalTime>
  <Words>663</Words>
  <Application>Microsoft Macintosh PowerPoint</Application>
  <PresentationFormat>On-screen Show (4:3)</PresentationFormat>
  <Paragraphs>202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Wheelock 13</vt:lpstr>
      <vt:lpstr>Reflexive Pronoun</vt:lpstr>
      <vt:lpstr>1st Person Reflexive Pronoun</vt:lpstr>
      <vt:lpstr>2nd Person Reflexive Pronoun</vt:lpstr>
      <vt:lpstr>3rd Person Reflexive Pronoun</vt:lpstr>
      <vt:lpstr>Class Practice</vt:lpstr>
      <vt:lpstr>Reflexive pronoun practice</vt:lpstr>
      <vt:lpstr>Reflexive Possessive adjective</vt:lpstr>
      <vt:lpstr>Intensive Pronoun</vt:lpstr>
      <vt:lpstr>Intensive Pronoun</vt:lpstr>
      <vt:lpstr>Practice</vt:lpstr>
      <vt:lpstr>Review Practice</vt:lpstr>
      <vt:lpstr>Ch. 13 Review (Final)</vt:lpstr>
      <vt:lpstr>Wheelock 13 Practice</vt:lpstr>
      <vt:lpstr>9. Provide an English derivative for column A 10. Provide an English derivative for column B</vt:lpstr>
      <vt:lpstr>Wheelock 13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13</dc:title>
  <dc:creator>Steven</dc:creator>
  <cp:lastModifiedBy>s</cp:lastModifiedBy>
  <cp:revision>44</cp:revision>
  <dcterms:created xsi:type="dcterms:W3CDTF">2012-12-03T21:44:39Z</dcterms:created>
  <dcterms:modified xsi:type="dcterms:W3CDTF">2015-04-12T20:35:13Z</dcterms:modified>
</cp:coreProperties>
</file>