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6" r:id="rId13"/>
    <p:sldId id="267" r:id="rId14"/>
    <p:sldId id="269" r:id="rId15"/>
    <p:sldId id="272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February 11,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February 11,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February 11,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numCol="1">
            <a:normAutofit/>
          </a:bodyPr>
          <a:lstStyle/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Sentiō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sentīre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sēnsī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sēnsum</a:t>
            </a:r>
            <a:r>
              <a:rPr lang="en-US" sz="2800" dirty="0" smtClean="0">
                <a:latin typeface="Arial"/>
                <a:cs typeface="Arial"/>
              </a:rPr>
              <a:t> = to feel, perceive, think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Mittō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mittere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mīsī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mīssum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=  to send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600" dirty="0" err="1" smtClean="0">
                <a:latin typeface="Arial"/>
                <a:cs typeface="Arial"/>
              </a:rPr>
              <a:t>Intellegō</a:t>
            </a:r>
            <a:r>
              <a:rPr lang="en-US" sz="2600" dirty="0" smtClean="0">
                <a:latin typeface="Arial"/>
                <a:cs typeface="Arial"/>
              </a:rPr>
              <a:t>, </a:t>
            </a:r>
            <a:r>
              <a:rPr lang="en-US" sz="2600" dirty="0" err="1" smtClean="0">
                <a:latin typeface="Arial"/>
                <a:cs typeface="Arial"/>
              </a:rPr>
              <a:t>intellegere</a:t>
            </a:r>
            <a:r>
              <a:rPr lang="en-US" sz="2600" dirty="0" smtClean="0">
                <a:latin typeface="Arial"/>
                <a:cs typeface="Arial"/>
              </a:rPr>
              <a:t>, </a:t>
            </a:r>
            <a:r>
              <a:rPr lang="en-US" sz="2600" dirty="0" err="1" smtClean="0">
                <a:latin typeface="Arial"/>
                <a:cs typeface="Arial"/>
              </a:rPr>
              <a:t>intellēxī</a:t>
            </a:r>
            <a:r>
              <a:rPr lang="en-US" sz="2600" dirty="0" smtClean="0">
                <a:latin typeface="Arial"/>
                <a:cs typeface="Arial"/>
              </a:rPr>
              <a:t>, </a:t>
            </a:r>
            <a:r>
              <a:rPr lang="en-US" sz="2600" dirty="0" err="1" smtClean="0">
                <a:latin typeface="Arial"/>
                <a:cs typeface="Arial"/>
              </a:rPr>
              <a:t>intellēctum</a:t>
            </a:r>
            <a:r>
              <a:rPr lang="en-US" sz="2600" dirty="0" smtClean="0">
                <a:latin typeface="Arial"/>
                <a:cs typeface="Arial"/>
              </a:rPr>
              <a:t> = to understand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Etiam</a:t>
            </a:r>
            <a:r>
              <a:rPr lang="en-US" sz="2800" dirty="0" smtClean="0">
                <a:latin typeface="Arial"/>
                <a:cs typeface="Arial"/>
              </a:rPr>
              <a:t>  = even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Autem</a:t>
            </a:r>
            <a:r>
              <a:rPr lang="en-US" sz="2800" dirty="0" smtClean="0">
                <a:latin typeface="Arial"/>
                <a:cs typeface="Arial"/>
              </a:rPr>
              <a:t>  = however</a:t>
            </a:r>
            <a:r>
              <a:rPr lang="en-US" sz="2800" dirty="0">
                <a:latin typeface="Arial"/>
                <a:cs typeface="Arial"/>
              </a:rPr>
              <a:t>;</a:t>
            </a:r>
            <a:r>
              <a:rPr lang="en-US" sz="2800" dirty="0" smtClean="0">
                <a:latin typeface="Arial"/>
                <a:cs typeface="Arial"/>
              </a:rPr>
              <a:t> moreover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Bene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=  well, satisfactorily, quite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Neque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nec</a:t>
            </a:r>
            <a:r>
              <a:rPr lang="en-US" sz="2800" dirty="0" smtClean="0">
                <a:latin typeface="Arial"/>
                <a:cs typeface="Arial"/>
              </a:rPr>
              <a:t>  = and not, nor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Neque</a:t>
            </a:r>
            <a:r>
              <a:rPr lang="en-US" sz="2800" dirty="0" smtClean="0">
                <a:latin typeface="Arial"/>
                <a:cs typeface="Arial"/>
              </a:rPr>
              <a:t>…</a:t>
            </a:r>
            <a:r>
              <a:rPr lang="en-US" sz="2800" dirty="0" err="1" smtClean="0">
                <a:latin typeface="Arial"/>
                <a:cs typeface="Arial"/>
              </a:rPr>
              <a:t>neque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nec</a:t>
            </a:r>
            <a:r>
              <a:rPr lang="en-US" sz="2800" dirty="0" smtClean="0">
                <a:latin typeface="Arial"/>
                <a:cs typeface="Arial"/>
              </a:rPr>
              <a:t>…</a:t>
            </a:r>
            <a:r>
              <a:rPr lang="en-US" sz="2800" dirty="0" err="1" smtClean="0">
                <a:latin typeface="Arial"/>
                <a:cs typeface="Arial"/>
              </a:rPr>
              <a:t>nec</a:t>
            </a:r>
            <a:r>
              <a:rPr lang="en-US" sz="2800" dirty="0" smtClean="0">
                <a:latin typeface="Arial"/>
                <a:cs typeface="Arial"/>
              </a:rPr>
              <a:t>  =  neither…nor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Quod  = because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Cārus</a:t>
            </a:r>
            <a:r>
              <a:rPr lang="en-US" sz="2800" dirty="0" smtClean="0">
                <a:latin typeface="Arial"/>
                <a:cs typeface="Arial"/>
              </a:rPr>
              <a:t>, -a, -um  = dear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Amīcus</a:t>
            </a:r>
            <a:r>
              <a:rPr lang="en-US" sz="2800" dirty="0" smtClean="0">
                <a:latin typeface="Arial"/>
                <a:cs typeface="Arial"/>
              </a:rPr>
              <a:t>, -a, -um  = friendly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Īdem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eadem</a:t>
            </a:r>
            <a:r>
              <a:rPr lang="en-US" sz="2800" dirty="0" smtClean="0">
                <a:latin typeface="Arial"/>
                <a:cs typeface="Arial"/>
              </a:rPr>
              <a:t>, idem  = the same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708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599" y="685801"/>
            <a:ext cx="6773259" cy="3657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Idem = the same thing</a:t>
            </a:r>
          </a:p>
          <a:p>
            <a:r>
              <a:rPr lang="en-US" sz="2800" dirty="0" err="1" smtClean="0"/>
              <a:t>Īdem</a:t>
            </a:r>
            <a:r>
              <a:rPr lang="en-US" sz="2800" dirty="0" smtClean="0"/>
              <a:t> = the same man</a:t>
            </a:r>
          </a:p>
          <a:p>
            <a:r>
              <a:rPr lang="en-US" sz="2800" dirty="0" err="1" smtClean="0"/>
              <a:t>Eīdem</a:t>
            </a:r>
            <a:r>
              <a:rPr lang="en-US" sz="2800" dirty="0" smtClean="0"/>
              <a:t> = to the same man/woman/thing</a:t>
            </a:r>
          </a:p>
          <a:p>
            <a:r>
              <a:rPr lang="en-US" sz="2800" dirty="0" err="1" smtClean="0"/>
              <a:t>Eōsdem</a:t>
            </a:r>
            <a:r>
              <a:rPr lang="en-US" sz="2800" dirty="0" smtClean="0"/>
              <a:t> = the same them (probably say “the same people”)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5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Ego </a:t>
            </a:r>
            <a:r>
              <a:rPr lang="en-US" sz="3600" dirty="0" err="1" smtClean="0"/>
              <a:t>amō</a:t>
            </a:r>
            <a:r>
              <a:rPr lang="en-US" sz="3600" dirty="0" smtClean="0"/>
              <a:t>.</a:t>
            </a:r>
          </a:p>
          <a:p>
            <a:pPr marL="384048" lvl="1" indent="0">
              <a:buNone/>
            </a:pPr>
            <a:r>
              <a:rPr lang="en-US" sz="3400" dirty="0" smtClean="0"/>
              <a:t>versus</a:t>
            </a:r>
          </a:p>
          <a:p>
            <a:r>
              <a:rPr lang="en-US" sz="3600" dirty="0" err="1" smtClean="0"/>
              <a:t>Amō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Nominative forms for emphasis.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77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0"/>
            <a:ext cx="6407150" cy="4778375"/>
          </a:xfrm>
        </p:spPr>
        <p:txBody>
          <a:bodyPr numCol="2">
            <a:normAutofit/>
          </a:bodyPr>
          <a:lstStyle/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Vōbīs</a:t>
            </a:r>
            <a:endParaRPr lang="en-US" sz="2800" dirty="0" smtClean="0">
              <a:latin typeface="Arial"/>
              <a:cs typeface="Arial"/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Nōbīs</a:t>
            </a:r>
            <a:endParaRPr lang="en-US" sz="2800" dirty="0" smtClean="0">
              <a:latin typeface="Arial"/>
              <a:cs typeface="Arial"/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Nōs</a:t>
            </a:r>
            <a:endParaRPr lang="en-US" sz="2800" dirty="0" smtClean="0">
              <a:latin typeface="Arial"/>
              <a:cs typeface="Arial"/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Vōs</a:t>
            </a:r>
            <a:endParaRPr lang="en-US" sz="2800" dirty="0" smtClean="0">
              <a:latin typeface="Arial"/>
              <a:cs typeface="Arial"/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Tuī</a:t>
            </a:r>
            <a:endParaRPr lang="en-US" sz="2800" dirty="0" smtClean="0">
              <a:latin typeface="Arial"/>
              <a:cs typeface="Arial"/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Meī</a:t>
            </a:r>
            <a:endParaRPr lang="en-US" sz="2800" dirty="0" smtClean="0">
              <a:latin typeface="Arial"/>
              <a:cs typeface="Arial"/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Mihi</a:t>
            </a:r>
            <a:endParaRPr lang="en-US" sz="2800" dirty="0" smtClean="0">
              <a:latin typeface="Arial"/>
              <a:cs typeface="Arial"/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Tibi</a:t>
            </a:r>
            <a:endParaRPr lang="en-US" sz="2800" dirty="0" smtClean="0">
              <a:latin typeface="Arial"/>
              <a:cs typeface="Arial"/>
            </a:endParaRPr>
          </a:p>
          <a:p>
            <a:pPr marL="18288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532638" indent="-514350">
              <a:buFont typeface="Wingdings" charset="2"/>
              <a:buAutoNum type="arabicPlain"/>
            </a:pPr>
            <a:r>
              <a:rPr lang="en-US" sz="2800" dirty="0" smtClean="0">
                <a:latin typeface="Arial"/>
                <a:cs typeface="Arial"/>
              </a:rPr>
              <a:t>To/for you all</a:t>
            </a:r>
          </a:p>
          <a:p>
            <a:pPr marL="532638" indent="-514350">
              <a:buFont typeface="Wingdings" charset="2"/>
              <a:buAutoNum type="arabicPlain"/>
            </a:pPr>
            <a:r>
              <a:rPr lang="en-US" sz="2800" dirty="0" smtClean="0">
                <a:latin typeface="Arial"/>
                <a:cs typeface="Arial"/>
              </a:rPr>
              <a:t>By/with/from us</a:t>
            </a:r>
          </a:p>
          <a:p>
            <a:pPr marL="532638" indent="-514350">
              <a:buFont typeface="Wingdings" charset="2"/>
              <a:buAutoNum type="arabicPlain"/>
            </a:pPr>
            <a:r>
              <a:rPr lang="en-US" sz="2800" dirty="0" smtClean="0">
                <a:latin typeface="Arial"/>
                <a:cs typeface="Arial"/>
              </a:rPr>
              <a:t>We (us)</a:t>
            </a:r>
          </a:p>
          <a:p>
            <a:pPr marL="532638" indent="-514350">
              <a:buFont typeface="Wingdings" charset="2"/>
              <a:buAutoNum type="arabicPlain"/>
            </a:pPr>
            <a:r>
              <a:rPr lang="en-US" sz="2800" dirty="0" smtClean="0">
                <a:latin typeface="Arial"/>
                <a:cs typeface="Arial"/>
              </a:rPr>
              <a:t>You all</a:t>
            </a:r>
          </a:p>
          <a:p>
            <a:pPr marL="532638" indent="-514350">
              <a:buFont typeface="Wingdings" charset="2"/>
              <a:buAutoNum type="arabicPlain"/>
            </a:pPr>
            <a:r>
              <a:rPr lang="en-US" sz="2800" dirty="0" smtClean="0">
                <a:latin typeface="Arial"/>
                <a:cs typeface="Arial"/>
              </a:rPr>
              <a:t>Of you/your</a:t>
            </a:r>
          </a:p>
          <a:p>
            <a:pPr marL="532638" indent="-514350">
              <a:buFont typeface="Wingdings" charset="2"/>
              <a:buAutoNum type="arabicPlain"/>
            </a:pPr>
            <a:r>
              <a:rPr lang="en-US" sz="2800" dirty="0" smtClean="0">
                <a:latin typeface="Arial"/>
                <a:cs typeface="Arial"/>
              </a:rPr>
              <a:t>My</a:t>
            </a:r>
          </a:p>
          <a:p>
            <a:pPr marL="532638" indent="-514350">
              <a:buFont typeface="Wingdings" charset="2"/>
              <a:buAutoNum type="arabicPlain"/>
            </a:pPr>
            <a:r>
              <a:rPr lang="en-US" sz="2800" dirty="0" smtClean="0">
                <a:latin typeface="Arial"/>
                <a:cs typeface="Arial"/>
              </a:rPr>
              <a:t>To/for me</a:t>
            </a:r>
          </a:p>
          <a:p>
            <a:pPr marL="532638" indent="-514350">
              <a:buFont typeface="Wingdings" charset="2"/>
              <a:buAutoNum type="arabicPlain"/>
            </a:pPr>
            <a:r>
              <a:rPr lang="en-US" sz="2800" dirty="0" smtClean="0">
                <a:latin typeface="Arial"/>
                <a:cs typeface="Arial"/>
              </a:rPr>
              <a:t>To/for you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/>
              <a:t>Translate according to case and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3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"/>
            <a:ext cx="609600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His</a:t>
            </a:r>
          </a:p>
          <a:p>
            <a:r>
              <a:rPr lang="en-US" sz="2800" dirty="0" smtClean="0"/>
              <a:t>Their (masc.)</a:t>
            </a:r>
          </a:p>
          <a:p>
            <a:r>
              <a:rPr lang="en-US" sz="2800" dirty="0" smtClean="0"/>
              <a:t>Its</a:t>
            </a:r>
          </a:p>
          <a:p>
            <a:r>
              <a:rPr lang="en-US" sz="2800" dirty="0" smtClean="0"/>
              <a:t>To him</a:t>
            </a:r>
          </a:p>
          <a:p>
            <a:r>
              <a:rPr lang="en-US" sz="2800" dirty="0" smtClean="0"/>
              <a:t>By/w./</a:t>
            </a:r>
            <a:r>
              <a:rPr lang="en-US" sz="2800" dirty="0" err="1" smtClean="0"/>
              <a:t>fr.</a:t>
            </a:r>
            <a:r>
              <a:rPr lang="en-US" sz="2800" dirty="0" smtClean="0"/>
              <a:t> Her</a:t>
            </a:r>
          </a:p>
          <a:p>
            <a:r>
              <a:rPr lang="en-US" sz="2800" dirty="0" smtClean="0"/>
              <a:t>They (fem)</a:t>
            </a:r>
          </a:p>
          <a:p>
            <a:r>
              <a:rPr lang="en-US" sz="2800" dirty="0" smtClean="0"/>
              <a:t>To/for it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into Latin.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5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1625" y="685801"/>
            <a:ext cx="7413625" cy="365759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Hī</a:t>
            </a:r>
            <a:r>
              <a:rPr lang="en-US" sz="3200" dirty="0" smtClean="0"/>
              <a:t> </a:t>
            </a:r>
            <a:r>
              <a:rPr lang="en-US" sz="3200" dirty="0" err="1" smtClean="0"/>
              <a:t>tibi</a:t>
            </a:r>
            <a:r>
              <a:rPr lang="en-US" sz="3200" dirty="0" smtClean="0"/>
              <a:t> id </a:t>
            </a:r>
            <a:r>
              <a:rPr lang="en-US" sz="3200" dirty="0" err="1" smtClean="0"/>
              <a:t>dabunt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Bene</a:t>
            </a:r>
            <a:r>
              <a:rPr lang="en-US" sz="3200" dirty="0" smtClean="0"/>
              <a:t> </a:t>
            </a:r>
            <a:r>
              <a:rPr lang="en-US" sz="3200" dirty="0" err="1" smtClean="0"/>
              <a:t>est</a:t>
            </a:r>
            <a:r>
              <a:rPr lang="en-US" sz="3200" dirty="0" smtClean="0"/>
              <a:t> </a:t>
            </a:r>
            <a:r>
              <a:rPr lang="en-US" sz="3200" dirty="0" err="1" smtClean="0"/>
              <a:t>mihi</a:t>
            </a:r>
            <a:r>
              <a:rPr lang="en-US" sz="3200" dirty="0" smtClean="0"/>
              <a:t> quod </a:t>
            </a:r>
            <a:r>
              <a:rPr lang="en-US" sz="3200" dirty="0" err="1" smtClean="0"/>
              <a:t>tibi</a:t>
            </a:r>
            <a:r>
              <a:rPr lang="en-US" sz="3200" dirty="0" smtClean="0"/>
              <a:t> </a:t>
            </a:r>
            <a:r>
              <a:rPr lang="en-US" sz="3200" dirty="0" err="1" smtClean="0"/>
              <a:t>bene</a:t>
            </a:r>
            <a:r>
              <a:rPr lang="en-US" sz="3200" dirty="0" smtClean="0"/>
              <a:t> est.</a:t>
            </a:r>
          </a:p>
          <a:p>
            <a:r>
              <a:rPr lang="en-US" sz="3200" dirty="0" err="1" smtClean="0"/>
              <a:t>Omnēs</a:t>
            </a:r>
            <a:r>
              <a:rPr lang="en-US" sz="3200" dirty="0" smtClean="0"/>
              <a:t> idem </a:t>
            </a:r>
            <a:r>
              <a:rPr lang="en-US" sz="3200" dirty="0" err="1" smtClean="0"/>
              <a:t>sentiunt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Nec </a:t>
            </a:r>
            <a:r>
              <a:rPr lang="en-US" sz="3200" dirty="0" err="1" smtClean="0"/>
              <a:t>tēcum</a:t>
            </a:r>
            <a:r>
              <a:rPr lang="en-US" sz="3200" dirty="0" smtClean="0"/>
              <a:t> possum </a:t>
            </a:r>
            <a:r>
              <a:rPr lang="en-US" sz="3200" dirty="0" err="1" smtClean="0"/>
              <a:t>vīvere</a:t>
            </a:r>
            <a:r>
              <a:rPr lang="en-US" sz="3200" dirty="0" smtClean="0"/>
              <a:t> </a:t>
            </a:r>
            <a:r>
              <a:rPr lang="en-US" sz="3200" dirty="0" err="1" smtClean="0"/>
              <a:t>nec</a:t>
            </a:r>
            <a:r>
              <a:rPr lang="en-US" sz="3200" dirty="0" smtClean="0"/>
              <a:t> sine </a:t>
            </a:r>
            <a:r>
              <a:rPr lang="en-US" sz="3200" dirty="0" err="1" smtClean="0"/>
              <a:t>tē</a:t>
            </a:r>
            <a:r>
              <a:rPr lang="en-US" sz="32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0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03250"/>
            <a:ext cx="9144000" cy="4698999"/>
          </a:xfrm>
        </p:spPr>
        <p:txBody>
          <a:bodyPr>
            <a:noAutofit/>
          </a:bodyPr>
          <a:lstStyle/>
          <a:p>
            <a:pPr marL="475488" indent="-457200">
              <a:buSzPct val="94000"/>
              <a:buFont typeface="+mj-lt"/>
              <a:buAutoNum type="arabicPeriod"/>
            </a:pPr>
            <a:r>
              <a:rPr lang="en-US" sz="3600" dirty="0" smtClean="0"/>
              <a:t>Dona </a:t>
            </a:r>
            <a:r>
              <a:rPr lang="en-US" sz="3600" dirty="0" err="1" smtClean="0"/>
              <a:t>nōbīs</a:t>
            </a:r>
            <a:r>
              <a:rPr lang="en-US" sz="3600" dirty="0" smtClean="0"/>
              <a:t> </a:t>
            </a:r>
            <a:r>
              <a:rPr lang="en-US" sz="3600" dirty="0" err="1" smtClean="0"/>
              <a:t>pacem</a:t>
            </a:r>
            <a:r>
              <a:rPr lang="en-US" sz="3600" dirty="0" smtClean="0"/>
              <a:t>. (</a:t>
            </a:r>
            <a:r>
              <a:rPr lang="en-US" sz="3600" dirty="0" err="1" smtClean="0"/>
              <a:t>Donare</a:t>
            </a:r>
            <a:r>
              <a:rPr lang="en-US" sz="3600" dirty="0" smtClean="0"/>
              <a:t> = to give)</a:t>
            </a:r>
          </a:p>
          <a:p>
            <a:pPr marL="475488" indent="-457200">
              <a:buSzPct val="94000"/>
              <a:buFont typeface="+mj-lt"/>
              <a:buAutoNum type="arabicPeriod"/>
            </a:pPr>
            <a:r>
              <a:rPr lang="en-US" sz="3600" dirty="0" smtClean="0"/>
              <a:t>Id </a:t>
            </a:r>
            <a:r>
              <a:rPr lang="en-US" sz="3600" dirty="0" err="1" smtClean="0"/>
              <a:t>sōlum</a:t>
            </a:r>
            <a:r>
              <a:rPr lang="en-US" sz="3600" dirty="0" smtClean="0"/>
              <a:t> </a:t>
            </a:r>
            <a:r>
              <a:rPr lang="en-US" sz="3600" dirty="0" err="1" smtClean="0"/>
              <a:t>est</a:t>
            </a:r>
            <a:r>
              <a:rPr lang="en-US" sz="3600" dirty="0" smtClean="0"/>
              <a:t> </a:t>
            </a:r>
            <a:r>
              <a:rPr lang="en-US" sz="3600" dirty="0" err="1" smtClean="0"/>
              <a:t>cārum</a:t>
            </a:r>
            <a:r>
              <a:rPr lang="en-US" sz="3600" dirty="0" smtClean="0"/>
              <a:t> </a:t>
            </a:r>
            <a:r>
              <a:rPr lang="en-US" sz="3600" dirty="0" err="1" smtClean="0"/>
              <a:t>mihi</a:t>
            </a:r>
            <a:r>
              <a:rPr lang="en-US" sz="3600" dirty="0" smtClean="0"/>
              <a:t>.</a:t>
            </a:r>
          </a:p>
          <a:p>
            <a:pPr marL="475488" indent="-457200">
              <a:buSzPct val="94000"/>
              <a:buFont typeface="+mj-lt"/>
              <a:buAutoNum type="arabicPeriod"/>
            </a:pPr>
            <a:r>
              <a:rPr lang="en-US" sz="3600" dirty="0" smtClean="0"/>
              <a:t>Nōn </a:t>
            </a:r>
            <a:r>
              <a:rPr lang="en-US" sz="3600" dirty="0" err="1" smtClean="0"/>
              <a:t>omnēs</a:t>
            </a:r>
            <a:r>
              <a:rPr lang="en-US" sz="3600" dirty="0" smtClean="0"/>
              <a:t> </a:t>
            </a:r>
            <a:r>
              <a:rPr lang="en-US" sz="3600" dirty="0" err="1" smtClean="0"/>
              <a:t>eadem</a:t>
            </a:r>
            <a:r>
              <a:rPr lang="en-US" sz="3600" dirty="0" smtClean="0"/>
              <a:t> </a:t>
            </a:r>
            <a:r>
              <a:rPr lang="en-US" sz="3600" dirty="0" err="1" smtClean="0"/>
              <a:t>amant</a:t>
            </a:r>
            <a:r>
              <a:rPr lang="en-US" sz="3600" dirty="0" smtClean="0"/>
              <a:t>.</a:t>
            </a:r>
          </a:p>
          <a:p>
            <a:pPr marL="475488" indent="-457200">
              <a:buSzPct val="94000"/>
              <a:buFont typeface="+mj-lt"/>
              <a:buAutoNum type="arabicPeriod"/>
            </a:pPr>
            <a:r>
              <a:rPr lang="en-US" sz="3600" dirty="0" smtClean="0"/>
              <a:t>Et </a:t>
            </a:r>
            <a:r>
              <a:rPr lang="en-US" sz="3600" dirty="0" err="1" smtClean="0"/>
              <a:t>nōs</a:t>
            </a:r>
            <a:r>
              <a:rPr lang="en-US" sz="3600" dirty="0" smtClean="0"/>
              <a:t>, </a:t>
            </a:r>
            <a:r>
              <a:rPr lang="en-US" sz="3600" dirty="0" err="1" smtClean="0"/>
              <a:t>bonī</a:t>
            </a:r>
            <a:r>
              <a:rPr lang="en-US" sz="3600" dirty="0" smtClean="0"/>
              <a:t> </a:t>
            </a:r>
            <a:r>
              <a:rPr lang="en-US" sz="3600" dirty="0" err="1" smtClean="0"/>
              <a:t>virī</a:t>
            </a:r>
            <a:r>
              <a:rPr lang="en-US" sz="3600" dirty="0" smtClean="0"/>
              <a:t>, </a:t>
            </a:r>
            <a:r>
              <a:rPr lang="en-US" sz="3600" dirty="0" err="1" smtClean="0"/>
              <a:t>nihil</a:t>
            </a:r>
            <a:r>
              <a:rPr lang="en-US" sz="3600" dirty="0" smtClean="0"/>
              <a:t> </a:t>
            </a:r>
            <a:r>
              <a:rPr lang="en-US" sz="3600" dirty="0" err="1" smtClean="0"/>
              <a:t>facimus</a:t>
            </a:r>
            <a:r>
              <a:rPr lang="en-US" sz="3600" dirty="0" smtClean="0"/>
              <a:t>!</a:t>
            </a:r>
          </a:p>
          <a:p>
            <a:pPr marL="475488" indent="-457200">
              <a:buSzPct val="94000"/>
              <a:buFont typeface="+mj-lt"/>
              <a:buAutoNum type="arabicPeriod"/>
            </a:pPr>
            <a:r>
              <a:rPr lang="en-US" sz="3600" dirty="0" err="1" smtClean="0"/>
              <a:t>Fuge</a:t>
            </a:r>
            <a:r>
              <a:rPr lang="en-US" sz="3600" dirty="0" smtClean="0"/>
              <a:t>, </a:t>
            </a:r>
            <a:r>
              <a:rPr lang="en-US" sz="3600" dirty="0" err="1" smtClean="0"/>
              <a:t>Catilīna</a:t>
            </a:r>
            <a:r>
              <a:rPr lang="en-US" sz="3600" dirty="0" smtClean="0"/>
              <a:t>, et </a:t>
            </a:r>
            <a:r>
              <a:rPr lang="en-US" sz="3600" dirty="0" err="1" smtClean="0"/>
              <a:t>dūc</a:t>
            </a:r>
            <a:r>
              <a:rPr lang="en-US" sz="3600" dirty="0" smtClean="0"/>
              <a:t> </a:t>
            </a:r>
            <a:r>
              <a:rPr lang="en-US" sz="3600" dirty="0" err="1" smtClean="0"/>
              <a:t>tēcum</a:t>
            </a:r>
            <a:r>
              <a:rPr lang="en-US" sz="3600" dirty="0" smtClean="0"/>
              <a:t> </a:t>
            </a:r>
            <a:r>
              <a:rPr lang="en-US" sz="3600" dirty="0" err="1" smtClean="0"/>
              <a:t>amīcōs</a:t>
            </a:r>
            <a:r>
              <a:rPr lang="en-US" sz="3600" dirty="0" smtClean="0"/>
              <a:t> </a:t>
            </a:r>
            <a:r>
              <a:rPr lang="en-US" sz="3600" dirty="0" err="1" smtClean="0"/>
              <a:t>tuōs</a:t>
            </a:r>
            <a:r>
              <a:rPr lang="en-US" sz="3600" dirty="0" smtClean="0"/>
              <a:t>.</a:t>
            </a:r>
          </a:p>
          <a:p>
            <a:pPr marL="475488" indent="-457200">
              <a:buSzPct val="94000"/>
              <a:buFont typeface="+mj-lt"/>
              <a:buAutoNum type="arabicPeriod"/>
            </a:pPr>
            <a:r>
              <a:rPr lang="en-US" sz="3600" dirty="0" smtClean="0"/>
              <a:t>Magna Europa </a:t>
            </a:r>
            <a:r>
              <a:rPr lang="en-US" sz="3600" dirty="0" err="1" smtClean="0"/>
              <a:t>est</a:t>
            </a:r>
            <a:r>
              <a:rPr lang="en-US" sz="3600" dirty="0" smtClean="0"/>
              <a:t> patria nostra.</a:t>
            </a:r>
          </a:p>
          <a:p>
            <a:pPr marL="475488" indent="-457200">
              <a:buSzPct val="94000"/>
              <a:buFont typeface="+mj-lt"/>
              <a:buAutoNum type="arabicPeriod"/>
            </a:pPr>
            <a:r>
              <a:rPr lang="en-US" sz="3600" dirty="0" smtClean="0"/>
              <a:t>Quid </a:t>
            </a:r>
            <a:r>
              <a:rPr lang="en-US" sz="3600" dirty="0" err="1" smtClean="0"/>
              <a:t>hī</a:t>
            </a:r>
            <a:r>
              <a:rPr lang="en-US" sz="3600" dirty="0" smtClean="0"/>
              <a:t> </a:t>
            </a:r>
            <a:r>
              <a:rPr lang="en-US" sz="3600" dirty="0" err="1" smtClean="0"/>
              <a:t>dē</a:t>
            </a:r>
            <a:r>
              <a:rPr lang="en-US" sz="3600" dirty="0" smtClean="0"/>
              <a:t> </a:t>
            </a:r>
            <a:r>
              <a:rPr lang="en-US" sz="3600" dirty="0" err="1" smtClean="0"/>
              <a:t>tē</a:t>
            </a:r>
            <a:r>
              <a:rPr lang="en-US" sz="3600" dirty="0" smtClean="0"/>
              <a:t> </a:t>
            </a:r>
            <a:r>
              <a:rPr lang="en-US" sz="3600" dirty="0" err="1" smtClean="0"/>
              <a:t>sentiunt</a:t>
            </a:r>
            <a:r>
              <a:rPr lang="en-US" sz="3600" dirty="0" smtClean="0"/>
              <a:t>?</a:t>
            </a:r>
          </a:p>
          <a:p>
            <a:pPr marL="475488" indent="-457200">
              <a:buSzPct val="94000"/>
              <a:buFont typeface="+mj-lt"/>
              <a:buAutoNum type="arabicPeriod"/>
            </a:pPr>
            <a:r>
              <a:rPr lang="en-US" sz="3600" dirty="0" smtClean="0"/>
              <a:t>Amor idem omnibus est.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575300"/>
            <a:ext cx="7543800" cy="914400"/>
          </a:xfrm>
        </p:spPr>
        <p:txBody>
          <a:bodyPr/>
          <a:lstStyle/>
          <a:p>
            <a:r>
              <a:rPr lang="en-US" dirty="0" smtClean="0"/>
              <a:t>S.A. 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1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434935"/>
              </p:ext>
            </p:extLst>
          </p:nvPr>
        </p:nvGraphicFramePr>
        <p:xfrm>
          <a:off x="968375" y="669925"/>
          <a:ext cx="708025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125"/>
                <a:gridCol w="3540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</a:t>
                      </a:r>
                      <a:r>
                        <a:rPr lang="en-US" sz="3200" dirty="0" err="1" smtClean="0"/>
                        <a:t>nēmō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</a:t>
                      </a:r>
                      <a:r>
                        <a:rPr lang="en-US" sz="3200" dirty="0" err="1" smtClean="0"/>
                        <a:t>mittō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mittere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</a:t>
                      </a:r>
                      <a:r>
                        <a:rPr lang="en-US" sz="3200" dirty="0" err="1" smtClean="0"/>
                        <a:t>bene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</a:t>
                      </a:r>
                      <a:r>
                        <a:rPr lang="en-US" sz="3200" dirty="0" err="1" smtClean="0"/>
                        <a:t>tu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tuī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</a:t>
                      </a:r>
                      <a:r>
                        <a:rPr lang="en-US" sz="3200" dirty="0" err="1" smtClean="0"/>
                        <a:t>etiam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</a:t>
                      </a:r>
                      <a:r>
                        <a:rPr lang="en-US" sz="3200" dirty="0" err="1" smtClean="0"/>
                        <a:t>sentiō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sentīre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</a:t>
                      </a:r>
                      <a:r>
                        <a:rPr lang="en-US" sz="3200" dirty="0" err="1" smtClean="0"/>
                        <a:t>autem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8. consul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133849"/>
            <a:ext cx="9144000" cy="2327275"/>
          </a:xfrm>
        </p:spPr>
        <p:txBody>
          <a:bodyPr/>
          <a:lstStyle/>
          <a:p>
            <a:r>
              <a:rPr lang="en-US" sz="3600" dirty="0" smtClean="0"/>
              <a:t>9. Define intelligible:</a:t>
            </a:r>
            <a:br>
              <a:rPr lang="en-US" sz="3600" dirty="0" smtClean="0"/>
            </a:br>
            <a:r>
              <a:rPr lang="en-US" sz="2800" dirty="0" smtClean="0"/>
              <a:t>A. highly modern	B. clear to the mind</a:t>
            </a:r>
            <a:br>
              <a:rPr lang="en-US" sz="2800" dirty="0" smtClean="0"/>
            </a:br>
            <a:r>
              <a:rPr lang="en-US" sz="2800" dirty="0" smtClean="0"/>
              <a:t>C. hard-working		D. a cargo ship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3200" dirty="0" smtClean="0"/>
              <a:t>10.</a:t>
            </a:r>
            <a:r>
              <a:rPr lang="en-US" sz="3600" dirty="0" smtClean="0"/>
              <a:t> Define capitulate:</a:t>
            </a:r>
            <a:br>
              <a:rPr lang="en-US" sz="3600" dirty="0" smtClean="0"/>
            </a:br>
            <a:r>
              <a:rPr lang="en-US" sz="2800" dirty="0" smtClean="0"/>
              <a:t>A. foot-like		B. opportunistic</a:t>
            </a:r>
            <a:br>
              <a:rPr lang="en-US" sz="2800" dirty="0" smtClean="0"/>
            </a:br>
            <a:r>
              <a:rPr lang="en-US" sz="2800" dirty="0" smtClean="0"/>
              <a:t>C. </a:t>
            </a:r>
            <a:r>
              <a:rPr lang="en-US" sz="2800" dirty="0" err="1"/>
              <a:t>p</a:t>
            </a:r>
            <a:r>
              <a:rPr lang="en-US" sz="2800" dirty="0" err="1" smtClean="0"/>
              <a:t>omiferous</a:t>
            </a:r>
            <a:r>
              <a:rPr lang="en-US" sz="2800" dirty="0" smtClean="0"/>
              <a:t>	D. To draw up in chapters; enumerate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4972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375" y="161925"/>
            <a:ext cx="8524875" cy="6584949"/>
          </a:xfrm>
        </p:spPr>
        <p:txBody>
          <a:bodyPr>
            <a:normAutofit/>
          </a:bodyPr>
          <a:lstStyle/>
          <a:p>
            <a:pPr marL="475488" indent="-457200">
              <a:buSzPct val="90000"/>
              <a:buFont typeface="+mj-lt"/>
              <a:buAutoNum type="arabicPeriod"/>
            </a:pPr>
            <a:r>
              <a:rPr lang="en-US" sz="3200" dirty="0" smtClean="0"/>
              <a:t>Decline and translate the first person personal pronoun (ego).</a:t>
            </a:r>
          </a:p>
          <a:p>
            <a:pPr marL="475488" indent="-457200">
              <a:buSzPct val="90000"/>
              <a:buFont typeface="+mj-lt"/>
              <a:buAutoNum type="arabicPeriod"/>
            </a:pPr>
            <a:r>
              <a:rPr lang="en-US" sz="3200" dirty="0" smtClean="0"/>
              <a:t>Decline </a:t>
            </a:r>
            <a:r>
              <a:rPr lang="en-US" sz="3200" dirty="0" smtClean="0"/>
              <a:t>the </a:t>
            </a: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</a:t>
            </a:r>
            <a:r>
              <a:rPr lang="en-US" sz="3200" dirty="0" smtClean="0"/>
              <a:t>person masculine </a:t>
            </a:r>
            <a:r>
              <a:rPr lang="en-US" sz="3200" dirty="0" smtClean="0"/>
              <a:t>personal pronoun (</a:t>
            </a:r>
            <a:r>
              <a:rPr lang="en-US" sz="3200" dirty="0" smtClean="0"/>
              <a:t>is)</a:t>
            </a:r>
            <a:r>
              <a:rPr lang="en-US" sz="3200" i="1" dirty="0" smtClean="0"/>
              <a:t>.</a:t>
            </a:r>
            <a:endParaRPr lang="en-US" sz="3200" dirty="0"/>
          </a:p>
          <a:p>
            <a:pPr marL="475488" indent="-457200">
              <a:buSzPct val="90000"/>
              <a:buFont typeface="+mj-lt"/>
              <a:buAutoNum type="arabicPeriod"/>
            </a:pPr>
            <a:r>
              <a:rPr lang="en-US" sz="3200" dirty="0" smtClean="0"/>
              <a:t>Translate:</a:t>
            </a:r>
          </a:p>
          <a:p>
            <a:pPr marL="898398" lvl="1" indent="-514350">
              <a:buSzPct val="80000"/>
              <a:buFont typeface="+mj-lt"/>
              <a:buAutoNum type="alphaLcPeriod"/>
            </a:pPr>
            <a:r>
              <a:rPr lang="en-US" sz="3000" dirty="0" smtClean="0"/>
              <a:t>Quid </a:t>
            </a:r>
            <a:r>
              <a:rPr lang="en-US" sz="3000" dirty="0" err="1" smtClean="0"/>
              <a:t>hī</a:t>
            </a:r>
            <a:r>
              <a:rPr lang="en-US" sz="3000" dirty="0" smtClean="0"/>
              <a:t> </a:t>
            </a:r>
            <a:r>
              <a:rPr lang="en-US" sz="3000" dirty="0" err="1" smtClean="0"/>
              <a:t>dē</a:t>
            </a:r>
            <a:r>
              <a:rPr lang="en-US" sz="3000" dirty="0" smtClean="0"/>
              <a:t> </a:t>
            </a:r>
            <a:r>
              <a:rPr lang="en-US" sz="3000" dirty="0" err="1" smtClean="0"/>
              <a:t>tē</a:t>
            </a:r>
            <a:r>
              <a:rPr lang="en-US" sz="3000" dirty="0" smtClean="0"/>
              <a:t> </a:t>
            </a:r>
            <a:r>
              <a:rPr lang="en-US" sz="3000" dirty="0" err="1" smtClean="0"/>
              <a:t>sentiunt</a:t>
            </a:r>
            <a:r>
              <a:rPr lang="en-US" sz="3000" dirty="0"/>
              <a:t>?</a:t>
            </a:r>
            <a:endParaRPr lang="en-US" sz="3000" dirty="0" smtClean="0"/>
          </a:p>
          <a:p>
            <a:pPr marL="898398" lvl="1" indent="-514350">
              <a:buSzPct val="80000"/>
              <a:buFont typeface="+mj-lt"/>
              <a:buAutoNum type="alphaLcPeriod" startAt="2"/>
            </a:pPr>
            <a:r>
              <a:rPr lang="en-US" sz="3000" dirty="0" smtClean="0"/>
              <a:t>Nec </a:t>
            </a:r>
            <a:r>
              <a:rPr lang="en-US" sz="3000" dirty="0" err="1"/>
              <a:t>tēcum</a:t>
            </a:r>
            <a:r>
              <a:rPr lang="en-US" sz="3000" dirty="0"/>
              <a:t> possum </a:t>
            </a:r>
            <a:r>
              <a:rPr lang="en-US" sz="3000" dirty="0" err="1"/>
              <a:t>vīvere</a:t>
            </a:r>
            <a:r>
              <a:rPr lang="en-US" sz="3000" dirty="0"/>
              <a:t> </a:t>
            </a:r>
            <a:r>
              <a:rPr lang="en-US" sz="3000" dirty="0" err="1"/>
              <a:t>nec</a:t>
            </a:r>
            <a:r>
              <a:rPr lang="en-US" sz="3000" dirty="0"/>
              <a:t> sine </a:t>
            </a:r>
            <a:r>
              <a:rPr lang="en-US" sz="3000" dirty="0" err="1"/>
              <a:t>tē</a:t>
            </a:r>
            <a:r>
              <a:rPr lang="en-US" sz="3000" dirty="0" smtClean="0"/>
              <a:t>.</a:t>
            </a:r>
          </a:p>
          <a:p>
            <a:pPr marL="898398" lvl="1" indent="-514350">
              <a:buSzPct val="80000"/>
              <a:buFont typeface="+mj-lt"/>
              <a:buAutoNum type="alphaLcPeriod" startAt="3"/>
            </a:pPr>
            <a:r>
              <a:rPr lang="en-US" sz="3000" dirty="0" smtClean="0"/>
              <a:t>Amor </a:t>
            </a:r>
            <a:r>
              <a:rPr lang="en-US" sz="3000" dirty="0" err="1" smtClean="0"/>
              <a:t>īdem</a:t>
            </a:r>
            <a:r>
              <a:rPr lang="en-US" sz="3000" dirty="0" smtClean="0"/>
              <a:t> omnibus est. (omnibus = for all)</a:t>
            </a:r>
            <a:endParaRPr lang="en-US" sz="3000" dirty="0" smtClean="0"/>
          </a:p>
          <a:p>
            <a:pPr marL="898398" lvl="1" indent="-514350">
              <a:buSzPct val="80000"/>
              <a:buFont typeface="+mj-lt"/>
              <a:buAutoNum type="alphaLcPeriod" startAt="4"/>
            </a:pPr>
            <a:r>
              <a:rPr lang="en-US" sz="3000" dirty="0" smtClean="0"/>
              <a:t>Da </a:t>
            </a:r>
            <a:r>
              <a:rPr lang="en-US" sz="3000" dirty="0"/>
              <a:t>id </a:t>
            </a:r>
            <a:r>
              <a:rPr lang="en-US" sz="3000" dirty="0" err="1"/>
              <a:t>mihi</a:t>
            </a:r>
            <a:r>
              <a:rPr lang="en-US" sz="3000" dirty="0" smtClean="0"/>
              <a:t>.</a:t>
            </a:r>
          </a:p>
          <a:p>
            <a:pPr marL="898398" lvl="1" indent="-514350">
              <a:buSzPct val="80000"/>
              <a:buFont typeface="+mj-lt"/>
              <a:buAutoNum type="alphaLcPeriod" startAt="4"/>
            </a:pPr>
            <a:r>
              <a:rPr lang="en-US" sz="3000" dirty="0" err="1" smtClean="0"/>
              <a:t>T</a:t>
            </a:r>
            <a:r>
              <a:rPr lang="en-US" sz="3000" dirty="0" err="1" smtClean="0"/>
              <a:t>ū</a:t>
            </a:r>
            <a:r>
              <a:rPr lang="en-US" sz="3000" dirty="0" smtClean="0"/>
              <a:t> </a:t>
            </a:r>
            <a:r>
              <a:rPr lang="en-US" sz="3000" dirty="0" err="1" smtClean="0"/>
              <a:t>eam</a:t>
            </a:r>
            <a:r>
              <a:rPr lang="en-US" sz="3000" dirty="0" smtClean="0"/>
              <a:t> </a:t>
            </a:r>
            <a:r>
              <a:rPr lang="en-US" sz="3000" dirty="0" err="1" smtClean="0"/>
              <a:t>am</a:t>
            </a:r>
            <a:r>
              <a:rPr lang="en-US" sz="3000" dirty="0" err="1" smtClean="0"/>
              <a:t>ās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4302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685801"/>
            <a:ext cx="8366760" cy="4190999"/>
          </a:xfrm>
        </p:spPr>
        <p:txBody>
          <a:bodyPr>
            <a:normAutofit/>
          </a:bodyPr>
          <a:lstStyle/>
          <a:p>
            <a:pPr marL="532638" indent="-514350">
              <a:buSzPct val="80000"/>
              <a:buFont typeface="+mj-lt"/>
              <a:buAutoNum type="arabicPeriod"/>
            </a:pPr>
            <a:r>
              <a:rPr lang="en-US" sz="3200" dirty="0" smtClean="0"/>
              <a:t>What is “two” in Latin?</a:t>
            </a:r>
          </a:p>
          <a:p>
            <a:pPr marL="532638" indent="-514350">
              <a:buSzPct val="80000"/>
              <a:buFont typeface="+mj-lt"/>
              <a:buAutoNum type="arabicPeriod"/>
            </a:pPr>
            <a:r>
              <a:rPr lang="en-US" sz="3200" dirty="0" smtClean="0"/>
              <a:t>What is </a:t>
            </a:r>
            <a:r>
              <a:rPr lang="en-US" sz="3200" smtClean="0"/>
              <a:t>“six” in Latin?</a:t>
            </a:r>
            <a:endParaRPr lang="en-US" sz="3200" dirty="0" smtClean="0"/>
          </a:p>
          <a:p>
            <a:pPr marL="532638" indent="-514350">
              <a:buSzPct val="80000"/>
              <a:buFont typeface="+mj-lt"/>
              <a:buAutoNum type="arabicPeriod"/>
            </a:pPr>
            <a:r>
              <a:rPr lang="en-US" sz="3200" dirty="0" err="1"/>
              <a:t>Quot</a:t>
            </a:r>
            <a:r>
              <a:rPr lang="en-US" sz="3200" dirty="0"/>
              <a:t> </a:t>
            </a:r>
            <a:r>
              <a:rPr lang="en-US" sz="3200" dirty="0" err="1"/>
              <a:t>sunt</a:t>
            </a:r>
            <a:r>
              <a:rPr lang="en-US" sz="3200" dirty="0"/>
              <a:t> </a:t>
            </a:r>
            <a:r>
              <a:rPr lang="en-US" sz="3200" dirty="0" err="1"/>
              <a:t>quattuor</a:t>
            </a:r>
            <a:r>
              <a:rPr lang="en-US" sz="3200" dirty="0"/>
              <a:t> et </a:t>
            </a:r>
            <a:r>
              <a:rPr lang="en-US" sz="3200" dirty="0" err="1"/>
              <a:t>quīnque</a:t>
            </a:r>
            <a:r>
              <a:rPr lang="en-US" sz="3200" dirty="0" smtClean="0"/>
              <a:t>?</a:t>
            </a:r>
          </a:p>
          <a:p>
            <a:pPr marL="532638" indent="-514350">
              <a:buSzPct val="80000"/>
              <a:buFont typeface="+mj-lt"/>
              <a:buAutoNum type="arabicPeriod"/>
            </a:pPr>
            <a:r>
              <a:rPr lang="en-US" sz="3200" dirty="0" smtClean="0"/>
              <a:t>What do you call a grammatical construct in which two nouns are placed side-by-side with one noun serving as an explanatory equivalent to the other?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3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 numCol="1">
            <a:normAutofit/>
          </a:bodyPr>
          <a:lstStyle/>
          <a:p>
            <a:pPr marL="532638" indent="-514350">
              <a:buFont typeface="+mj-lt"/>
              <a:buAutoNum type="arabicPeriod" startAt="13"/>
            </a:pPr>
            <a:r>
              <a:rPr lang="en-US" sz="2800" dirty="0" smtClean="0">
                <a:latin typeface="Arial"/>
                <a:cs typeface="Arial"/>
              </a:rPr>
              <a:t>Caput, </a:t>
            </a:r>
            <a:r>
              <a:rPr lang="en-US" sz="2800" dirty="0" err="1" smtClean="0">
                <a:latin typeface="Arial"/>
                <a:cs typeface="Arial"/>
              </a:rPr>
              <a:t>capitis</a:t>
            </a:r>
            <a:r>
              <a:rPr lang="en-US" sz="2800" dirty="0" smtClean="0">
                <a:latin typeface="Arial"/>
                <a:cs typeface="Arial"/>
              </a:rPr>
              <a:t> (n) = head; leader; beginning; chapter</a:t>
            </a:r>
          </a:p>
          <a:p>
            <a:pPr marL="532638" indent="-514350">
              <a:buFont typeface="+mj-lt"/>
              <a:buAutoNum type="arabicPeriod" startAt="13"/>
            </a:pPr>
            <a:r>
              <a:rPr lang="en-US" sz="2800" dirty="0" err="1" smtClean="0">
                <a:latin typeface="Arial"/>
                <a:cs typeface="Arial"/>
              </a:rPr>
              <a:t>Cōnsul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cōnsulis</a:t>
            </a:r>
            <a:r>
              <a:rPr lang="en-US" sz="2800" dirty="0" smtClean="0">
                <a:latin typeface="Arial"/>
                <a:cs typeface="Arial"/>
              </a:rPr>
              <a:t> (m) = consul</a:t>
            </a:r>
          </a:p>
          <a:p>
            <a:pPr marL="532638" indent="-514350">
              <a:buFont typeface="+mj-lt"/>
              <a:buAutoNum type="arabicPeriod" startAt="13"/>
            </a:pPr>
            <a:r>
              <a:rPr lang="en-US" sz="2800" dirty="0" err="1" smtClean="0">
                <a:latin typeface="Arial"/>
                <a:cs typeface="Arial"/>
              </a:rPr>
              <a:t>Nēmō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nēminem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nullīus</a:t>
            </a:r>
            <a:r>
              <a:rPr lang="en-US" sz="2800" dirty="0" smtClean="0">
                <a:latin typeface="Arial"/>
                <a:cs typeface="Arial"/>
              </a:rPr>
              <a:t> (m/f) = nobody, no one</a:t>
            </a:r>
          </a:p>
          <a:p>
            <a:pPr marL="532638" indent="-514350">
              <a:buFont typeface="+mj-lt"/>
              <a:buAutoNum type="arabicPeriod" startAt="13"/>
            </a:pPr>
            <a:r>
              <a:rPr lang="en-US" sz="2800" dirty="0" smtClean="0">
                <a:latin typeface="Arial"/>
                <a:cs typeface="Arial"/>
              </a:rPr>
              <a:t>Ego, </a:t>
            </a:r>
            <a:r>
              <a:rPr lang="en-US" sz="2800" dirty="0" err="1" smtClean="0">
                <a:latin typeface="Arial"/>
                <a:cs typeface="Arial"/>
              </a:rPr>
              <a:t>meī</a:t>
            </a:r>
            <a:r>
              <a:rPr lang="en-US" sz="2800" dirty="0" smtClean="0">
                <a:latin typeface="Arial"/>
                <a:cs typeface="Arial"/>
              </a:rPr>
              <a:t> = I</a:t>
            </a:r>
          </a:p>
          <a:p>
            <a:pPr marL="532638" indent="-514350">
              <a:buFont typeface="+mj-lt"/>
              <a:buAutoNum type="arabicPeriod" startAt="13"/>
            </a:pPr>
            <a:r>
              <a:rPr lang="en-US" sz="2800" dirty="0" err="1" smtClean="0">
                <a:latin typeface="Arial"/>
                <a:cs typeface="Arial"/>
              </a:rPr>
              <a:t>Tū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tuī</a:t>
            </a:r>
            <a:r>
              <a:rPr lang="en-US" sz="2800" dirty="0" smtClean="0">
                <a:latin typeface="Arial"/>
                <a:cs typeface="Arial"/>
              </a:rPr>
              <a:t> = you</a:t>
            </a:r>
          </a:p>
          <a:p>
            <a:pPr marL="532638" indent="-514350">
              <a:buFont typeface="+mj-lt"/>
              <a:buAutoNum type="arabicPeriod" startAt="13"/>
            </a:pPr>
            <a:r>
              <a:rPr lang="en-US" sz="2800" dirty="0" smtClean="0">
                <a:latin typeface="Arial"/>
                <a:cs typeface="Arial"/>
              </a:rPr>
              <a:t>Is, </a:t>
            </a:r>
            <a:r>
              <a:rPr lang="en-US" sz="2800" dirty="0" err="1" smtClean="0">
                <a:latin typeface="Arial"/>
                <a:cs typeface="Arial"/>
              </a:rPr>
              <a:t>ea</a:t>
            </a:r>
            <a:r>
              <a:rPr lang="en-US" sz="2800" dirty="0" smtClean="0">
                <a:latin typeface="Arial"/>
                <a:cs typeface="Arial"/>
              </a:rPr>
              <a:t>, id = he, she, it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30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time… it’s personal.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889663"/>
              </p:ext>
            </p:extLst>
          </p:nvPr>
        </p:nvGraphicFramePr>
        <p:xfrm>
          <a:off x="326108" y="685800"/>
          <a:ext cx="856472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252"/>
                <a:gridCol w="1321610"/>
                <a:gridCol w="2299946"/>
                <a:gridCol w="1736972"/>
                <a:gridCol w="171294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Singular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Plural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Nom.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ego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nos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we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Gen.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meī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nostri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our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Dat.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mihi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To/for me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nobis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 us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Acc.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nos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us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Abl.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By/w/</a:t>
                      </a:r>
                      <a:r>
                        <a:rPr lang="en-US" sz="3600" baseline="0" dirty="0" smtClean="0"/>
                        <a:t> me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nobis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By us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117155"/>
            <a:ext cx="7543800" cy="9144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9677" y="5117155"/>
            <a:ext cx="3500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Genitive plural may also appear as </a:t>
            </a:r>
            <a:r>
              <a:rPr lang="en-US" sz="2800" dirty="0" smtClean="0"/>
              <a:t>nostrum.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607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085391"/>
              </p:ext>
            </p:extLst>
          </p:nvPr>
        </p:nvGraphicFramePr>
        <p:xfrm>
          <a:off x="240295" y="685800"/>
          <a:ext cx="798930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936"/>
                <a:gridCol w="995499"/>
                <a:gridCol w="2145471"/>
                <a:gridCol w="1894538"/>
                <a:gridCol w="159786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Singular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Plural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Nom.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you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vōs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you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Gen.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tuī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your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vestrum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your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Dat.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tibi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For you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vōbīs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 you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Acc.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tē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you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vōs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you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Abl.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tē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With you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vōbīs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By you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19273" y="5095677"/>
            <a:ext cx="30934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Genitive plural may also appear as </a:t>
            </a:r>
            <a:r>
              <a:rPr lang="en-US" sz="2800" dirty="0" err="1" smtClean="0"/>
              <a:t>vestrī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366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173450"/>
              </p:ext>
            </p:extLst>
          </p:nvPr>
        </p:nvGraphicFramePr>
        <p:xfrm>
          <a:off x="652224" y="685800"/>
          <a:ext cx="8290101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020"/>
                <a:gridCol w="1191166"/>
                <a:gridCol w="1767868"/>
                <a:gridCol w="1630559"/>
                <a:gridCol w="2042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Singular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Plural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Nom.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iī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they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Gen.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eius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eōrum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their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Dat.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</a:t>
                      </a:r>
                      <a:r>
                        <a:rPr lang="en-US" sz="3600" baseline="0" dirty="0" smtClean="0"/>
                        <a:t> him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For them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Acc.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eum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him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eōs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them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Abl.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eō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By him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By</a:t>
                      </a:r>
                      <a:r>
                        <a:rPr lang="en-US" sz="3600" baseline="0" dirty="0" smtClean="0"/>
                        <a:t> them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person, masculine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4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284046"/>
              </p:ext>
            </p:extLst>
          </p:nvPr>
        </p:nvGraphicFramePr>
        <p:xfrm>
          <a:off x="240295" y="685800"/>
          <a:ext cx="873636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72"/>
                <a:gridCol w="1747272"/>
                <a:gridCol w="1747272"/>
                <a:gridCol w="1555036"/>
                <a:gridCol w="19395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Singular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Plural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Nom.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she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eae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they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Gen.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eius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eārum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their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Dat.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 her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</a:t>
                      </a:r>
                      <a:r>
                        <a:rPr lang="en-US" sz="3600" baseline="0" dirty="0" smtClean="0"/>
                        <a:t> them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Acc.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eam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eās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them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Abl.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eā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By her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By them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Person, feminine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6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991107"/>
              </p:ext>
            </p:extLst>
          </p:nvPr>
        </p:nvGraphicFramePr>
        <p:xfrm>
          <a:off x="154476" y="685800"/>
          <a:ext cx="883934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68"/>
                <a:gridCol w="1767868"/>
                <a:gridCol w="1767868"/>
                <a:gridCol w="1544739"/>
                <a:gridCol w="199099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Singular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Plural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Nom.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they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Gen.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eius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eōrum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their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Dat.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</a:t>
                      </a:r>
                      <a:r>
                        <a:rPr lang="en-US" sz="3600" baseline="0" dirty="0" smtClean="0"/>
                        <a:t> it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 them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Acc.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them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Abl.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eō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By it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eīs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By them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person, neuter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73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914400"/>
          </a:xfrm>
        </p:spPr>
        <p:txBody>
          <a:bodyPr/>
          <a:lstStyle/>
          <a:p>
            <a:r>
              <a:rPr lang="en-US" dirty="0" smtClean="0"/>
              <a:t>Idem means </a:t>
            </a:r>
            <a:r>
              <a:rPr lang="en-US" i="1" dirty="0" smtClean="0"/>
              <a:t>the same</a:t>
            </a:r>
            <a:endParaRPr lang="en-US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898548"/>
              </p:ext>
            </p:extLst>
          </p:nvPr>
        </p:nvGraphicFramePr>
        <p:xfrm>
          <a:off x="492904" y="2675843"/>
          <a:ext cx="8307268" cy="283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652"/>
                <a:gridCol w="2093982"/>
                <a:gridCol w="2076817"/>
                <a:gridCol w="2076817"/>
              </a:tblGrid>
              <a:tr h="86971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Nominative</a:t>
                      </a:r>
                    </a:p>
                    <a:p>
                      <a:pPr algn="ctr"/>
                      <a:r>
                        <a:rPr lang="en-US" sz="2800" b="0" dirty="0" smtClean="0"/>
                        <a:t>Singular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īdem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eadem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idem</a:t>
                      </a:r>
                      <a:endParaRPr lang="en-US" sz="2800" dirty="0"/>
                    </a:p>
                  </a:txBody>
                  <a:tcPr/>
                </a:tc>
              </a:tr>
              <a:tr h="8697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Accusative</a:t>
                      </a:r>
                    </a:p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eundem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eandem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idem</a:t>
                      </a:r>
                      <a:endParaRPr lang="en-US" sz="2800" dirty="0"/>
                    </a:p>
                  </a:txBody>
                  <a:tcPr/>
                </a:tc>
              </a:tr>
              <a:tr h="8697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Genitive</a:t>
                      </a:r>
                    </a:p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eorundem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earundem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eorundem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1638" y="1000205"/>
            <a:ext cx="8628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Usually the pronoun +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dem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6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9737</TotalTime>
  <Words>762</Words>
  <Application>Microsoft Macintosh PowerPoint</Application>
  <PresentationFormat>On-screen Show (4:3)</PresentationFormat>
  <Paragraphs>252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Elemental</vt:lpstr>
      <vt:lpstr>PowerPoint Presentation</vt:lpstr>
      <vt:lpstr>PowerPoint Presentation</vt:lpstr>
      <vt:lpstr>Personal Pronouns</vt:lpstr>
      <vt:lpstr>1st Person</vt:lpstr>
      <vt:lpstr>2nd Person</vt:lpstr>
      <vt:lpstr>3rd person, masculine</vt:lpstr>
      <vt:lpstr>3rd Person, feminine</vt:lpstr>
      <vt:lpstr>3rd person, neuter</vt:lpstr>
      <vt:lpstr>Idem means the same</vt:lpstr>
      <vt:lpstr>Examples</vt:lpstr>
      <vt:lpstr>Nominative forms for emphasis.</vt:lpstr>
      <vt:lpstr>Translate according to case and number.</vt:lpstr>
      <vt:lpstr>Translate into Latin.</vt:lpstr>
      <vt:lpstr>Translate.</vt:lpstr>
      <vt:lpstr>S.A. 1-8</vt:lpstr>
      <vt:lpstr>9. Define intelligible: A. highly modern B. clear to the mind C. hard-working  D. a cargo ship 10. Define capitulate: A. foot-like  B. opportunistic C. pomiferous D. To draw up in chapters; enumerate</vt:lpstr>
      <vt:lpstr>PowerPoint Presentation</vt:lpstr>
      <vt:lpstr>Bonus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Pronouns</dc:title>
  <dc:creator>Steven</dc:creator>
  <cp:lastModifiedBy>s</cp:lastModifiedBy>
  <cp:revision>37</cp:revision>
  <dcterms:created xsi:type="dcterms:W3CDTF">2012-10-22T20:07:05Z</dcterms:created>
  <dcterms:modified xsi:type="dcterms:W3CDTF">2015-02-11T20:00:59Z</dcterms:modified>
</cp:coreProperties>
</file>