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04F788-B0EE-5749-84B7-29EAD11E25E4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90C7B14-59CD-FD48-AFE9-FA6285B319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054787" cy="6858000"/>
          </a:xfrm>
        </p:spPr>
        <p:txBody>
          <a:bodyPr numCol="2">
            <a:norm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Amīcitia</a:t>
            </a:r>
            <a:r>
              <a:rPr lang="en-US" sz="2400" dirty="0" smtClean="0">
                <a:latin typeface="Arial"/>
                <a:cs typeface="Arial"/>
              </a:rPr>
              <a:t>, -</a:t>
            </a:r>
            <a:r>
              <a:rPr lang="en-US" sz="2400" dirty="0" err="1" smtClean="0">
                <a:latin typeface="Arial"/>
                <a:cs typeface="Arial"/>
              </a:rPr>
              <a:t>ae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Cupiditās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cupiditātis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Hora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horae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Natura</a:t>
            </a:r>
            <a:r>
              <a:rPr lang="en-US" sz="2400" dirty="0" smtClean="0">
                <a:latin typeface="Arial"/>
                <a:cs typeface="Arial"/>
              </a:rPr>
              <a:t>, -</a:t>
            </a:r>
            <a:r>
              <a:rPr lang="en-US" sz="2400" dirty="0" err="1" smtClean="0">
                <a:latin typeface="Arial"/>
                <a:cs typeface="Arial"/>
              </a:rPr>
              <a:t>ae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Senectūs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senectūtis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smtClean="0">
                <a:latin typeface="Arial"/>
                <a:cs typeface="Arial"/>
              </a:rPr>
              <a:t>Timor, </a:t>
            </a:r>
            <a:r>
              <a:rPr lang="en-US" sz="2400" dirty="0" err="1" smtClean="0">
                <a:latin typeface="Arial"/>
                <a:cs typeface="Arial"/>
              </a:rPr>
              <a:t>timoris</a:t>
            </a:r>
            <a:r>
              <a:rPr lang="en-US" sz="2400" dirty="0" smtClean="0">
                <a:latin typeface="Arial"/>
                <a:cs typeface="Arial"/>
              </a:rPr>
              <a:t> (m)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Vēritās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vēritātis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smtClean="0">
                <a:latin typeface="Arial"/>
                <a:cs typeface="Arial"/>
              </a:rPr>
              <a:t>Via, </a:t>
            </a:r>
            <a:r>
              <a:rPr lang="en-US" sz="2400" dirty="0" err="1" smtClean="0">
                <a:latin typeface="Arial"/>
                <a:cs typeface="Arial"/>
              </a:rPr>
              <a:t>viae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Voluptās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voluptātis</a:t>
            </a:r>
            <a:r>
              <a:rPr lang="en-US" sz="2400" dirty="0" smtClean="0">
                <a:latin typeface="Arial"/>
                <a:cs typeface="Arial"/>
              </a:rPr>
              <a:t> (f)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Beatus</a:t>
            </a:r>
            <a:r>
              <a:rPr lang="en-US" sz="2400" dirty="0" smtClean="0">
                <a:latin typeface="Arial"/>
                <a:cs typeface="Arial"/>
              </a:rPr>
              <a:t>, -a, -um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Quoniam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Friendship</a:t>
            </a:r>
          </a:p>
          <a:p>
            <a:r>
              <a:rPr lang="en-US" sz="2400" dirty="0" smtClean="0">
                <a:latin typeface="Arial"/>
                <a:cs typeface="Arial"/>
              </a:rPr>
              <a:t>desire, passion; greed</a:t>
            </a:r>
          </a:p>
          <a:p>
            <a:r>
              <a:rPr lang="en-US" sz="2400" dirty="0" smtClean="0">
                <a:latin typeface="Arial"/>
                <a:cs typeface="Arial"/>
              </a:rPr>
              <a:t>Time, hour</a:t>
            </a:r>
          </a:p>
          <a:p>
            <a:r>
              <a:rPr lang="en-US" sz="2400" dirty="0" smtClean="0">
                <a:latin typeface="Arial"/>
                <a:cs typeface="Arial"/>
              </a:rPr>
              <a:t>Nature</a:t>
            </a:r>
          </a:p>
          <a:p>
            <a:r>
              <a:rPr lang="en-US" sz="2400" dirty="0" smtClean="0">
                <a:latin typeface="Arial"/>
                <a:cs typeface="Arial"/>
              </a:rPr>
              <a:t>Old age</a:t>
            </a:r>
          </a:p>
          <a:p>
            <a:r>
              <a:rPr lang="en-US" sz="2400" dirty="0" smtClean="0">
                <a:latin typeface="Arial"/>
                <a:cs typeface="Arial"/>
              </a:rPr>
              <a:t>Fear</a:t>
            </a:r>
          </a:p>
          <a:p>
            <a:r>
              <a:rPr lang="en-US" sz="2400" dirty="0" smtClean="0">
                <a:latin typeface="Arial"/>
                <a:cs typeface="Arial"/>
              </a:rPr>
              <a:t>Truth</a:t>
            </a:r>
          </a:p>
          <a:p>
            <a:r>
              <a:rPr lang="en-US" sz="2400" dirty="0" smtClean="0">
                <a:latin typeface="Arial"/>
                <a:cs typeface="Arial"/>
              </a:rPr>
              <a:t>Way, road, street</a:t>
            </a:r>
          </a:p>
          <a:p>
            <a:r>
              <a:rPr lang="en-US" sz="2400" dirty="0" smtClean="0">
                <a:latin typeface="Arial"/>
                <a:cs typeface="Arial"/>
              </a:rPr>
              <a:t>Pleasure</a:t>
            </a:r>
          </a:p>
          <a:p>
            <a:r>
              <a:rPr lang="en-US" sz="2400" dirty="0" smtClean="0">
                <a:latin typeface="Arial"/>
                <a:cs typeface="Arial"/>
              </a:rPr>
              <a:t>Happy, fortunate, blessed</a:t>
            </a:r>
          </a:p>
          <a:p>
            <a:r>
              <a:rPr lang="en-US" sz="2400" dirty="0" smtClean="0">
                <a:latin typeface="Arial"/>
                <a:cs typeface="Arial"/>
              </a:rPr>
              <a:t>since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68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(give person, number, tense) and 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Veniet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Venit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Veniunt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Audīs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Audiētis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Audiēbamus</a:t>
            </a:r>
            <a:endParaRPr lang="en-US" sz="2800" dirty="0" smtClean="0"/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singular future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singular present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plural present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singular present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plural future</a:t>
            </a:r>
          </a:p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plural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73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403809"/>
              </p:ext>
            </p:extLst>
          </p:nvPr>
        </p:nvGraphicFramePr>
        <p:xfrm>
          <a:off x="498475" y="1981200"/>
          <a:ext cx="75565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0"/>
                <a:gridCol w="3778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veritas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</a:t>
                      </a:r>
                      <a:r>
                        <a:rPr lang="en-US" sz="2400" dirty="0" err="1" smtClean="0"/>
                        <a:t>fugio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</a:t>
                      </a:r>
                      <a:r>
                        <a:rPr lang="en-US" sz="2400" dirty="0" err="1" smtClean="0"/>
                        <a:t>quoniam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400" dirty="0" err="1" smtClean="0"/>
                        <a:t>invenio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cum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r>
                        <a:rPr lang="en-US" sz="2400" dirty="0" err="1" smtClean="0"/>
                        <a:t>facio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</a:t>
                      </a:r>
                      <a:r>
                        <a:rPr lang="en-US" sz="2400" dirty="0" err="1" smtClean="0"/>
                        <a:t>voluptas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vivo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475" y="4688674"/>
            <a:ext cx="755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Give a derivative from column B.</a:t>
            </a:r>
          </a:p>
          <a:p>
            <a:r>
              <a:rPr lang="en-US" sz="2400" dirty="0" smtClean="0"/>
              <a:t>10. Define advent: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whither					b) </a:t>
            </a:r>
            <a:r>
              <a:rPr lang="en-US" sz="2400" dirty="0"/>
              <a:t>T</a:t>
            </a:r>
            <a:r>
              <a:rPr lang="en-US" sz="2400" dirty="0" smtClean="0"/>
              <a:t>o hinder or avert</a:t>
            </a:r>
          </a:p>
          <a:p>
            <a:r>
              <a:rPr lang="en-US" sz="2400" dirty="0" smtClean="0"/>
              <a:t>c)	To run away				d) an arrival</a:t>
            </a:r>
          </a:p>
        </p:txBody>
      </p:sp>
    </p:spTree>
    <p:extLst>
      <p:ext uri="{BB962C8B-B14F-4D97-AF65-F5344CB8AC3E}">
        <p14:creationId xmlns:p14="http://schemas.microsoft.com/office/powerpoint/2010/main" val="369099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014425"/>
            <a:ext cx="8016660" cy="1116106"/>
          </a:xfrm>
        </p:spPr>
        <p:txBody>
          <a:bodyPr/>
          <a:lstStyle/>
          <a:p>
            <a:r>
              <a:rPr lang="en-US" dirty="0" smtClean="0"/>
              <a:t>Conjugate </a:t>
            </a:r>
            <a:r>
              <a:rPr lang="en-US" dirty="0" err="1" smtClean="0"/>
              <a:t>faciō</a:t>
            </a:r>
            <a:r>
              <a:rPr lang="en-US" dirty="0" smtClean="0"/>
              <a:t>, </a:t>
            </a:r>
            <a:r>
              <a:rPr lang="en-US" dirty="0" err="1" smtClean="0"/>
              <a:t>facere</a:t>
            </a:r>
            <a:r>
              <a:rPr lang="en-US" dirty="0" smtClean="0"/>
              <a:t>, </a:t>
            </a:r>
            <a:r>
              <a:rPr lang="en-US" dirty="0" err="1" smtClean="0"/>
              <a:t>fēci</a:t>
            </a:r>
            <a:r>
              <a:rPr lang="en-US" dirty="0" smtClean="0"/>
              <a:t>, factum in the Present Active System.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Translate.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which conjugation the verb 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0626"/>
            <a:ext cx="8054787" cy="55086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Arial"/>
                <a:cs typeface="Arial"/>
              </a:rPr>
              <a:t>Faciō, </a:t>
            </a:r>
            <a:r>
              <a:rPr lang="en-US" sz="2400" b="1" dirty="0" err="1" smtClean="0">
                <a:latin typeface="Arial"/>
                <a:cs typeface="Arial"/>
              </a:rPr>
              <a:t>facere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fēcī</a:t>
            </a:r>
            <a:r>
              <a:rPr lang="en-US" sz="2400" b="1" dirty="0" smtClean="0">
                <a:latin typeface="Arial"/>
                <a:cs typeface="Arial"/>
              </a:rPr>
              <a:t>, factum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/>
                <a:cs typeface="Arial"/>
              </a:rPr>
              <a:t>Ducō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ducere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dūxī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ductum</a:t>
            </a:r>
            <a:endParaRPr lang="en-US" sz="2400" b="1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/>
                <a:cs typeface="Arial"/>
              </a:rPr>
              <a:t>Ludō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ludere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lūsī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lusum</a:t>
            </a:r>
            <a:endParaRPr lang="en-US" sz="2400" b="1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/>
                <a:cs typeface="Arial"/>
              </a:rPr>
              <a:t>Capiō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capere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cēpī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captum</a:t>
            </a:r>
            <a:endParaRPr lang="en-US" sz="2400" b="1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/>
                <a:cs typeface="Arial"/>
              </a:rPr>
              <a:t>Moveō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movēre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movī</a:t>
            </a:r>
            <a:r>
              <a:rPr lang="en-US" sz="2400" b="1" dirty="0" smtClean="0">
                <a:latin typeface="Arial"/>
                <a:cs typeface="Arial"/>
              </a:rPr>
              <a:t>, </a:t>
            </a:r>
            <a:r>
              <a:rPr lang="en-US" sz="2400" b="1" dirty="0" err="1" smtClean="0">
                <a:latin typeface="Arial"/>
                <a:cs typeface="Arial"/>
              </a:rPr>
              <a:t>motum</a:t>
            </a:r>
            <a:endParaRPr lang="en-US" sz="24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Parse (give person, number, and tense) and translate:</a:t>
            </a:r>
          </a:p>
          <a:p>
            <a:r>
              <a:rPr lang="en-US" sz="2400" b="1" dirty="0" err="1" smtClean="0">
                <a:latin typeface="Arial"/>
                <a:cs typeface="Arial"/>
              </a:rPr>
              <a:t>Facis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err="1" smtClean="0">
                <a:latin typeface="Arial"/>
                <a:cs typeface="Arial"/>
              </a:rPr>
              <a:t>Faciebat</a:t>
            </a:r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err="1" smtClean="0">
                <a:latin typeface="Arial"/>
                <a:cs typeface="Arial"/>
              </a:rPr>
              <a:t>facient</a:t>
            </a: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28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Audio, </a:t>
            </a:r>
            <a:r>
              <a:rPr lang="en-US" dirty="0" err="1" smtClean="0"/>
              <a:t>audire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089563"/>
              </p:ext>
            </p:extLst>
          </p:nvPr>
        </p:nvGraphicFramePr>
        <p:xfrm>
          <a:off x="1" y="1981200"/>
          <a:ext cx="9144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14"/>
                <a:gridCol w="3455302"/>
                <a:gridCol w="38576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Singular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Plural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2nd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3rd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97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050386"/>
              </p:ext>
            </p:extLst>
          </p:nvPr>
        </p:nvGraphicFramePr>
        <p:xfrm>
          <a:off x="0" y="222250"/>
          <a:ext cx="9144000" cy="603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Wheelock Ch. 10 Vocabulary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1. via, -</a:t>
                      </a:r>
                      <a:r>
                        <a:rPr lang="en-US" sz="2800" dirty="0" err="1" smtClean="0"/>
                        <a:t>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7.   cum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2. vivo, </a:t>
                      </a:r>
                      <a:r>
                        <a:rPr lang="en-US" sz="2800" dirty="0" err="1" smtClean="0"/>
                        <a:t>vivere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8.   </a:t>
                      </a:r>
                      <a:r>
                        <a:rPr lang="en-US" sz="2800" dirty="0" err="1" smtClean="0"/>
                        <a:t>amicitia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ae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3.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veritas</a:t>
                      </a:r>
                      <a:r>
                        <a:rPr lang="en-US" sz="2800" baseline="0" dirty="0" smtClean="0"/>
                        <a:t>, -</a:t>
                      </a:r>
                      <a:r>
                        <a:rPr lang="en-US" sz="2800" baseline="0" dirty="0" err="1" smtClean="0"/>
                        <a:t>tatis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9.  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fugio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fugere</a:t>
                      </a:r>
                      <a:r>
                        <a:rPr lang="en-US" sz="2800" baseline="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quoniam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10. </a:t>
                      </a:r>
                      <a:r>
                        <a:rPr lang="en-US" sz="2800" dirty="0" err="1" smtClean="0"/>
                        <a:t>senectus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tutis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beatus</a:t>
                      </a:r>
                      <a:r>
                        <a:rPr lang="en-US" sz="2800" dirty="0" smtClean="0"/>
                        <a:t>, -a, -um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11. </a:t>
                      </a:r>
                      <a:r>
                        <a:rPr lang="en-US" sz="2800" dirty="0" err="1" smtClean="0"/>
                        <a:t>dico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dicere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cupiditas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tatis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12. </a:t>
                      </a:r>
                      <a:r>
                        <a:rPr lang="en-US" sz="2800" dirty="0" err="1" smtClean="0"/>
                        <a:t>hora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ae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13.</a:t>
                      </a:r>
                      <a:r>
                        <a:rPr lang="en-US" sz="2800" baseline="0" dirty="0" smtClean="0"/>
                        <a:t> The </a:t>
                      </a:r>
                      <a:r>
                        <a:rPr lang="en-US" sz="2800" i="1" baseline="0" dirty="0" smtClean="0"/>
                        <a:t>timorous</a:t>
                      </a:r>
                      <a:r>
                        <a:rPr lang="en-US" sz="2800" i="0" baseline="0" dirty="0" smtClean="0"/>
                        <a:t> child was full of ___________.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14. She had a </a:t>
                      </a:r>
                      <a:r>
                        <a:rPr lang="en-US" sz="2800" i="1" dirty="0" smtClean="0"/>
                        <a:t>voluptuous </a:t>
                      </a:r>
                      <a:r>
                        <a:rPr lang="en-US" sz="2800" i="0" dirty="0" smtClean="0"/>
                        <a:t>figure—one</a:t>
                      </a:r>
                      <a:r>
                        <a:rPr lang="en-US" sz="2800" i="0" baseline="0" dirty="0" smtClean="0"/>
                        <a:t> that gave ogling men immense __________.</a:t>
                      </a:r>
                      <a:endParaRPr lang="en-US" sz="2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15.</a:t>
                      </a:r>
                      <a:r>
                        <a:rPr lang="en-US" sz="2800" baseline="0" dirty="0" smtClean="0"/>
                        <a:t> The leaders of the tribe found it necessary to </a:t>
                      </a:r>
                      <a:r>
                        <a:rPr lang="en-US" sz="2800" i="1" baseline="0" dirty="0" smtClean="0"/>
                        <a:t>convene</a:t>
                      </a:r>
                      <a:r>
                        <a:rPr lang="en-US" sz="2800" i="0" baseline="0" dirty="0" smtClean="0"/>
                        <a:t> ( or ___________ together).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01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55" y="809625"/>
            <a:ext cx="9012046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Conjugate </a:t>
            </a:r>
            <a:r>
              <a:rPr lang="en-US" sz="3400" dirty="0" err="1" smtClean="0"/>
              <a:t>audi</a:t>
            </a:r>
            <a:r>
              <a:rPr lang="en-US" sz="3400" dirty="0" err="1" smtClean="0"/>
              <a:t>ō</a:t>
            </a:r>
            <a:r>
              <a:rPr lang="en-US" sz="3400" dirty="0" smtClean="0"/>
              <a:t>, </a:t>
            </a:r>
            <a:r>
              <a:rPr lang="en-US" sz="3400" dirty="0" err="1" smtClean="0"/>
              <a:t>audīre</a:t>
            </a:r>
            <a:r>
              <a:rPr lang="en-US" sz="3400" dirty="0" smtClean="0"/>
              <a:t> in the present, </a:t>
            </a:r>
          </a:p>
          <a:p>
            <a:r>
              <a:rPr lang="en-US" sz="3400" dirty="0" smtClean="0"/>
              <a:t>	imperfect, and future tenses.</a:t>
            </a:r>
          </a:p>
          <a:p>
            <a:r>
              <a:rPr lang="en-US" sz="3400" dirty="0" smtClean="0"/>
              <a:t>2.  Translate the future tense (to hear).</a:t>
            </a:r>
          </a:p>
          <a:p>
            <a:r>
              <a:rPr lang="en-US" sz="3400" dirty="0" smtClean="0"/>
              <a:t>3.  Translate </a:t>
            </a:r>
            <a:r>
              <a:rPr lang="en-US" sz="3400" i="1" dirty="0" smtClean="0"/>
              <a:t>four</a:t>
            </a:r>
            <a:r>
              <a:rPr lang="en-US" sz="3400" dirty="0" smtClean="0"/>
              <a:t> of the following: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400" dirty="0" err="1" smtClean="0"/>
              <a:t>Officium</a:t>
            </a:r>
            <a:r>
              <a:rPr lang="en-US" sz="3400" dirty="0" smtClean="0"/>
              <a:t> </a:t>
            </a:r>
            <a:r>
              <a:rPr lang="en-US" sz="3400" dirty="0" err="1" smtClean="0"/>
              <a:t>meum</a:t>
            </a:r>
            <a:r>
              <a:rPr lang="en-US" sz="3400" dirty="0" smtClean="0"/>
              <a:t> </a:t>
            </a:r>
            <a:r>
              <a:rPr lang="en-US" sz="3400" dirty="0" err="1" smtClean="0"/>
              <a:t>faciam</a:t>
            </a:r>
            <a:r>
              <a:rPr lang="en-US" sz="3400" dirty="0" smtClean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400" dirty="0" err="1" smtClean="0"/>
              <a:t>Illa</a:t>
            </a:r>
            <a:r>
              <a:rPr lang="en-US" sz="3400" dirty="0" smtClean="0"/>
              <a:t> </a:t>
            </a:r>
            <a:r>
              <a:rPr lang="en-US" sz="3400" dirty="0" err="1" smtClean="0"/>
              <a:t>sunt</a:t>
            </a:r>
            <a:r>
              <a:rPr lang="en-US" sz="3400" dirty="0" smtClean="0"/>
              <a:t> </a:t>
            </a:r>
            <a:r>
              <a:rPr lang="en-US" sz="3400" dirty="0" err="1" smtClean="0"/>
              <a:t>incerta</a:t>
            </a:r>
            <a:r>
              <a:rPr lang="en-US" sz="3400" dirty="0" smtClean="0"/>
              <a:t> et ex </a:t>
            </a:r>
            <a:r>
              <a:rPr lang="en-US" sz="3400" dirty="0" err="1" smtClean="0"/>
              <a:t>fort</a:t>
            </a:r>
            <a:r>
              <a:rPr lang="en-US" sz="3400" dirty="0" err="1" smtClean="0"/>
              <a:t>ūnā</a:t>
            </a:r>
            <a:r>
              <a:rPr lang="en-US" sz="3400" dirty="0" smtClean="0"/>
              <a:t> </a:t>
            </a:r>
            <a:r>
              <a:rPr lang="en-US" sz="3400" dirty="0" err="1" smtClean="0"/>
              <a:t>veniunt</a:t>
            </a:r>
            <a:r>
              <a:rPr lang="en-US" sz="3400" dirty="0" smtClean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400" dirty="0" err="1" smtClean="0"/>
              <a:t>Amīcitia</a:t>
            </a:r>
            <a:r>
              <a:rPr lang="en-US" sz="3400" dirty="0" smtClean="0"/>
              <a:t> </a:t>
            </a:r>
            <a:r>
              <a:rPr lang="en-US" sz="3400" dirty="0" err="1" smtClean="0"/>
              <a:t>enim</a:t>
            </a:r>
            <a:r>
              <a:rPr lang="en-US" sz="3400" dirty="0" smtClean="0"/>
              <a:t> ex </a:t>
            </a:r>
            <a:r>
              <a:rPr lang="en-US" sz="3400" dirty="0" err="1" smtClean="0"/>
              <a:t>sapientiā</a:t>
            </a:r>
            <a:r>
              <a:rPr lang="en-US" sz="3400" dirty="0" smtClean="0"/>
              <a:t> et </a:t>
            </a:r>
            <a:r>
              <a:rPr lang="en-US" sz="3400" dirty="0" err="1" smtClean="0"/>
              <a:t>amōre</a:t>
            </a:r>
            <a:r>
              <a:rPr lang="en-US" sz="3400" dirty="0" smtClean="0"/>
              <a:t> et</a:t>
            </a:r>
          </a:p>
          <a:p>
            <a:pPr lvl="1"/>
            <a:r>
              <a:rPr lang="en-US" sz="3400" dirty="0"/>
              <a:t>	</a:t>
            </a:r>
            <a:r>
              <a:rPr lang="en-US" sz="3400" dirty="0" err="1" smtClean="0"/>
              <a:t>mōribus</a:t>
            </a:r>
            <a:r>
              <a:rPr lang="en-US" sz="3400" dirty="0" smtClean="0"/>
              <a:t> </a:t>
            </a:r>
            <a:r>
              <a:rPr lang="en-US" sz="3400" dirty="0" err="1" smtClean="0"/>
              <a:t>bonīs</a:t>
            </a:r>
            <a:r>
              <a:rPr lang="en-US" sz="3400" dirty="0" smtClean="0"/>
              <a:t> et </a:t>
            </a:r>
            <a:r>
              <a:rPr lang="en-US" sz="3400" dirty="0" err="1" smtClean="0"/>
              <a:t>virtūte</a:t>
            </a:r>
            <a:r>
              <a:rPr lang="en-US" sz="3400" dirty="0" smtClean="0"/>
              <a:t> </a:t>
            </a:r>
            <a:r>
              <a:rPr lang="en-US" sz="3400" dirty="0" err="1" smtClean="0"/>
              <a:t>venit</a:t>
            </a:r>
            <a:r>
              <a:rPr lang="en-US" sz="3400" dirty="0" smtClean="0"/>
              <a:t>.</a:t>
            </a:r>
          </a:p>
          <a:p>
            <a:pPr marL="971550" lvl="1" indent="-514350">
              <a:buFont typeface="+mj-lt"/>
              <a:buAutoNum type="alphaLcPeriod" startAt="4"/>
            </a:pPr>
            <a:r>
              <a:rPr lang="en-US" sz="3400" dirty="0" err="1" smtClean="0"/>
              <a:t>Inveniēs</a:t>
            </a:r>
            <a:r>
              <a:rPr lang="en-US" sz="3400" dirty="0" smtClean="0"/>
              <a:t> </a:t>
            </a:r>
            <a:r>
              <a:rPr lang="en-US" sz="3400" dirty="0" err="1" smtClean="0"/>
              <a:t>viam</a:t>
            </a:r>
            <a:r>
              <a:rPr lang="en-US" sz="3400" dirty="0" smtClean="0"/>
              <a:t>.</a:t>
            </a:r>
          </a:p>
          <a:p>
            <a:pPr marL="971550" lvl="1" indent="-514350">
              <a:buFont typeface="+mj-lt"/>
              <a:buAutoNum type="alphaLcPeriod" startAt="4"/>
            </a:pPr>
            <a:r>
              <a:rPr lang="en-US" sz="3400" dirty="0" err="1" smtClean="0"/>
              <a:t>Paucī</a:t>
            </a:r>
            <a:r>
              <a:rPr lang="en-US" sz="3400" dirty="0" smtClean="0"/>
              <a:t> </a:t>
            </a:r>
            <a:r>
              <a:rPr lang="en-US" sz="3400" dirty="0" err="1" smtClean="0"/>
              <a:t>veniunt</a:t>
            </a:r>
            <a:r>
              <a:rPr lang="en-US" sz="3400" dirty="0" smtClean="0"/>
              <a:t> ad </a:t>
            </a:r>
            <a:r>
              <a:rPr lang="en-US" sz="3400" dirty="0" err="1" smtClean="0"/>
              <a:t>senectutem</a:t>
            </a:r>
            <a:r>
              <a:rPr lang="en-US" sz="3400" dirty="0" smtClean="0"/>
              <a:t>.</a:t>
            </a:r>
          </a:p>
          <a:p>
            <a:pPr marL="971550" lvl="1" indent="-514350">
              <a:buFont typeface="+mj-lt"/>
              <a:buAutoNum type="alphaLcPeriod" startAt="4"/>
            </a:pPr>
            <a:r>
              <a:rPr lang="en-US" sz="3400" dirty="0" err="1" smtClean="0"/>
              <a:t>Fugiebamus</a:t>
            </a:r>
            <a:r>
              <a:rPr lang="en-US" sz="3400" dirty="0" smtClean="0"/>
              <a:t> </a:t>
            </a:r>
            <a:r>
              <a:rPr lang="en-US" sz="3400" dirty="0" err="1" smtClean="0"/>
              <a:t>veritatem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3" name="Rectangle 2"/>
          <p:cNvSpPr/>
          <p:nvPr/>
        </p:nvSpPr>
        <p:spPr>
          <a:xfrm>
            <a:off x="1603087" y="31138"/>
            <a:ext cx="5673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Chapter 10 Quiz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414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79" y="1204172"/>
            <a:ext cx="7933735" cy="49219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does the name Ursula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do you call an overabundance of conjunctions?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What Roman philosopher and statesman wrote </a:t>
            </a:r>
            <a:r>
              <a:rPr lang="en-US" sz="3200" i="1" dirty="0" smtClean="0">
                <a:solidFill>
                  <a:schemeClr val="tx1"/>
                </a:solidFill>
              </a:rPr>
              <a:t>De </a:t>
            </a:r>
            <a:r>
              <a:rPr lang="en-US" sz="3200" i="1" dirty="0" err="1" smtClean="0">
                <a:solidFill>
                  <a:schemeClr val="tx1"/>
                </a:solidFill>
              </a:rPr>
              <a:t>Amicitia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An </a:t>
            </a:r>
            <a:r>
              <a:rPr lang="en-US" sz="3200" i="1" dirty="0" smtClean="0">
                <a:solidFill>
                  <a:schemeClr val="tx1"/>
                </a:solidFill>
              </a:rPr>
              <a:t>ovine</a:t>
            </a:r>
            <a:r>
              <a:rPr lang="en-US" sz="3200" dirty="0" smtClean="0">
                <a:solidFill>
                  <a:schemeClr val="tx1"/>
                </a:solidFill>
              </a:rPr>
              <a:t> man resembles what animal</a:t>
            </a:r>
            <a:r>
              <a:rPr lang="en-US" sz="3200" smtClean="0">
                <a:solidFill>
                  <a:schemeClr val="tx1"/>
                </a:solidFill>
              </a:rPr>
              <a:t>, known </a:t>
            </a:r>
            <a:r>
              <a:rPr lang="en-US" sz="3200" dirty="0" smtClean="0">
                <a:solidFill>
                  <a:schemeClr val="tx1"/>
                </a:solidFill>
              </a:rPr>
              <a:t>for being passive and unintelligent?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94228" cy="6858000"/>
          </a:xfrm>
        </p:spPr>
        <p:txBody>
          <a:bodyPr numCol="1"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Cum (+abl.)			=	with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Audiō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audīre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audīvī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audītum</a:t>
            </a:r>
            <a:r>
              <a:rPr lang="en-US" sz="2400" dirty="0" smtClean="0">
                <a:latin typeface="Arial"/>
                <a:cs typeface="Arial"/>
              </a:rPr>
              <a:t>	=	to hear, listen to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Capiō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capere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cēpī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captum</a:t>
            </a:r>
            <a:r>
              <a:rPr lang="en-US" sz="2400" dirty="0" smtClean="0">
                <a:latin typeface="Arial"/>
                <a:cs typeface="Arial"/>
              </a:rPr>
              <a:t>	=	to take, seize,</a:t>
            </a:r>
          </a:p>
          <a:p>
            <a:pPr marL="1828800" lvl="8" indent="0">
              <a:buNone/>
            </a:pPr>
            <a:r>
              <a:rPr lang="en-US" sz="2200" dirty="0" smtClean="0">
                <a:latin typeface="Arial"/>
                <a:cs typeface="Arial"/>
              </a:rPr>
              <a:t>					  capture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Dīco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dicere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dīxī</a:t>
            </a:r>
            <a:r>
              <a:rPr lang="en-US" sz="2400" dirty="0" smtClean="0">
                <a:latin typeface="Arial"/>
                <a:cs typeface="Arial"/>
              </a:rPr>
              <a:t>, dictum		=	to say, speak</a:t>
            </a:r>
          </a:p>
          <a:p>
            <a:r>
              <a:rPr lang="en-US" sz="2400" dirty="0" smtClean="0">
                <a:latin typeface="Arial"/>
                <a:cs typeface="Arial"/>
              </a:rPr>
              <a:t>Faciō, </a:t>
            </a:r>
            <a:r>
              <a:rPr lang="en-US" sz="2400" dirty="0" err="1" smtClean="0">
                <a:latin typeface="Arial"/>
                <a:cs typeface="Arial"/>
              </a:rPr>
              <a:t>facere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fēcī</a:t>
            </a:r>
            <a:r>
              <a:rPr lang="en-US" sz="2400" dirty="0" smtClean="0">
                <a:latin typeface="Arial"/>
                <a:cs typeface="Arial"/>
              </a:rPr>
              <a:t>, factum	=	to do, make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Fugiō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fugere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fūgī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fugiturum</a:t>
            </a:r>
            <a:r>
              <a:rPr lang="en-US" sz="2400" dirty="0" smtClean="0">
                <a:latin typeface="Arial"/>
                <a:cs typeface="Arial"/>
              </a:rPr>
              <a:t>	=	to flee, escape, avoid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Veniō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venīre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vēnī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ventum</a:t>
            </a:r>
            <a:r>
              <a:rPr lang="en-US" sz="2400" dirty="0" smtClean="0">
                <a:latin typeface="Arial"/>
                <a:cs typeface="Arial"/>
              </a:rPr>
              <a:t>	=	to come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Invenio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invenīre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invēnī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inventum</a:t>
            </a:r>
            <a:r>
              <a:rPr lang="en-US" sz="2400" dirty="0" smtClean="0">
                <a:latin typeface="Arial"/>
                <a:cs typeface="Arial"/>
              </a:rPr>
              <a:t>  =   to </a:t>
            </a:r>
            <a:r>
              <a:rPr lang="en-US" dirty="0" smtClean="0">
                <a:latin typeface="Arial"/>
                <a:cs typeface="Arial"/>
              </a:rPr>
              <a:t>come upon</a:t>
            </a:r>
            <a:r>
              <a:rPr lang="en-US" sz="2400" dirty="0" smtClean="0">
                <a:latin typeface="Arial"/>
                <a:cs typeface="Arial"/>
              </a:rPr>
              <a:t>, find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Vīvō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vīvere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vīxī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vīctum</a:t>
            </a:r>
            <a:r>
              <a:rPr lang="en-US" sz="2400" dirty="0" smtClean="0">
                <a:latin typeface="Arial"/>
                <a:cs typeface="Arial"/>
              </a:rPr>
              <a:t>		=	to live</a:t>
            </a:r>
          </a:p>
        </p:txBody>
      </p:sp>
    </p:spTree>
    <p:extLst>
      <p:ext uri="{BB962C8B-B14F-4D97-AF65-F5344CB8AC3E}">
        <p14:creationId xmlns:p14="http://schemas.microsoft.com/office/powerpoint/2010/main" val="250310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Ch.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-io &amp;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conjugations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85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74534"/>
            <a:ext cx="7756159" cy="43516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: </a:t>
            </a:r>
            <a:r>
              <a:rPr lang="en-US" sz="2400" dirty="0" err="1" smtClean="0"/>
              <a:t>amo</a:t>
            </a:r>
            <a:r>
              <a:rPr lang="en-US" sz="2400" dirty="0" smtClean="0"/>
              <a:t>, </a:t>
            </a:r>
            <a:r>
              <a:rPr lang="en-US" sz="2400" dirty="0" err="1" smtClean="0"/>
              <a:t>amāre</a:t>
            </a:r>
            <a:r>
              <a:rPr lang="en-US" sz="2400" dirty="0" smtClean="0"/>
              <a:t>, </a:t>
            </a:r>
            <a:r>
              <a:rPr lang="en-US" sz="2400" dirty="0" err="1" smtClean="0"/>
              <a:t>amavī</a:t>
            </a:r>
            <a:r>
              <a:rPr lang="en-US" sz="2400" dirty="0" smtClean="0"/>
              <a:t>, </a:t>
            </a:r>
            <a:r>
              <a:rPr lang="en-US" sz="2400" dirty="0" err="1" smtClean="0"/>
              <a:t>amatum</a:t>
            </a:r>
            <a:endParaRPr lang="en-US" sz="2400" dirty="0" smtClean="0"/>
          </a:p>
          <a:p>
            <a:pPr lvl="1"/>
            <a:r>
              <a:rPr lang="en-US" sz="2200" dirty="0" smtClean="0"/>
              <a:t>-are in the infinitive</a:t>
            </a:r>
          </a:p>
          <a:p>
            <a:pPr lvl="2"/>
            <a:r>
              <a:rPr lang="en-US" sz="2200" dirty="0" smtClean="0"/>
              <a:t>Drop the </a:t>
            </a:r>
            <a:r>
              <a:rPr lang="en-US" sz="2200" i="1" dirty="0" smtClean="0"/>
              <a:t>re</a:t>
            </a:r>
            <a:r>
              <a:rPr lang="en-US" sz="2200" dirty="0" smtClean="0"/>
              <a:t> for the stem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: </a:t>
            </a:r>
            <a:r>
              <a:rPr lang="en-US" sz="2400" dirty="0" err="1" smtClean="0"/>
              <a:t>habeo</a:t>
            </a:r>
            <a:r>
              <a:rPr lang="en-US" sz="2400" dirty="0" smtClean="0"/>
              <a:t>, </a:t>
            </a:r>
            <a:r>
              <a:rPr lang="en-US" sz="2400" dirty="0" err="1" smtClean="0"/>
              <a:t>habēre</a:t>
            </a:r>
            <a:r>
              <a:rPr lang="en-US" sz="2400" dirty="0" smtClean="0"/>
              <a:t>, </a:t>
            </a:r>
            <a:r>
              <a:rPr lang="en-US" sz="2400" dirty="0" err="1" smtClean="0"/>
              <a:t>habui</a:t>
            </a:r>
            <a:r>
              <a:rPr lang="en-US" sz="2400" dirty="0" smtClean="0"/>
              <a:t>, </a:t>
            </a:r>
            <a:r>
              <a:rPr lang="en-US" sz="2400" dirty="0" err="1" smtClean="0"/>
              <a:t>habitum</a:t>
            </a:r>
            <a:endParaRPr lang="en-US" sz="2400" dirty="0" smtClean="0"/>
          </a:p>
          <a:p>
            <a:pPr lvl="1"/>
            <a:r>
              <a:rPr lang="en-US" sz="2200" dirty="0" smtClean="0"/>
              <a:t>-</a:t>
            </a:r>
            <a:r>
              <a:rPr lang="en-US" sz="2200" dirty="0" err="1" smtClean="0"/>
              <a:t>ēre</a:t>
            </a:r>
            <a:r>
              <a:rPr lang="en-US" sz="2200" dirty="0" smtClean="0"/>
              <a:t> in the infinitive</a:t>
            </a:r>
          </a:p>
          <a:p>
            <a:pPr lvl="2"/>
            <a:r>
              <a:rPr lang="en-US" sz="2200" dirty="0" smtClean="0"/>
              <a:t>Drop the </a:t>
            </a:r>
            <a:r>
              <a:rPr lang="en-US" sz="2200" i="1" dirty="0" smtClean="0"/>
              <a:t>re</a:t>
            </a:r>
            <a:r>
              <a:rPr lang="en-US" sz="2200" dirty="0" smtClean="0"/>
              <a:t> for the stem</a:t>
            </a:r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: ago, </a:t>
            </a:r>
            <a:r>
              <a:rPr lang="en-US" sz="2400" dirty="0" err="1" smtClean="0"/>
              <a:t>agere</a:t>
            </a:r>
            <a:r>
              <a:rPr lang="en-US" sz="2400" dirty="0" smtClean="0"/>
              <a:t>, </a:t>
            </a:r>
            <a:r>
              <a:rPr lang="en-US" sz="2400" dirty="0" err="1" smtClean="0"/>
              <a:t>egi</a:t>
            </a:r>
            <a:r>
              <a:rPr lang="en-US" sz="2400" dirty="0" smtClean="0"/>
              <a:t>, </a:t>
            </a:r>
            <a:r>
              <a:rPr lang="en-US" sz="2400" dirty="0" err="1" smtClean="0"/>
              <a:t>actum</a:t>
            </a:r>
            <a:endParaRPr lang="en-US" sz="2400" dirty="0" smtClean="0"/>
          </a:p>
          <a:p>
            <a:pPr lvl="1"/>
            <a:r>
              <a:rPr lang="en-US" sz="2200" dirty="0" smtClean="0"/>
              <a:t>-ere in the infinitive (e drops out of first principal part)</a:t>
            </a:r>
          </a:p>
          <a:p>
            <a:pPr lvl="2"/>
            <a:r>
              <a:rPr lang="en-US" sz="2200" dirty="0" smtClean="0"/>
              <a:t>Drop the </a:t>
            </a:r>
            <a:r>
              <a:rPr lang="en-US" sz="2200" i="1" dirty="0" smtClean="0"/>
              <a:t>ere</a:t>
            </a:r>
            <a:r>
              <a:rPr lang="en-US" sz="2200" dirty="0" smtClean="0"/>
              <a:t> for the stem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8655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-io conjugation</a:t>
            </a:r>
            <a:br>
              <a:rPr lang="en-US" dirty="0" smtClean="0"/>
            </a:br>
            <a:r>
              <a:rPr lang="en-US" dirty="0" err="1" smtClean="0"/>
              <a:t>cupiō</a:t>
            </a:r>
            <a:r>
              <a:rPr lang="en-US" dirty="0" smtClean="0"/>
              <a:t>, </a:t>
            </a:r>
            <a:r>
              <a:rPr lang="en-US" dirty="0" err="1" smtClean="0"/>
              <a:t>cupere</a:t>
            </a:r>
            <a:r>
              <a:rPr lang="en-US" dirty="0" smtClean="0"/>
              <a:t>, </a:t>
            </a:r>
            <a:r>
              <a:rPr lang="en-US" dirty="0" err="1" smtClean="0"/>
              <a:t>cupīvī</a:t>
            </a:r>
            <a:r>
              <a:rPr lang="en-US" dirty="0" smtClean="0"/>
              <a:t>, </a:t>
            </a:r>
            <a:r>
              <a:rPr lang="en-US" dirty="0" err="1" smtClean="0"/>
              <a:t>cupitum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Like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infinitive ends in –ere</a:t>
            </a:r>
          </a:p>
          <a:p>
            <a:pPr lvl="1"/>
            <a:r>
              <a:rPr lang="en-US" sz="2200" dirty="0"/>
              <a:t>Stem is formed by dropping –</a:t>
            </a:r>
            <a:r>
              <a:rPr lang="en-US" sz="2200" dirty="0" smtClean="0"/>
              <a:t>ere</a:t>
            </a:r>
          </a:p>
          <a:p>
            <a:r>
              <a:rPr lang="en-US" sz="2400" dirty="0" smtClean="0"/>
              <a:t>BUT there’s an </a:t>
            </a:r>
            <a:r>
              <a:rPr lang="en-US" sz="2400" dirty="0" err="1" smtClean="0"/>
              <a:t>i</a:t>
            </a:r>
            <a:r>
              <a:rPr lang="en-US" sz="2400" dirty="0" smtClean="0"/>
              <a:t> in the first principle part</a:t>
            </a:r>
          </a:p>
          <a:p>
            <a:r>
              <a:rPr lang="en-US" sz="2400" u="sng" dirty="0" smtClean="0"/>
              <a:t>EVERY FORM WILL HAVE AN I!</a:t>
            </a:r>
          </a:p>
        </p:txBody>
      </p:sp>
    </p:spTree>
    <p:extLst>
      <p:ext uri="{BB962C8B-B14F-4D97-AF65-F5344CB8AC3E}">
        <p14:creationId xmlns:p14="http://schemas.microsoft.com/office/powerpoint/2010/main" val="367935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is nearly just like 3</a:t>
            </a:r>
            <a:r>
              <a:rPr lang="en-US" baseline="30000" dirty="0" smtClean="0"/>
              <a:t>rd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… but with an I in EVERY FORM!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21245"/>
              </p:ext>
            </p:extLst>
          </p:nvPr>
        </p:nvGraphicFramePr>
        <p:xfrm>
          <a:off x="498475" y="1981200"/>
          <a:ext cx="7556499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iunt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3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is just like 3</a:t>
            </a:r>
            <a:r>
              <a:rPr lang="en-US" baseline="30000" dirty="0" smtClean="0"/>
              <a:t>rd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… but with an I in EVERY FORM!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031648"/>
              </p:ext>
            </p:extLst>
          </p:nvPr>
        </p:nvGraphicFramePr>
        <p:xfrm>
          <a:off x="498475" y="1981200"/>
          <a:ext cx="7556499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iēbant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1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is nearly just like 3</a:t>
            </a:r>
            <a:r>
              <a:rPr lang="en-US" baseline="30000" dirty="0" smtClean="0"/>
              <a:t>rd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… but with an I in EVERY FORM!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317991"/>
              </p:ext>
            </p:extLst>
          </p:nvPr>
        </p:nvGraphicFramePr>
        <p:xfrm>
          <a:off x="498475" y="1981200"/>
          <a:ext cx="7556499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iēmus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iētis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person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ient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91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conjugation…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almost just like 3</a:t>
            </a:r>
            <a:r>
              <a:rPr lang="en-US" baseline="30000" dirty="0" smtClean="0"/>
              <a:t>rd</a:t>
            </a:r>
            <a:r>
              <a:rPr lang="en-US" dirty="0" smtClean="0"/>
              <a:t>-io!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218651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Audiō</a:t>
            </a:r>
            <a:r>
              <a:rPr lang="en-US" sz="2400" dirty="0" smtClean="0"/>
              <a:t>, </a:t>
            </a:r>
            <a:r>
              <a:rPr lang="en-US" sz="2400" dirty="0" err="1" smtClean="0"/>
              <a:t>audīre</a:t>
            </a:r>
            <a:r>
              <a:rPr lang="en-US" sz="2400" dirty="0" smtClean="0"/>
              <a:t>, </a:t>
            </a:r>
            <a:r>
              <a:rPr lang="en-US" sz="2400" dirty="0" err="1" smtClean="0"/>
              <a:t>audīvī</a:t>
            </a:r>
            <a:r>
              <a:rPr lang="en-US" sz="2400" dirty="0" smtClean="0"/>
              <a:t>, </a:t>
            </a:r>
            <a:r>
              <a:rPr lang="en-US" sz="2400" dirty="0" err="1" smtClean="0"/>
              <a:t>audītum</a:t>
            </a:r>
            <a:endParaRPr lang="en-US" sz="2400" dirty="0" smtClean="0"/>
          </a:p>
          <a:p>
            <a:pPr lvl="1"/>
            <a:r>
              <a:rPr lang="en-US" sz="2200" dirty="0" smtClean="0"/>
              <a:t>-</a:t>
            </a:r>
            <a:r>
              <a:rPr lang="en-US" sz="2200" dirty="0" err="1" smtClean="0"/>
              <a:t>īre</a:t>
            </a:r>
            <a:r>
              <a:rPr lang="en-US" sz="2200" dirty="0" smtClean="0"/>
              <a:t> distinguishes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conjugation</a:t>
            </a:r>
          </a:p>
          <a:p>
            <a:r>
              <a:rPr lang="en-US" sz="2400" u="sng" dirty="0" smtClean="0"/>
              <a:t>AN I IN EVERY FORM!</a:t>
            </a:r>
          </a:p>
          <a:p>
            <a:r>
              <a:rPr lang="en-US" sz="2400" dirty="0" smtClean="0"/>
              <a:t>The only difference is the singular imperative: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43697"/>
              </p:ext>
            </p:extLst>
          </p:nvPr>
        </p:nvGraphicFramePr>
        <p:xfrm>
          <a:off x="1068122" y="4213461"/>
          <a:ext cx="68120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680"/>
                <a:gridCol w="2270680"/>
                <a:gridCol w="227068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Cupio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cupere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Cupe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Cupite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Audio, </a:t>
                      </a:r>
                      <a:r>
                        <a:rPr lang="en-US" sz="2400" dirty="0" err="1" smtClean="0"/>
                        <a:t>audīre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Audīte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3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17715</TotalTime>
  <Words>665</Words>
  <Application>Microsoft Macintosh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PowerPoint Presentation</vt:lpstr>
      <vt:lpstr>PowerPoint Presentation</vt:lpstr>
      <vt:lpstr>Wheelock Ch. 10</vt:lpstr>
      <vt:lpstr>Review of Conjugations</vt:lpstr>
      <vt:lpstr>3rd-io conjugation cupiō, cupere, cupīvī, cupitum</vt:lpstr>
      <vt:lpstr>Present is nearly just like 3rd! … but with an I in EVERY FORM!</vt:lpstr>
      <vt:lpstr>Imperfect is just like 3rd! … but with an I in EVERY FORM!</vt:lpstr>
      <vt:lpstr>Future is nearly just like 3rd! … but with an I in EVERY FORM!</vt:lpstr>
      <vt:lpstr>4th conjugation…   almost just like 3rd-io!</vt:lpstr>
      <vt:lpstr>Parse (give person, number, tense) and translate</vt:lpstr>
      <vt:lpstr>Vocabulary Quiz</vt:lpstr>
      <vt:lpstr>Conjugate faciō, facere, fēci, factum in the Present Active System.  Translate.</vt:lpstr>
      <vt:lpstr>Tell which conjugation the verb is.</vt:lpstr>
      <vt:lpstr>Audio, audire</vt:lpstr>
      <vt:lpstr>PowerPoint Presentation</vt:lpstr>
      <vt:lpstr>PowerPoint Presentation</vt:lpstr>
      <vt:lpstr>Bonus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10</dc:title>
  <dc:creator>Steven</dc:creator>
  <cp:lastModifiedBy>Steven</cp:lastModifiedBy>
  <cp:revision>25</cp:revision>
  <dcterms:created xsi:type="dcterms:W3CDTF">2013-02-07T23:25:49Z</dcterms:created>
  <dcterms:modified xsi:type="dcterms:W3CDTF">2014-01-30T15:18:20Z</dcterms:modified>
</cp:coreProperties>
</file>