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6" r:id="rId4"/>
    <p:sldId id="263" r:id="rId5"/>
    <p:sldId id="257" r:id="rId6"/>
    <p:sldId id="258" r:id="rId7"/>
    <p:sldId id="278" r:id="rId8"/>
    <p:sldId id="259" r:id="rId9"/>
    <p:sldId id="260" r:id="rId10"/>
    <p:sldId id="261" r:id="rId11"/>
    <p:sldId id="262" r:id="rId12"/>
    <p:sldId id="264" r:id="rId13"/>
    <p:sldId id="265" r:id="rId14"/>
    <p:sldId id="272" r:id="rId15"/>
    <p:sldId id="277" r:id="rId16"/>
    <p:sldId id="273" r:id="rId17"/>
    <p:sldId id="280" r:id="rId18"/>
    <p:sldId id="279" r:id="rId19"/>
    <p:sldId id="271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-1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1/12/14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1/12/14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Locus, </a:t>
            </a:r>
            <a:r>
              <a:rPr lang="en-US" sz="2800" dirty="0" err="1" smtClean="0">
                <a:latin typeface="Arial"/>
                <a:cs typeface="Arial"/>
              </a:rPr>
              <a:t>locī</a:t>
            </a:r>
            <a:r>
              <a:rPr lang="en-US" sz="2800" dirty="0" smtClean="0">
                <a:latin typeface="Arial"/>
                <a:cs typeface="Arial"/>
              </a:rPr>
              <a:t> (m)</a:t>
            </a:r>
          </a:p>
          <a:p>
            <a:pPr marL="0" indent="0">
              <a:buNone/>
            </a:pPr>
            <a:r>
              <a:rPr lang="en-US" sz="2800" dirty="0" err="1" smtClean="0">
                <a:latin typeface="Arial"/>
                <a:cs typeface="Arial"/>
              </a:rPr>
              <a:t>Loca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locōrum</a:t>
            </a:r>
            <a:r>
              <a:rPr lang="en-US" sz="2800" dirty="0" smtClean="0">
                <a:latin typeface="Arial"/>
                <a:cs typeface="Arial"/>
              </a:rPr>
              <a:t> (n)</a:t>
            </a:r>
          </a:p>
          <a:p>
            <a:pPr marL="0" indent="0">
              <a:buNone/>
            </a:pPr>
            <a:r>
              <a:rPr lang="en-US" sz="2800" dirty="0" err="1" smtClean="0">
                <a:latin typeface="Arial"/>
                <a:cs typeface="Arial"/>
              </a:rPr>
              <a:t>Locī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locōrum</a:t>
            </a:r>
            <a:r>
              <a:rPr lang="en-US" sz="2800" dirty="0" smtClean="0">
                <a:latin typeface="Arial"/>
                <a:cs typeface="Arial"/>
              </a:rPr>
              <a:t> (m)</a:t>
            </a:r>
          </a:p>
          <a:p>
            <a:pPr marL="0" indent="0">
              <a:buNone/>
            </a:pPr>
            <a:r>
              <a:rPr lang="en-US" sz="2800" dirty="0" err="1" smtClean="0">
                <a:latin typeface="Arial"/>
                <a:cs typeface="Arial"/>
              </a:rPr>
              <a:t>Morbus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morbī</a:t>
            </a:r>
            <a:r>
              <a:rPr lang="en-US" sz="2800" dirty="0" smtClean="0">
                <a:latin typeface="Arial"/>
                <a:cs typeface="Arial"/>
              </a:rPr>
              <a:t> (m)</a:t>
            </a:r>
          </a:p>
          <a:p>
            <a:pPr marL="0" indent="0">
              <a:buNone/>
            </a:pPr>
            <a:r>
              <a:rPr lang="en-US" sz="2800" dirty="0" err="1" smtClean="0">
                <a:latin typeface="Arial"/>
                <a:cs typeface="Arial"/>
              </a:rPr>
              <a:t>Studium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studiī</a:t>
            </a:r>
            <a:r>
              <a:rPr lang="en-US" sz="2800" dirty="0" smtClean="0">
                <a:latin typeface="Arial"/>
                <a:cs typeface="Arial"/>
              </a:rPr>
              <a:t> (n)</a:t>
            </a: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Hic, </a:t>
            </a:r>
            <a:r>
              <a:rPr lang="en-US" sz="2800" dirty="0" err="1" smtClean="0">
                <a:latin typeface="Arial"/>
                <a:cs typeface="Arial"/>
              </a:rPr>
              <a:t>haec</a:t>
            </a:r>
            <a:r>
              <a:rPr lang="en-US" sz="2800" dirty="0" smtClean="0">
                <a:latin typeface="Arial"/>
                <a:cs typeface="Arial"/>
              </a:rPr>
              <a:t>, hoc</a:t>
            </a:r>
          </a:p>
          <a:p>
            <a:pPr marL="0" indent="0">
              <a:buNone/>
            </a:pPr>
            <a:r>
              <a:rPr lang="en-US" sz="2800" dirty="0" err="1" smtClean="0">
                <a:latin typeface="Arial"/>
                <a:cs typeface="Arial"/>
              </a:rPr>
              <a:t>ille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illa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illud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Arial"/>
                <a:cs typeface="Arial"/>
              </a:rPr>
              <a:t>iste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ista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istud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Arial"/>
                <a:cs typeface="Arial"/>
              </a:rPr>
              <a:t>Alius</a:t>
            </a:r>
            <a:r>
              <a:rPr lang="en-US" sz="2800" dirty="0" smtClean="0">
                <a:latin typeface="Arial"/>
                <a:cs typeface="Arial"/>
              </a:rPr>
              <a:t>, alia, </a:t>
            </a:r>
            <a:r>
              <a:rPr lang="en-US" sz="2800" dirty="0" err="1" smtClean="0">
                <a:latin typeface="Arial"/>
                <a:cs typeface="Arial"/>
              </a:rPr>
              <a:t>aliud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Alter, </a:t>
            </a:r>
            <a:r>
              <a:rPr lang="en-US" sz="2800" dirty="0" err="1" smtClean="0">
                <a:latin typeface="Arial"/>
                <a:cs typeface="Arial"/>
              </a:rPr>
              <a:t>altera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alterum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Neuter, </a:t>
            </a:r>
            <a:r>
              <a:rPr lang="en-US" sz="2800" dirty="0" err="1" smtClean="0">
                <a:latin typeface="Arial"/>
                <a:cs typeface="Arial"/>
              </a:rPr>
              <a:t>neutra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neutrum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Place, passage in literature</a:t>
            </a: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Places, region</a:t>
            </a: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Passages in literature</a:t>
            </a: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Disease, sickness</a:t>
            </a: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Zeal, eagerness, study</a:t>
            </a: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This; the latter</a:t>
            </a: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That; the former</a:t>
            </a:r>
          </a:p>
          <a:p>
            <a:pPr marL="0" indent="0">
              <a:buNone/>
            </a:pPr>
            <a:r>
              <a:rPr lang="en-US" sz="2800" i="1" dirty="0" smtClean="0">
                <a:latin typeface="Arial"/>
                <a:cs typeface="Arial"/>
              </a:rPr>
              <a:t>That</a:t>
            </a:r>
            <a:r>
              <a:rPr lang="en-US" sz="2800" dirty="0" smtClean="0">
                <a:latin typeface="Arial"/>
                <a:cs typeface="Arial"/>
              </a:rPr>
              <a:t> (contemptuous)</a:t>
            </a: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Another, other</a:t>
            </a: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The other (of two), second</a:t>
            </a: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Not either, neither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6583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-200425"/>
            <a:ext cx="5711824" cy="895350"/>
          </a:xfrm>
        </p:spPr>
        <p:txBody>
          <a:bodyPr/>
          <a:lstStyle/>
          <a:p>
            <a:r>
              <a:rPr lang="en-US" dirty="0" err="1" smtClean="0"/>
              <a:t>Iste</a:t>
            </a:r>
            <a:r>
              <a:rPr lang="en-US" dirty="0" smtClean="0"/>
              <a:t>, </a:t>
            </a:r>
            <a:r>
              <a:rPr lang="en-US" dirty="0" err="1" smtClean="0"/>
              <a:t>ista</a:t>
            </a:r>
            <a:r>
              <a:rPr lang="en-US" dirty="0" smtClean="0"/>
              <a:t>, </a:t>
            </a:r>
            <a:r>
              <a:rPr lang="en-US" dirty="0" err="1" smtClean="0"/>
              <a:t>istud</a:t>
            </a:r>
            <a:r>
              <a:rPr lang="en-US" dirty="0" smtClean="0"/>
              <a:t> (THAT)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693841"/>
              </p:ext>
            </p:extLst>
          </p:nvPr>
        </p:nvGraphicFramePr>
        <p:xfrm>
          <a:off x="360438" y="823728"/>
          <a:ext cx="8169956" cy="4324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2489"/>
                <a:gridCol w="2042489"/>
                <a:gridCol w="2042489"/>
                <a:gridCol w="2042489"/>
              </a:tblGrid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Singular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Masculine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Feminine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Neuter</a:t>
                      </a:r>
                      <a:endParaRPr lang="en-US" sz="2800" dirty="0"/>
                    </a:p>
                  </a:txBody>
                  <a:tcPr/>
                </a:tc>
              </a:tr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Nom.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iste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 err="1" smtClean="0"/>
                        <a:t>ista</a:t>
                      </a:r>
                      <a:endParaRPr lang="en-US" sz="2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istud</a:t>
                      </a:r>
                      <a:endParaRPr lang="en-US" sz="2800" u="sng" dirty="0"/>
                    </a:p>
                  </a:txBody>
                  <a:tcPr/>
                </a:tc>
              </a:tr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Gen.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istius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istius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istius</a:t>
                      </a:r>
                      <a:endParaRPr lang="en-US" sz="2800" u="sng" dirty="0"/>
                    </a:p>
                  </a:txBody>
                  <a:tcPr/>
                </a:tc>
              </a:tr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Dat.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istī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istī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istī</a:t>
                      </a:r>
                      <a:endParaRPr lang="en-US" sz="2800" u="sng" dirty="0"/>
                    </a:p>
                  </a:txBody>
                  <a:tcPr/>
                </a:tc>
              </a:tr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Acc.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istum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istam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istud</a:t>
                      </a:r>
                      <a:r>
                        <a:rPr lang="en-US" sz="2800" dirty="0" smtClean="0"/>
                        <a:t>*</a:t>
                      </a:r>
                      <a:endParaRPr lang="en-US" sz="2800" dirty="0"/>
                    </a:p>
                  </a:txBody>
                  <a:tcPr/>
                </a:tc>
              </a:tr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Abl.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istō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istā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istō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379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-200425"/>
            <a:ext cx="5711824" cy="895350"/>
          </a:xfrm>
        </p:spPr>
        <p:txBody>
          <a:bodyPr/>
          <a:lstStyle/>
          <a:p>
            <a:r>
              <a:rPr lang="en-US" dirty="0" err="1" smtClean="0"/>
              <a:t>Iste</a:t>
            </a:r>
            <a:r>
              <a:rPr lang="en-US" dirty="0" smtClean="0"/>
              <a:t>, </a:t>
            </a:r>
            <a:r>
              <a:rPr lang="en-US" dirty="0" err="1" smtClean="0"/>
              <a:t>ista</a:t>
            </a:r>
            <a:r>
              <a:rPr lang="en-US" dirty="0" smtClean="0"/>
              <a:t>, </a:t>
            </a:r>
            <a:r>
              <a:rPr lang="en-US" dirty="0" err="1" smtClean="0"/>
              <a:t>istud</a:t>
            </a:r>
            <a:r>
              <a:rPr lang="en-US" dirty="0" smtClean="0"/>
              <a:t> (THOSE)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486786"/>
              </p:ext>
            </p:extLst>
          </p:nvPr>
        </p:nvGraphicFramePr>
        <p:xfrm>
          <a:off x="360438" y="823728"/>
          <a:ext cx="8169956" cy="4324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2489"/>
                <a:gridCol w="2042489"/>
                <a:gridCol w="2042489"/>
                <a:gridCol w="2042489"/>
              </a:tblGrid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Plural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Masculine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Feminine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Neuter</a:t>
                      </a:r>
                      <a:endParaRPr lang="en-US" sz="2800" dirty="0"/>
                    </a:p>
                  </a:txBody>
                  <a:tcPr/>
                </a:tc>
              </a:tr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Nom.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isti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istae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ista</a:t>
                      </a:r>
                      <a:endParaRPr lang="en-US" sz="2800" dirty="0"/>
                    </a:p>
                  </a:txBody>
                  <a:tcPr/>
                </a:tc>
              </a:tr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Gen.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istorum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istarum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istorum</a:t>
                      </a:r>
                      <a:endParaRPr lang="en-US" sz="2800" dirty="0"/>
                    </a:p>
                  </a:txBody>
                  <a:tcPr/>
                </a:tc>
              </a:tr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Dat.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istīs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istīs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istīs</a:t>
                      </a:r>
                      <a:endParaRPr lang="en-US" sz="2800" dirty="0"/>
                    </a:p>
                  </a:txBody>
                  <a:tcPr/>
                </a:tc>
              </a:tr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Acc.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istōs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istās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ista</a:t>
                      </a:r>
                      <a:endParaRPr lang="en-US" sz="2800" dirty="0"/>
                    </a:p>
                  </a:txBody>
                  <a:tcPr/>
                </a:tc>
              </a:tr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Abl.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istīs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istīs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istīs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585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2904" y="-385421"/>
            <a:ext cx="3236913" cy="2095500"/>
          </a:xfrm>
        </p:spPr>
        <p:txBody>
          <a:bodyPr/>
          <a:lstStyle/>
          <a:p>
            <a:pPr algn="l"/>
            <a:r>
              <a:rPr lang="en-US" dirty="0" smtClean="0"/>
              <a:t>But wait!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There’s more!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l="7323" r="7323"/>
          <a:stretch>
            <a:fillRect/>
          </a:stretch>
        </p:blipFill>
        <p:spPr>
          <a:xfrm>
            <a:off x="7122966" y="5101236"/>
            <a:ext cx="874816" cy="102492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There are nine adjectives which do not follow the normal declension for genitive and dative singular!</a:t>
            </a:r>
          </a:p>
          <a:p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57457" y="188772"/>
            <a:ext cx="5234951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FF0000"/>
                </a:solidFill>
              </a:rPr>
              <a:t>U</a:t>
            </a:r>
            <a:r>
              <a:rPr lang="en-US" sz="3200" dirty="0" err="1" smtClean="0"/>
              <a:t>nus</a:t>
            </a:r>
            <a:r>
              <a:rPr lang="en-US" sz="3200" dirty="0" smtClean="0"/>
              <a:t>, -a, -um</a:t>
            </a:r>
            <a:endParaRPr lang="en-US" sz="4000" dirty="0" smtClean="0"/>
          </a:p>
          <a:p>
            <a:r>
              <a:rPr lang="en-US" sz="4400" b="1" dirty="0" err="1" smtClean="0">
                <a:solidFill>
                  <a:srgbClr val="FF0000"/>
                </a:solidFill>
              </a:rPr>
              <a:t>N</a:t>
            </a:r>
            <a:r>
              <a:rPr lang="en-US" sz="3200" dirty="0" err="1" smtClean="0"/>
              <a:t>ūllus</a:t>
            </a:r>
            <a:r>
              <a:rPr lang="en-US" sz="3200" dirty="0" smtClean="0"/>
              <a:t>, -a, -um</a:t>
            </a:r>
            <a:endParaRPr lang="en-US" sz="4000" dirty="0" smtClean="0"/>
          </a:p>
          <a:p>
            <a:r>
              <a:rPr lang="en-US" sz="4400" b="1" dirty="0" err="1" smtClean="0">
                <a:solidFill>
                  <a:srgbClr val="FF0000"/>
                </a:solidFill>
              </a:rPr>
              <a:t>U</a:t>
            </a:r>
            <a:r>
              <a:rPr lang="en-US" sz="3200" dirty="0" err="1" smtClean="0"/>
              <a:t>llus</a:t>
            </a:r>
            <a:r>
              <a:rPr lang="en-US" sz="3200" dirty="0" smtClean="0"/>
              <a:t>, -a, -um</a:t>
            </a:r>
            <a:endParaRPr lang="en-US" sz="4000" dirty="0" smtClean="0"/>
          </a:p>
          <a:p>
            <a:r>
              <a:rPr lang="en-US" sz="4400" b="1" dirty="0" err="1" smtClean="0">
                <a:solidFill>
                  <a:srgbClr val="FF0000"/>
                </a:solidFill>
              </a:rPr>
              <a:t>S</a:t>
            </a:r>
            <a:r>
              <a:rPr lang="en-US" sz="3200" dirty="0" err="1" smtClean="0"/>
              <a:t>ōlus</a:t>
            </a:r>
            <a:r>
              <a:rPr lang="en-US" sz="3200" dirty="0" smtClean="0"/>
              <a:t>, -a, -um</a:t>
            </a:r>
            <a:endParaRPr lang="en-US" sz="4000" dirty="0" smtClean="0"/>
          </a:p>
          <a:p>
            <a:endParaRPr lang="en-US" sz="4000" dirty="0" smtClean="0"/>
          </a:p>
          <a:p>
            <a:r>
              <a:rPr lang="en-US" sz="4400" b="1" dirty="0" smtClean="0">
                <a:solidFill>
                  <a:srgbClr val="FF0000"/>
                </a:solidFill>
              </a:rPr>
              <a:t>N</a:t>
            </a:r>
            <a:r>
              <a:rPr lang="en-US" sz="3200" dirty="0" smtClean="0"/>
              <a:t>euter, </a:t>
            </a:r>
            <a:r>
              <a:rPr lang="en-US" sz="3200" dirty="0" err="1" smtClean="0"/>
              <a:t>neutra</a:t>
            </a:r>
            <a:r>
              <a:rPr lang="en-US" sz="3200" dirty="0" smtClean="0"/>
              <a:t>, </a:t>
            </a:r>
            <a:r>
              <a:rPr lang="en-US" sz="3200" dirty="0" err="1" smtClean="0"/>
              <a:t>neutrum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r>
              <a:rPr lang="en-US" sz="4400" b="1" dirty="0" err="1" smtClean="0">
                <a:solidFill>
                  <a:srgbClr val="FF0000"/>
                </a:solidFill>
              </a:rPr>
              <a:t>A</a:t>
            </a:r>
            <a:r>
              <a:rPr lang="en-US" sz="3200" dirty="0" err="1" smtClean="0">
                <a:solidFill>
                  <a:srgbClr val="000000"/>
                </a:solidFill>
              </a:rPr>
              <a:t>lius</a:t>
            </a:r>
            <a:r>
              <a:rPr lang="en-US" sz="3200" dirty="0" smtClean="0">
                <a:solidFill>
                  <a:srgbClr val="000000"/>
                </a:solidFill>
              </a:rPr>
              <a:t>, -a, -</a:t>
            </a:r>
            <a:r>
              <a:rPr lang="en-US" sz="3200" dirty="0" err="1" smtClean="0">
                <a:solidFill>
                  <a:srgbClr val="000000"/>
                </a:solidFill>
              </a:rPr>
              <a:t>ud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r>
              <a:rPr lang="en-US" sz="4400" b="1" dirty="0" err="1" smtClean="0">
                <a:solidFill>
                  <a:srgbClr val="FF0000"/>
                </a:solidFill>
              </a:rPr>
              <a:t>U</a:t>
            </a:r>
            <a:r>
              <a:rPr lang="en-US" sz="3200" dirty="0" err="1" smtClean="0">
                <a:solidFill>
                  <a:srgbClr val="000000"/>
                </a:solidFill>
              </a:rPr>
              <a:t>ter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</a:rPr>
              <a:t>utra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</a:rPr>
              <a:t>utrum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r>
              <a:rPr lang="en-US" sz="4400" b="1" dirty="0" err="1" smtClean="0">
                <a:solidFill>
                  <a:srgbClr val="FF0000"/>
                </a:solidFill>
              </a:rPr>
              <a:t>T</a:t>
            </a:r>
            <a:r>
              <a:rPr lang="en-US" sz="3200" dirty="0" err="1" smtClean="0">
                <a:solidFill>
                  <a:srgbClr val="000000"/>
                </a:solidFill>
              </a:rPr>
              <a:t>ōtus</a:t>
            </a:r>
            <a:r>
              <a:rPr lang="en-US" sz="3200" dirty="0" smtClean="0">
                <a:solidFill>
                  <a:srgbClr val="000000"/>
                </a:solidFill>
              </a:rPr>
              <a:t>, -a, -um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r>
              <a:rPr lang="en-US" sz="4400" b="1" dirty="0" smtClean="0">
                <a:solidFill>
                  <a:srgbClr val="FF0000"/>
                </a:solidFill>
              </a:rPr>
              <a:t>A</a:t>
            </a:r>
            <a:r>
              <a:rPr lang="en-US" sz="3200" dirty="0" smtClean="0">
                <a:solidFill>
                  <a:srgbClr val="000000"/>
                </a:solidFill>
              </a:rPr>
              <a:t>lter, </a:t>
            </a:r>
            <a:r>
              <a:rPr lang="en-US" sz="3200" dirty="0" err="1" smtClean="0">
                <a:solidFill>
                  <a:srgbClr val="000000"/>
                </a:solidFill>
              </a:rPr>
              <a:t>altera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</a:rPr>
              <a:t>alterum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422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–</a:t>
            </a:r>
            <a:r>
              <a:rPr lang="en-US" dirty="0" err="1" smtClean="0"/>
              <a:t>īus</a:t>
            </a:r>
            <a:r>
              <a:rPr lang="en-US" dirty="0" smtClean="0"/>
              <a:t> adjectives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2491" y="4500425"/>
            <a:ext cx="5157641" cy="1900662"/>
          </a:xfrm>
        </p:spPr>
        <p:txBody>
          <a:bodyPr/>
          <a:lstStyle/>
          <a:p>
            <a:r>
              <a:rPr lang="en-US" sz="2800" dirty="0" smtClean="0"/>
              <a:t>And back to normal for ablative and all the plural forms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42523178"/>
              </p:ext>
            </p:extLst>
          </p:nvPr>
        </p:nvGraphicFramePr>
        <p:xfrm>
          <a:off x="0" y="2212975"/>
          <a:ext cx="4498976" cy="2590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896"/>
                <a:gridCol w="1167136"/>
                <a:gridCol w="1304447"/>
                <a:gridCol w="140949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N.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solus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sola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solum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solīus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solīus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solīus</a:t>
                      </a:r>
                      <a:endParaRPr lang="en-US" sz="2800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solī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solī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solī</a:t>
                      </a:r>
                      <a:endParaRPr lang="en-US" sz="2800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solum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solam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solum</a:t>
                      </a:r>
                      <a:endParaRPr lang="en-US" sz="28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752579931"/>
              </p:ext>
            </p:extLst>
          </p:nvPr>
        </p:nvGraphicFramePr>
        <p:xfrm>
          <a:off x="4672011" y="2212975"/>
          <a:ext cx="4471988" cy="2590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595"/>
                <a:gridCol w="1167136"/>
                <a:gridCol w="1115646"/>
                <a:gridCol w="155761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N.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totus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tota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totum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totīus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totīus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totīus</a:t>
                      </a:r>
                      <a:endParaRPr lang="en-US" sz="2800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totī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totī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totī</a:t>
                      </a:r>
                      <a:endParaRPr lang="en-US" sz="2800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totum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totam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totum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908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Translate the following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This girl			(girl = </a:t>
            </a:r>
            <a:r>
              <a:rPr lang="en-US" dirty="0" err="1" smtClean="0"/>
              <a:t>puella</a:t>
            </a:r>
            <a:r>
              <a:rPr lang="en-US" dirty="0" smtClean="0"/>
              <a:t>, </a:t>
            </a:r>
            <a:r>
              <a:rPr lang="en-US" dirty="0" err="1" smtClean="0"/>
              <a:t>puellae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These girls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To/for this boy		(boy = </a:t>
            </a:r>
            <a:r>
              <a:rPr lang="en-US" dirty="0" err="1" smtClean="0"/>
              <a:t>puer</a:t>
            </a:r>
            <a:r>
              <a:rPr lang="en-US" dirty="0" smtClean="0"/>
              <a:t>, </a:t>
            </a:r>
            <a:r>
              <a:rPr lang="en-US" dirty="0" err="1" smtClean="0"/>
              <a:t>puerī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Of this time		(time = tempus, </a:t>
            </a:r>
            <a:r>
              <a:rPr lang="en-US" dirty="0" err="1" smtClean="0"/>
              <a:t>temporis</a:t>
            </a:r>
            <a:r>
              <a:rPr lang="en-US" dirty="0" smtClean="0"/>
              <a:t> [n.])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Of that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By that book		(book = liber, </a:t>
            </a:r>
            <a:r>
              <a:rPr lang="en-US" dirty="0" err="1" smtClean="0"/>
              <a:t>librī</a:t>
            </a:r>
            <a:r>
              <a:rPr lang="en-US" dirty="0" smtClean="0"/>
              <a:t> [m.])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Those times (accusative)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To/for one girl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Of one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Not any books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690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Hic		</a:t>
            </a:r>
            <a:r>
              <a:rPr lang="en-US" dirty="0" err="1" smtClean="0"/>
              <a:t>Haec</a:t>
            </a:r>
            <a:r>
              <a:rPr lang="en-US" dirty="0" smtClean="0"/>
              <a:t>		Hoc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051" r="3542"/>
          <a:stretch/>
        </p:blipFill>
        <p:spPr>
          <a:xfrm>
            <a:off x="0" y="1600200"/>
            <a:ext cx="2797461" cy="45259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6534" t="8617" r="7710" b="7266"/>
          <a:stretch/>
        </p:blipFill>
        <p:spPr>
          <a:xfrm>
            <a:off x="2797461" y="2105825"/>
            <a:ext cx="3376246" cy="33757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3707" y="2205926"/>
            <a:ext cx="2970293" cy="3275650"/>
          </a:xfrm>
          <a:prstGeom prst="rect">
            <a:avLst/>
          </a:prstGeom>
        </p:spPr>
      </p:pic>
      <p:pic>
        <p:nvPicPr>
          <p:cNvPr id="7" name="Picture 6" descr="hock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707" y="2207511"/>
            <a:ext cx="2806343" cy="3274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603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00100"/>
            <a:ext cx="8229600" cy="1600200"/>
          </a:xfrm>
        </p:spPr>
        <p:txBody>
          <a:bodyPr/>
          <a:lstStyle/>
          <a:p>
            <a:r>
              <a:rPr lang="en-US" dirty="0" smtClean="0"/>
              <a:t>Translate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0100"/>
            <a:ext cx="8229600" cy="60579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latin typeface="Arial"/>
                <a:cs typeface="Arial"/>
              </a:rPr>
              <a:t>Hunc</a:t>
            </a:r>
            <a:endParaRPr lang="en-US" sz="2800" dirty="0" smtClean="0">
              <a:latin typeface="Arial"/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latin typeface="Arial"/>
                <a:cs typeface="Arial"/>
              </a:rPr>
              <a:t>Illīs</a:t>
            </a:r>
            <a:endParaRPr lang="en-US" sz="2800" dirty="0" smtClean="0">
              <a:latin typeface="Arial"/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latin typeface="Arial"/>
                <a:cs typeface="Arial"/>
              </a:rPr>
              <a:t>Hōrum</a:t>
            </a:r>
            <a:endParaRPr lang="en-US" sz="2800" dirty="0" smtClean="0">
              <a:latin typeface="Arial"/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latin typeface="Arial"/>
                <a:cs typeface="Arial"/>
              </a:rPr>
              <a:t>istīus</a:t>
            </a:r>
            <a:endParaRPr lang="en-US" sz="2800" dirty="0" smtClean="0">
              <a:latin typeface="Arial"/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latin typeface="Arial"/>
                <a:cs typeface="Arial"/>
              </a:rPr>
              <a:t>Hī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tōtam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cīvitātem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dūcent</a:t>
            </a:r>
            <a:r>
              <a:rPr lang="en-US" sz="2800" dirty="0" smtClean="0">
                <a:latin typeface="Arial"/>
                <a:cs typeface="Arial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>
              <a:latin typeface="Arial"/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Arial"/>
                <a:cs typeface="Arial"/>
              </a:rPr>
              <a:t>In </a:t>
            </a:r>
            <a:r>
              <a:rPr lang="en-US" sz="2800" dirty="0" err="1" smtClean="0">
                <a:latin typeface="Arial"/>
                <a:cs typeface="Arial"/>
              </a:rPr>
              <a:t>illō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librō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illa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dē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hōc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homine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scrībet</a:t>
            </a:r>
            <a:r>
              <a:rPr lang="en-US" sz="2800" dirty="0" smtClean="0">
                <a:latin typeface="Arial"/>
                <a:cs typeface="Arial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>
              <a:latin typeface="Arial"/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Arial"/>
                <a:cs typeface="Arial"/>
              </a:rPr>
              <a:t>Da </a:t>
            </a:r>
            <a:r>
              <a:rPr lang="en-US" sz="2800" dirty="0" err="1" smtClean="0">
                <a:latin typeface="Arial"/>
                <a:cs typeface="Arial"/>
              </a:rPr>
              <a:t>illī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homini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hunc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gladium</a:t>
            </a:r>
            <a:r>
              <a:rPr lang="en-US" sz="2800" dirty="0" smtClean="0">
                <a:latin typeface="Arial"/>
                <a:cs typeface="Arial"/>
              </a:rPr>
              <a:t>.  </a:t>
            </a:r>
          </a:p>
          <a:p>
            <a:pPr marL="0" indent="0">
              <a:buNone/>
            </a:pPr>
            <a:r>
              <a:rPr lang="en-US" sz="2800" dirty="0">
                <a:latin typeface="Arial"/>
                <a:cs typeface="Arial"/>
              </a:rPr>
              <a:t>	</a:t>
            </a:r>
            <a:r>
              <a:rPr lang="en-US" sz="2800" dirty="0" smtClean="0">
                <a:latin typeface="Arial"/>
                <a:cs typeface="Arial"/>
              </a:rPr>
              <a:t>		(</a:t>
            </a:r>
            <a:r>
              <a:rPr lang="en-US" sz="2800" dirty="0" err="1" smtClean="0">
                <a:latin typeface="Arial"/>
                <a:cs typeface="Arial"/>
              </a:rPr>
              <a:t>gladius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gladiī</a:t>
            </a:r>
            <a:r>
              <a:rPr lang="en-US" sz="2800" dirty="0" smtClean="0">
                <a:latin typeface="Arial"/>
                <a:cs typeface="Arial"/>
              </a:rPr>
              <a:t> = sword)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066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28625"/>
            <a:ext cx="8229600" cy="1600200"/>
          </a:xfrm>
        </p:spPr>
        <p:txBody>
          <a:bodyPr/>
          <a:lstStyle/>
          <a:p>
            <a:r>
              <a:rPr lang="en-US" dirty="0" smtClean="0"/>
              <a:t>Derivatives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2200"/>
            <a:ext cx="9144000" cy="452596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To </a:t>
            </a:r>
            <a:r>
              <a:rPr lang="en-US" sz="2800" i="1" dirty="0" smtClean="0">
                <a:solidFill>
                  <a:srgbClr val="000000"/>
                </a:solidFill>
                <a:latin typeface="+mn-lt"/>
              </a:rPr>
              <a:t>locate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something is to find its _________.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If a contract is </a:t>
            </a:r>
            <a:r>
              <a:rPr lang="en-US" sz="2800" i="1" dirty="0" smtClean="0">
                <a:solidFill>
                  <a:srgbClr val="000000"/>
                </a:solidFill>
                <a:latin typeface="+mn-lt"/>
              </a:rPr>
              <a:t>nullified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, it is as if ____ _____ contract exists.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A </a:t>
            </a:r>
            <a:r>
              <a:rPr lang="en-US" sz="2800" i="1" dirty="0" smtClean="0">
                <a:solidFill>
                  <a:srgbClr val="000000"/>
                </a:solidFill>
                <a:latin typeface="+mn-lt"/>
              </a:rPr>
              <a:t>neutron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has _______ a positive nor a negative charge.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A </a:t>
            </a:r>
            <a:r>
              <a:rPr lang="en-US" sz="2800" i="1" dirty="0" smtClean="0">
                <a:solidFill>
                  <a:srgbClr val="000000"/>
                </a:solidFill>
                <a:latin typeface="+mn-lt"/>
              </a:rPr>
              <a:t>morbid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person takes an interest in death, decay, and _________.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Someone who has a </a:t>
            </a:r>
            <a:r>
              <a:rPr lang="en-US" sz="2800" i="1" dirty="0" smtClean="0">
                <a:solidFill>
                  <a:srgbClr val="000000"/>
                </a:solidFill>
                <a:latin typeface="+mn-lt"/>
              </a:rPr>
              <a:t>soliloquy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is speaking _________.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An </a:t>
            </a:r>
            <a:r>
              <a:rPr lang="en-US" sz="2800" i="1" dirty="0" smtClean="0">
                <a:solidFill>
                  <a:srgbClr val="000000"/>
                </a:solidFill>
                <a:latin typeface="+mn-lt"/>
              </a:rPr>
              <a:t>alien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is literally someone from __________ place.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Something </a:t>
            </a:r>
            <a:r>
              <a:rPr lang="en-US" sz="2800" i="1" dirty="0" smtClean="0">
                <a:solidFill>
                  <a:srgbClr val="000000"/>
                </a:solidFill>
                <a:latin typeface="+mn-lt"/>
              </a:rPr>
              <a:t>unique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is not just rare but _____ of a kind.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How many derivatives can you think of for </a:t>
            </a:r>
            <a:r>
              <a:rPr lang="en-US" sz="2800" i="1" dirty="0" err="1" smtClean="0">
                <a:solidFill>
                  <a:srgbClr val="000000"/>
                </a:solidFill>
                <a:latin typeface="+mn-lt"/>
              </a:rPr>
              <a:t>unus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?</a:t>
            </a:r>
            <a:endParaRPr lang="en-US" sz="28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842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Translate this stuff!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Vincam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hanc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terram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!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Meus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pater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haec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mihi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docebat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Nunc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haec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tibi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doceb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o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Iste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morbus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numquam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m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ē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vincet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Illa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studi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ō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discit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Da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huic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vir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ō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crustulum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. (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crustulum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, -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= cookie)</a:t>
            </a:r>
            <a:endParaRPr lang="en-US" sz="2800" dirty="0" smtClean="0">
              <a:solidFill>
                <a:schemeClr val="tx1"/>
              </a:solidFill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897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	A					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sz="2800" dirty="0">
                <a:latin typeface="Arial"/>
                <a:cs typeface="Arial"/>
              </a:rPr>
              <a:t>1. hic, </a:t>
            </a:r>
            <a:r>
              <a:rPr lang="en-US" sz="2800" dirty="0" err="1">
                <a:latin typeface="Arial"/>
                <a:cs typeface="Arial"/>
              </a:rPr>
              <a:t>haec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smtClean="0">
                <a:latin typeface="Arial"/>
                <a:cs typeface="Arial"/>
              </a:rPr>
              <a:t>hoc</a:t>
            </a:r>
            <a:r>
              <a:rPr lang="en-US" sz="2800" dirty="0">
                <a:latin typeface="Arial"/>
                <a:cs typeface="Arial"/>
              </a:rPr>
              <a:t>		6. Locus, </a:t>
            </a:r>
            <a:r>
              <a:rPr lang="en-US" sz="2800" dirty="0" err="1">
                <a:latin typeface="Arial"/>
                <a:cs typeface="Arial"/>
              </a:rPr>
              <a:t>locī</a:t>
            </a:r>
            <a:endParaRPr lang="en-US" sz="2800" dirty="0">
              <a:latin typeface="Arial"/>
              <a:cs typeface="Arial"/>
            </a:endParaRPr>
          </a:p>
          <a:p>
            <a:r>
              <a:rPr lang="en-US" sz="2800" dirty="0">
                <a:latin typeface="Arial"/>
                <a:cs typeface="Arial"/>
              </a:rPr>
              <a:t>2. </a:t>
            </a:r>
            <a:r>
              <a:rPr lang="en-US" sz="2800" dirty="0" err="1">
                <a:latin typeface="Arial"/>
                <a:cs typeface="Arial"/>
              </a:rPr>
              <a:t>ille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illa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illud</a:t>
            </a:r>
            <a:r>
              <a:rPr lang="en-US" sz="2800" dirty="0">
                <a:latin typeface="Arial"/>
                <a:cs typeface="Arial"/>
              </a:rPr>
              <a:t>			</a:t>
            </a:r>
            <a:r>
              <a:rPr lang="en-US" sz="2800" dirty="0" smtClean="0">
                <a:latin typeface="Arial"/>
                <a:cs typeface="Arial"/>
              </a:rPr>
              <a:t>7</a:t>
            </a:r>
            <a:r>
              <a:rPr lang="en-US" sz="2800" dirty="0">
                <a:latin typeface="Arial"/>
                <a:cs typeface="Arial"/>
              </a:rPr>
              <a:t>. </a:t>
            </a:r>
            <a:r>
              <a:rPr lang="en-US" sz="2800" dirty="0" err="1">
                <a:latin typeface="Arial"/>
                <a:cs typeface="Arial"/>
              </a:rPr>
              <a:t>Alius</a:t>
            </a:r>
            <a:r>
              <a:rPr lang="en-US" sz="2800" dirty="0">
                <a:latin typeface="Arial"/>
                <a:cs typeface="Arial"/>
              </a:rPr>
              <a:t>, alia, </a:t>
            </a:r>
            <a:r>
              <a:rPr lang="en-US" sz="2800" dirty="0" err="1">
                <a:latin typeface="Arial"/>
                <a:cs typeface="Arial"/>
              </a:rPr>
              <a:t>aliud</a:t>
            </a:r>
            <a:endParaRPr lang="en-US" sz="2800" dirty="0">
              <a:latin typeface="Arial"/>
              <a:cs typeface="Arial"/>
            </a:endParaRPr>
          </a:p>
          <a:p>
            <a:r>
              <a:rPr lang="en-US" sz="2800" dirty="0">
                <a:latin typeface="Arial"/>
                <a:cs typeface="Arial"/>
              </a:rPr>
              <a:t>3. </a:t>
            </a:r>
            <a:r>
              <a:rPr lang="en-US" sz="2800" dirty="0" err="1">
                <a:latin typeface="Arial"/>
                <a:cs typeface="Arial"/>
              </a:rPr>
              <a:t>morbus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morbī</a:t>
            </a:r>
            <a:r>
              <a:rPr lang="en-US" sz="2800" dirty="0">
                <a:latin typeface="Arial"/>
                <a:cs typeface="Arial"/>
              </a:rPr>
              <a:t>		</a:t>
            </a:r>
            <a:r>
              <a:rPr lang="en-US" sz="2800" dirty="0" smtClean="0">
                <a:latin typeface="Arial"/>
                <a:cs typeface="Arial"/>
              </a:rPr>
              <a:t>8</a:t>
            </a:r>
            <a:r>
              <a:rPr lang="en-US" sz="2800" dirty="0">
                <a:latin typeface="Arial"/>
                <a:cs typeface="Arial"/>
              </a:rPr>
              <a:t>. </a:t>
            </a:r>
            <a:r>
              <a:rPr lang="en-US" sz="2800" dirty="0" err="1">
                <a:latin typeface="Arial"/>
                <a:cs typeface="Arial"/>
              </a:rPr>
              <a:t>Nimis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nimium</a:t>
            </a:r>
            <a:endParaRPr lang="en-US" sz="2800" dirty="0">
              <a:latin typeface="Arial"/>
              <a:cs typeface="Arial"/>
            </a:endParaRPr>
          </a:p>
          <a:p>
            <a:r>
              <a:rPr lang="en-US" sz="2800" dirty="0">
                <a:latin typeface="Arial"/>
                <a:cs typeface="Arial"/>
              </a:rPr>
              <a:t>4. </a:t>
            </a:r>
            <a:r>
              <a:rPr lang="en-US" sz="2800" dirty="0" err="1">
                <a:latin typeface="Arial"/>
                <a:cs typeface="Arial"/>
              </a:rPr>
              <a:t>Nūllus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nūlla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nūllum</a:t>
            </a:r>
            <a:r>
              <a:rPr lang="en-US" sz="2800" dirty="0">
                <a:latin typeface="Arial"/>
                <a:cs typeface="Arial"/>
              </a:rPr>
              <a:t>	</a:t>
            </a:r>
            <a:r>
              <a:rPr lang="en-US" sz="2800" dirty="0" smtClean="0">
                <a:latin typeface="Arial"/>
                <a:cs typeface="Arial"/>
              </a:rPr>
              <a:t>9</a:t>
            </a:r>
            <a:r>
              <a:rPr lang="en-US" sz="2800" dirty="0">
                <a:latin typeface="Arial"/>
                <a:cs typeface="Arial"/>
              </a:rPr>
              <a:t>. </a:t>
            </a:r>
            <a:r>
              <a:rPr lang="en-US" sz="2800" dirty="0" err="1">
                <a:latin typeface="Arial"/>
                <a:cs typeface="Arial"/>
              </a:rPr>
              <a:t>Sōlus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sōla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sōlum</a:t>
            </a: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latin typeface="Arial"/>
                <a:cs typeface="Arial"/>
              </a:rPr>
              <a:t>	</a:t>
            </a: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	5. Give an English derivative from column A.</a:t>
            </a:r>
          </a:p>
          <a:p>
            <a:pPr marL="0" indent="0">
              <a:buNone/>
            </a:pPr>
            <a:r>
              <a:rPr lang="en-US" sz="2800" dirty="0">
                <a:latin typeface="Arial"/>
                <a:cs typeface="Arial"/>
              </a:rPr>
              <a:t>	</a:t>
            </a:r>
            <a:r>
              <a:rPr lang="en-US" sz="2800" dirty="0" smtClean="0">
                <a:latin typeface="Arial"/>
                <a:cs typeface="Arial"/>
              </a:rPr>
              <a:t>10. Give an English derivative from column B.</a:t>
            </a:r>
            <a:endParaRPr lang="en-US" sz="2800" dirty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284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Arial"/>
                <a:cs typeface="Arial"/>
              </a:rPr>
              <a:t>Nūllus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nūlla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nūllum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Arial"/>
                <a:cs typeface="Arial"/>
              </a:rPr>
              <a:t>Sōlus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sōla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sōlum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“</a:t>
            </a:r>
            <a:r>
              <a:rPr lang="en-US" sz="2800" dirty="0" err="1" smtClean="0">
                <a:latin typeface="Arial"/>
                <a:cs typeface="Arial"/>
              </a:rPr>
              <a:t>Nōn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sōlum</a:t>
            </a:r>
            <a:r>
              <a:rPr lang="en-US" sz="2800" dirty="0" smtClean="0">
                <a:latin typeface="Arial"/>
                <a:cs typeface="Arial"/>
              </a:rPr>
              <a:t>… </a:t>
            </a:r>
            <a:r>
              <a:rPr lang="en-US" sz="2800" dirty="0" err="1" smtClean="0">
                <a:latin typeface="Arial"/>
                <a:cs typeface="Arial"/>
              </a:rPr>
              <a:t>sed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etiam</a:t>
            </a:r>
            <a:r>
              <a:rPr lang="en-US" sz="2800" dirty="0" smtClean="0">
                <a:latin typeface="Arial"/>
                <a:cs typeface="Arial"/>
              </a:rPr>
              <a:t>”</a:t>
            </a:r>
          </a:p>
          <a:p>
            <a:pPr marL="0" indent="0">
              <a:buNone/>
            </a:pPr>
            <a:r>
              <a:rPr lang="en-US" sz="2800" dirty="0" err="1" smtClean="0">
                <a:latin typeface="Arial"/>
                <a:cs typeface="Arial"/>
              </a:rPr>
              <a:t>Tōtus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tōta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tōtum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Arial"/>
                <a:cs typeface="Arial"/>
              </a:rPr>
              <a:t>Ūllus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ūlla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ūllum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Arial"/>
                <a:cs typeface="Arial"/>
              </a:rPr>
              <a:t>Ūnus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ūna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ūnum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Arial"/>
                <a:cs typeface="Arial"/>
              </a:rPr>
              <a:t>Uter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utra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utrum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Arial"/>
                <a:cs typeface="Arial"/>
              </a:rPr>
              <a:t>Enim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in (+acc.)</a:t>
            </a:r>
          </a:p>
          <a:p>
            <a:pPr marL="0" indent="0">
              <a:buNone/>
            </a:pPr>
            <a:r>
              <a:rPr lang="en-US" sz="2800" dirty="0" err="1" smtClean="0">
                <a:latin typeface="Arial"/>
                <a:cs typeface="Arial"/>
              </a:rPr>
              <a:t>Nimis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nimium</a:t>
            </a: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Not any, no, none</a:t>
            </a: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Alone, only</a:t>
            </a: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“Not only… but also”</a:t>
            </a: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Entire, whole</a:t>
            </a: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Any</a:t>
            </a: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One, single, alone</a:t>
            </a: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either</a:t>
            </a: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For, in fact, truly</a:t>
            </a: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Into, toward; against</a:t>
            </a: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Too, too much, excessively</a:t>
            </a:r>
          </a:p>
        </p:txBody>
      </p:sp>
    </p:spTree>
    <p:extLst>
      <p:ext uri="{BB962C8B-B14F-4D97-AF65-F5344CB8AC3E}">
        <p14:creationId xmlns:p14="http://schemas.microsoft.com/office/powerpoint/2010/main" val="3198690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IX Grammar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9950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Arial"/>
                <a:cs typeface="Arial"/>
              </a:rPr>
              <a:t>Decline and translate hic (masculine form only).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 smtClean="0">
              <a:latin typeface="Arial"/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Arial"/>
                <a:cs typeface="Arial"/>
              </a:rPr>
              <a:t>Decline </a:t>
            </a:r>
            <a:r>
              <a:rPr lang="en-US" sz="2800" dirty="0" err="1" smtClean="0">
                <a:latin typeface="Arial"/>
                <a:cs typeface="Arial"/>
              </a:rPr>
              <a:t>istud</a:t>
            </a:r>
            <a:r>
              <a:rPr lang="en-US" sz="2800" dirty="0" smtClean="0">
                <a:latin typeface="Arial"/>
                <a:cs typeface="Arial"/>
              </a:rPr>
              <a:t> (neuter form only).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6944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 err="1">
                <a:latin typeface="Arial"/>
                <a:cs typeface="Arial"/>
              </a:rPr>
              <a:t>Aenēās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Trōiānōs</a:t>
            </a:r>
            <a:r>
              <a:rPr lang="en-US" sz="2800" dirty="0">
                <a:latin typeface="Arial"/>
                <a:cs typeface="Arial"/>
              </a:rPr>
              <a:t> contra </a:t>
            </a:r>
            <a:r>
              <a:rPr lang="en-US" sz="2800" dirty="0" err="1">
                <a:latin typeface="Arial"/>
                <a:cs typeface="Arial"/>
              </a:rPr>
              <a:t>Rutulōs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ducebat</a:t>
            </a:r>
            <a:r>
              <a:rPr lang="en-US" sz="2800" dirty="0" smtClean="0">
                <a:latin typeface="Arial"/>
                <a:cs typeface="Arial"/>
              </a:rPr>
              <a:t>.</a:t>
            </a:r>
          </a:p>
          <a:p>
            <a:pPr marL="0" lv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latin typeface="Arial"/>
                <a:cs typeface="Arial"/>
              </a:rPr>
              <a:t>Dum </a:t>
            </a:r>
            <a:r>
              <a:rPr lang="en-US" sz="2800" dirty="0" err="1">
                <a:latin typeface="Arial"/>
                <a:cs typeface="Arial"/>
              </a:rPr>
              <a:t>nox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erat</a:t>
            </a:r>
            <a:r>
              <a:rPr lang="en-US" sz="2800" dirty="0">
                <a:latin typeface="Arial"/>
                <a:cs typeface="Arial"/>
              </a:rPr>
              <a:t> et </a:t>
            </a:r>
            <a:r>
              <a:rPr lang="en-US" sz="2800" dirty="0" err="1">
                <a:latin typeface="Arial"/>
                <a:cs typeface="Arial"/>
              </a:rPr>
              <a:t>cōpiae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dormiēbant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duces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Trōiānōrum</a:t>
            </a:r>
            <a:r>
              <a:rPr lang="en-US" sz="2800" dirty="0">
                <a:latin typeface="Arial"/>
                <a:cs typeface="Arial"/>
              </a:rPr>
              <a:t> in </a:t>
            </a:r>
            <a:r>
              <a:rPr lang="en-US" sz="2800" dirty="0" err="1">
                <a:latin typeface="Arial"/>
                <a:cs typeface="Arial"/>
              </a:rPr>
              <a:t>castrīs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cōnsilium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habēbant</a:t>
            </a:r>
            <a:r>
              <a:rPr lang="en-US" sz="2800" dirty="0" smtClean="0">
                <a:latin typeface="Arial"/>
                <a:cs typeface="Arial"/>
              </a:rPr>
              <a:t>.</a:t>
            </a:r>
          </a:p>
          <a:p>
            <a:pPr marL="0" lv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Arial"/>
                <a:cs typeface="Arial"/>
              </a:rPr>
              <a:t>Ad </a:t>
            </a:r>
            <a:r>
              <a:rPr lang="en-US" sz="2800" dirty="0" err="1">
                <a:latin typeface="Arial"/>
                <a:cs typeface="Arial"/>
              </a:rPr>
              <a:t>hōs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Nīsus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Euryalusque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iuvenēs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Trōiānī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audent</a:t>
            </a:r>
            <a:r>
              <a:rPr lang="en-US" sz="2800" dirty="0">
                <a:latin typeface="Arial"/>
                <a:cs typeface="Arial"/>
              </a:rPr>
              <a:t> venire</a:t>
            </a:r>
            <a:r>
              <a:rPr lang="en-US" sz="2800" dirty="0" smtClean="0">
                <a:latin typeface="Arial"/>
                <a:cs typeface="Arial"/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latin typeface="Arial"/>
                <a:cs typeface="Arial"/>
              </a:rPr>
              <a:t>“O </a:t>
            </a:r>
            <a:r>
              <a:rPr lang="en-US" sz="2800" dirty="0" err="1">
                <a:latin typeface="Arial"/>
                <a:cs typeface="Arial"/>
              </a:rPr>
              <a:t>magnī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virī</a:t>
            </a:r>
            <a:r>
              <a:rPr lang="en-US" sz="2800" dirty="0">
                <a:latin typeface="Arial"/>
                <a:cs typeface="Arial"/>
              </a:rPr>
              <a:t>,” </a:t>
            </a:r>
            <a:r>
              <a:rPr lang="en-US" sz="2800" dirty="0" err="1">
                <a:latin typeface="Arial"/>
                <a:cs typeface="Arial"/>
              </a:rPr>
              <a:t>dīcit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Nīsus</a:t>
            </a:r>
            <a:r>
              <a:rPr lang="en-US" sz="2800" dirty="0">
                <a:latin typeface="Arial"/>
                <a:cs typeface="Arial"/>
              </a:rPr>
              <a:t>, “</a:t>
            </a:r>
            <a:r>
              <a:rPr lang="en-US" sz="2800" dirty="0" err="1">
                <a:latin typeface="Arial"/>
                <a:cs typeface="Arial"/>
              </a:rPr>
              <a:t>sī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mē</a:t>
            </a:r>
            <a:r>
              <a:rPr lang="en-US" sz="2800" dirty="0">
                <a:latin typeface="Arial"/>
                <a:cs typeface="Arial"/>
              </a:rPr>
              <a:t> cum </a:t>
            </a:r>
            <a:r>
              <a:rPr lang="en-US" sz="2800" dirty="0" err="1">
                <a:latin typeface="Arial"/>
                <a:cs typeface="Arial"/>
              </a:rPr>
              <a:t>Euryalō</a:t>
            </a:r>
            <a:r>
              <a:rPr lang="en-US" sz="2800" dirty="0">
                <a:latin typeface="Arial"/>
                <a:cs typeface="Arial"/>
              </a:rPr>
              <a:t> ad </a:t>
            </a:r>
            <a:r>
              <a:rPr lang="en-US" sz="2800" dirty="0" err="1">
                <a:latin typeface="Arial"/>
                <a:cs typeface="Arial"/>
              </a:rPr>
              <a:t>castra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Rutulōrum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mittētis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nōn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sōlum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multōs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hominēs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necābimus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sed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etiam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multam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praedam</a:t>
            </a:r>
            <a:r>
              <a:rPr lang="en-US" sz="2800" dirty="0">
                <a:latin typeface="Arial"/>
                <a:cs typeface="Arial"/>
              </a:rPr>
              <a:t> ex </a:t>
            </a:r>
            <a:r>
              <a:rPr lang="en-US" sz="2800" dirty="0" err="1">
                <a:latin typeface="Arial"/>
                <a:cs typeface="Arial"/>
              </a:rPr>
              <a:t>illīs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rapiēmus</a:t>
            </a:r>
            <a:r>
              <a:rPr lang="en-US" sz="2800" dirty="0">
                <a:latin typeface="Arial"/>
                <a:cs typeface="Arial"/>
              </a:rPr>
              <a:t>; </a:t>
            </a:r>
            <a:r>
              <a:rPr lang="en-US" sz="2800" dirty="0" err="1">
                <a:latin typeface="Arial"/>
                <a:cs typeface="Arial"/>
              </a:rPr>
              <a:t>somnus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enim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istōs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habet</a:t>
            </a:r>
            <a:r>
              <a:rPr lang="en-US" sz="2800" dirty="0">
                <a:latin typeface="Arial"/>
                <a:cs typeface="Arial"/>
              </a:rPr>
              <a:t>.</a:t>
            </a:r>
            <a:r>
              <a:rPr lang="en-US" sz="2800" dirty="0" smtClean="0">
                <a:latin typeface="Arial"/>
                <a:cs typeface="Arial"/>
              </a:rPr>
              <a:t>”</a:t>
            </a:r>
          </a:p>
          <a:p>
            <a:pPr marL="0" lv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Arial"/>
                <a:cs typeface="Arial"/>
              </a:rPr>
              <a:t>“</a:t>
            </a:r>
            <a:r>
              <a:rPr lang="en-US" sz="2800" dirty="0" err="1">
                <a:latin typeface="Arial"/>
                <a:cs typeface="Arial"/>
              </a:rPr>
              <a:t>Animōs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virtūtemque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hōrum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iuvenum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laudō</a:t>
            </a:r>
            <a:r>
              <a:rPr lang="en-US" sz="2800" dirty="0">
                <a:latin typeface="Arial"/>
                <a:cs typeface="Arial"/>
              </a:rPr>
              <a:t>!” </a:t>
            </a:r>
            <a:r>
              <a:rPr lang="en-US" sz="2800" dirty="0" err="1">
                <a:latin typeface="Arial"/>
                <a:cs typeface="Arial"/>
              </a:rPr>
              <a:t>exclāmat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Iūlus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fīlius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Aenēae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illīus</a:t>
            </a:r>
            <a:r>
              <a:rPr lang="en-US" sz="2800" dirty="0">
                <a:latin typeface="Arial"/>
                <a:cs typeface="Arial"/>
              </a:rPr>
              <a:t>. “</a:t>
            </a:r>
            <a:r>
              <a:rPr lang="en-US" sz="2800" dirty="0" err="1">
                <a:latin typeface="Arial"/>
                <a:cs typeface="Arial"/>
              </a:rPr>
              <a:t>Valēte</a:t>
            </a:r>
            <a:r>
              <a:rPr lang="en-US" sz="2800" dirty="0">
                <a:latin typeface="Arial"/>
                <a:cs typeface="Arial"/>
              </a:rPr>
              <a:t>!”</a:t>
            </a:r>
          </a:p>
          <a:p>
            <a:pPr lvl="0"/>
            <a:endParaRPr lang="en-US" sz="2800" dirty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790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6"/>
            </a:pPr>
            <a:r>
              <a:rPr lang="en-US" sz="2800" dirty="0" err="1">
                <a:latin typeface="Arial"/>
                <a:cs typeface="Arial"/>
              </a:rPr>
              <a:t>Nunc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veniunt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Nīsus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Euryalusque</a:t>
            </a:r>
            <a:r>
              <a:rPr lang="en-US" sz="2800" dirty="0">
                <a:latin typeface="Arial"/>
                <a:cs typeface="Arial"/>
              </a:rPr>
              <a:t> in </a:t>
            </a:r>
            <a:r>
              <a:rPr lang="en-US" sz="2800" dirty="0" err="1">
                <a:latin typeface="Arial"/>
                <a:cs typeface="Arial"/>
              </a:rPr>
              <a:t>castra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Rutulōrum</a:t>
            </a:r>
            <a:r>
              <a:rPr lang="en-US" sz="2800" dirty="0">
                <a:latin typeface="Arial"/>
                <a:cs typeface="Arial"/>
              </a:rPr>
              <a:t>.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en-US" sz="2800" dirty="0" err="1">
                <a:latin typeface="Arial"/>
                <a:cs typeface="Arial"/>
              </a:rPr>
              <a:t>Necant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ūnum</a:t>
            </a:r>
            <a:r>
              <a:rPr lang="en-US" sz="2800" dirty="0">
                <a:latin typeface="Arial"/>
                <a:cs typeface="Arial"/>
              </a:rPr>
              <a:t>, tum </a:t>
            </a:r>
            <a:r>
              <a:rPr lang="en-US" sz="2800" dirty="0" err="1">
                <a:latin typeface="Arial"/>
                <a:cs typeface="Arial"/>
              </a:rPr>
              <a:t>multōs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aliōs</a:t>
            </a:r>
            <a:r>
              <a:rPr lang="en-US" sz="2800" dirty="0">
                <a:latin typeface="Arial"/>
                <a:cs typeface="Arial"/>
              </a:rPr>
              <a:t>.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en-US" sz="2800" dirty="0" err="1">
                <a:latin typeface="Arial"/>
                <a:cs typeface="Arial"/>
              </a:rPr>
              <a:t>Euryalus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ōrnāmenta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ūnīus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galeam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alterīus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rapit</a:t>
            </a:r>
            <a:r>
              <a:rPr lang="en-US" sz="2800" dirty="0">
                <a:latin typeface="Arial"/>
                <a:cs typeface="Arial"/>
              </a:rPr>
              <a:t>.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en-US" sz="2800" dirty="0">
                <a:latin typeface="Arial"/>
                <a:cs typeface="Arial"/>
              </a:rPr>
              <a:t>Cum </a:t>
            </a:r>
            <a:r>
              <a:rPr lang="en-US" sz="2800" dirty="0" err="1">
                <a:latin typeface="Arial"/>
                <a:cs typeface="Arial"/>
              </a:rPr>
              <a:t>hāc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praedā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fugiunt</a:t>
            </a:r>
            <a:r>
              <a:rPr lang="en-US" sz="2800" dirty="0">
                <a:latin typeface="Arial"/>
                <a:cs typeface="Arial"/>
              </a:rPr>
              <a:t>.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en-US" sz="2800" dirty="0" err="1">
                <a:latin typeface="Arial"/>
                <a:cs typeface="Arial"/>
              </a:rPr>
              <a:t>Sed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Volcēns</a:t>
            </a:r>
            <a:r>
              <a:rPr lang="en-US" sz="2800" dirty="0">
                <a:latin typeface="Arial"/>
                <a:cs typeface="Arial"/>
              </a:rPr>
              <a:t>, dux </a:t>
            </a:r>
            <a:r>
              <a:rPr lang="en-US" sz="2800" dirty="0" err="1">
                <a:latin typeface="Arial"/>
                <a:cs typeface="Arial"/>
              </a:rPr>
              <a:t>Rutulōrum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illōs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Trōiānōs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videt</a:t>
            </a:r>
            <a:r>
              <a:rPr lang="en-US" sz="2800" dirty="0">
                <a:latin typeface="Arial"/>
                <a:cs typeface="Arial"/>
              </a:rPr>
              <a:t> et </a:t>
            </a:r>
            <a:r>
              <a:rPr lang="en-US" sz="2800" dirty="0" err="1">
                <a:latin typeface="Arial"/>
                <a:cs typeface="Arial"/>
              </a:rPr>
              <a:t>aliōs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Rutulōs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vocat</a:t>
            </a:r>
            <a:r>
              <a:rPr lang="en-US" sz="2800" dirty="0">
                <a:latin typeface="Arial"/>
                <a:cs typeface="Arial"/>
              </a:rPr>
              <a:t>.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en-US" sz="2800" dirty="0">
                <a:latin typeface="Arial"/>
                <a:cs typeface="Arial"/>
              </a:rPr>
              <a:t>Splendor </a:t>
            </a:r>
            <a:r>
              <a:rPr lang="en-US" sz="2800" dirty="0" err="1">
                <a:latin typeface="Arial"/>
                <a:cs typeface="Arial"/>
              </a:rPr>
              <a:t>istīus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galeae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illōs</a:t>
            </a:r>
            <a:r>
              <a:rPr lang="en-US" sz="2800" dirty="0">
                <a:latin typeface="Arial"/>
                <a:cs typeface="Arial"/>
              </a:rPr>
              <a:t> ad </a:t>
            </a:r>
            <a:r>
              <a:rPr lang="en-US" sz="2800" dirty="0" err="1">
                <a:latin typeface="Arial"/>
                <a:cs typeface="Arial"/>
              </a:rPr>
              <a:t>Euryalum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dūcit</a:t>
            </a:r>
            <a:r>
              <a:rPr lang="en-US" sz="2800" dirty="0">
                <a:latin typeface="Arial"/>
                <a:cs typeface="Arial"/>
              </a:rPr>
              <a:t>.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en-US" sz="2800" dirty="0" err="1">
                <a:latin typeface="Arial"/>
                <a:cs typeface="Arial"/>
              </a:rPr>
              <a:t>Nīsus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hunc</a:t>
            </a:r>
            <a:r>
              <a:rPr lang="en-US" sz="2800" dirty="0">
                <a:latin typeface="Arial"/>
                <a:cs typeface="Arial"/>
              </a:rPr>
              <a:t> in </a:t>
            </a:r>
            <a:r>
              <a:rPr lang="en-US" sz="2800" dirty="0" err="1">
                <a:latin typeface="Arial"/>
                <a:cs typeface="Arial"/>
              </a:rPr>
              <a:t>perīculō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videt</a:t>
            </a:r>
            <a:r>
              <a:rPr lang="en-US" sz="2800" dirty="0">
                <a:latin typeface="Arial"/>
                <a:cs typeface="Arial"/>
              </a:rPr>
              <a:t> et audit </a:t>
            </a:r>
            <a:r>
              <a:rPr lang="en-US" sz="2800" dirty="0" err="1">
                <a:latin typeface="Arial"/>
                <a:cs typeface="Arial"/>
              </a:rPr>
              <a:t>amīcum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servāre</a:t>
            </a:r>
            <a:r>
              <a:rPr lang="en-US" sz="2800" dirty="0">
                <a:latin typeface="Arial"/>
                <a:cs typeface="Arial"/>
              </a:rPr>
              <a:t>.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en-US" sz="2800" dirty="0" err="1">
                <a:latin typeface="Arial"/>
                <a:cs typeface="Arial"/>
              </a:rPr>
              <a:t>Necat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Volcentem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err="1">
                <a:latin typeface="Arial"/>
                <a:cs typeface="Arial"/>
              </a:rPr>
              <a:t>sed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iste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anteā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Euryalum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necat</a:t>
            </a:r>
            <a:r>
              <a:rPr lang="en-US" sz="2800" dirty="0">
                <a:latin typeface="Arial"/>
                <a:cs typeface="Arial"/>
              </a:rPr>
              <a:t>.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en-US" sz="2800" dirty="0">
                <a:latin typeface="Arial"/>
                <a:cs typeface="Arial"/>
              </a:rPr>
              <a:t>Tum </a:t>
            </a:r>
            <a:r>
              <a:rPr lang="en-US" sz="2800" dirty="0" err="1">
                <a:latin typeface="Arial"/>
                <a:cs typeface="Arial"/>
              </a:rPr>
              <a:t>aliī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Nīsum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vincunt</a:t>
            </a:r>
            <a:r>
              <a:rPr lang="en-US" sz="2800" dirty="0">
                <a:latin typeface="Arial"/>
                <a:cs typeface="Arial"/>
              </a:rPr>
              <a:t>; hic super corpus </a:t>
            </a:r>
            <a:r>
              <a:rPr lang="en-US" sz="2800" dirty="0" err="1">
                <a:latin typeface="Arial"/>
                <a:cs typeface="Arial"/>
              </a:rPr>
              <a:t>Euryalī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cadit</a:t>
            </a:r>
            <a:r>
              <a:rPr lang="en-US" sz="2800" dirty="0" smtClean="0">
                <a:latin typeface="Arial"/>
                <a:cs typeface="Arial"/>
              </a:rPr>
              <a:t>.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0022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Demonstrative</a:t>
            </a:r>
            <a:br>
              <a:rPr lang="en-US" dirty="0" smtClean="0"/>
            </a:br>
            <a:r>
              <a:rPr lang="en-US" dirty="0" smtClean="0"/>
              <a:t>Pronouns &amp; Adjectives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a few special adjectives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553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0219" y="43607"/>
            <a:ext cx="3008313" cy="2095500"/>
          </a:xfrm>
        </p:spPr>
        <p:txBody>
          <a:bodyPr/>
          <a:lstStyle/>
          <a:p>
            <a:r>
              <a:rPr lang="en-US" sz="4000" dirty="0" smtClean="0"/>
              <a:t>A Regular Adjective</a:t>
            </a:r>
            <a:endParaRPr lang="en-US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6997167"/>
              </p:ext>
            </p:extLst>
          </p:nvPr>
        </p:nvGraphicFramePr>
        <p:xfrm>
          <a:off x="223129" y="273050"/>
          <a:ext cx="5990157" cy="468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6332"/>
                <a:gridCol w="1790751"/>
                <a:gridCol w="1664134"/>
                <a:gridCol w="1648940"/>
              </a:tblGrid>
              <a:tr h="781084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Masc.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Fem.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Neut.</a:t>
                      </a:r>
                      <a:endParaRPr lang="en-US" sz="2800" dirty="0"/>
                    </a:p>
                  </a:txBody>
                  <a:tcPr/>
                </a:tc>
              </a:tr>
              <a:tr h="78108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magn</a:t>
                      </a:r>
                      <a:r>
                        <a:rPr lang="en-US" sz="2800" u="sng" dirty="0" err="1" smtClean="0"/>
                        <a:t>us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magn</a:t>
                      </a:r>
                      <a:r>
                        <a:rPr lang="en-US" sz="2800" u="sng" dirty="0" smtClean="0"/>
                        <a:t>a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magn</a:t>
                      </a:r>
                      <a:r>
                        <a:rPr lang="en-US" sz="2800" u="sng" dirty="0" smtClean="0"/>
                        <a:t>um</a:t>
                      </a:r>
                      <a:endParaRPr lang="en-US" sz="2800" u="sng" dirty="0"/>
                    </a:p>
                  </a:txBody>
                  <a:tcPr/>
                </a:tc>
              </a:tr>
              <a:tr h="78108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magn</a:t>
                      </a:r>
                      <a:r>
                        <a:rPr lang="en-US" sz="2800" u="sng" dirty="0" err="1" smtClean="0"/>
                        <a:t>i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magn</a:t>
                      </a:r>
                      <a:r>
                        <a:rPr lang="en-US" sz="2800" u="sng" dirty="0" err="1" smtClean="0"/>
                        <a:t>ae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magn</a:t>
                      </a:r>
                      <a:r>
                        <a:rPr lang="en-US" sz="2800" u="sng" dirty="0" err="1" smtClean="0"/>
                        <a:t>i</a:t>
                      </a:r>
                      <a:endParaRPr lang="en-US" sz="2800" u="sng" dirty="0"/>
                    </a:p>
                  </a:txBody>
                  <a:tcPr/>
                </a:tc>
              </a:tr>
              <a:tr h="78108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magn</a:t>
                      </a:r>
                      <a:r>
                        <a:rPr lang="en-US" sz="2800" u="sng" dirty="0" err="1" smtClean="0"/>
                        <a:t>o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magn</a:t>
                      </a:r>
                      <a:r>
                        <a:rPr lang="en-US" sz="2800" u="sng" dirty="0" err="1" smtClean="0"/>
                        <a:t>ae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magn</a:t>
                      </a:r>
                      <a:r>
                        <a:rPr lang="en-US" sz="2800" u="sng" dirty="0" err="1" smtClean="0"/>
                        <a:t>o</a:t>
                      </a:r>
                      <a:endParaRPr lang="en-US" sz="2800" u="sng" dirty="0"/>
                    </a:p>
                  </a:txBody>
                  <a:tcPr/>
                </a:tc>
              </a:tr>
              <a:tr h="78108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magn</a:t>
                      </a:r>
                      <a:r>
                        <a:rPr lang="en-US" sz="2800" u="sng" dirty="0" smtClean="0"/>
                        <a:t>um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magn</a:t>
                      </a:r>
                      <a:r>
                        <a:rPr lang="en-US" sz="2800" u="sng" dirty="0" err="1" smtClean="0"/>
                        <a:t>am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magn</a:t>
                      </a:r>
                      <a:r>
                        <a:rPr lang="en-US" sz="2800" u="sng" dirty="0" smtClean="0"/>
                        <a:t>um</a:t>
                      </a:r>
                      <a:endParaRPr lang="en-US" sz="2800" u="sng" dirty="0"/>
                    </a:p>
                  </a:txBody>
                  <a:tcPr/>
                </a:tc>
              </a:tr>
              <a:tr h="78108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Abl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magn</a:t>
                      </a:r>
                      <a:r>
                        <a:rPr lang="en-US" sz="2800" u="sng" dirty="0" err="1" smtClean="0"/>
                        <a:t>ō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magn</a:t>
                      </a:r>
                      <a:r>
                        <a:rPr lang="en-US" sz="2800" u="sng" dirty="0" err="1" smtClean="0"/>
                        <a:t>ā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magn</a:t>
                      </a:r>
                      <a:r>
                        <a:rPr lang="en-US" sz="2800" u="sng" dirty="0" err="1" smtClean="0"/>
                        <a:t>ō</a:t>
                      </a:r>
                      <a:endParaRPr lang="en-US" sz="2800" u="sng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33203" y="2438400"/>
            <a:ext cx="3008313" cy="36877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What do you notice about</a:t>
            </a:r>
          </a:p>
          <a:p>
            <a:r>
              <a:rPr lang="en-US" sz="2400" dirty="0" err="1" smtClean="0"/>
              <a:t>magnus</a:t>
            </a:r>
            <a:r>
              <a:rPr lang="en-US" sz="2400" dirty="0" smtClean="0"/>
              <a:t>, -a, -um?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2936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-200425"/>
            <a:ext cx="5711824" cy="895350"/>
          </a:xfrm>
        </p:spPr>
        <p:txBody>
          <a:bodyPr/>
          <a:lstStyle/>
          <a:p>
            <a:r>
              <a:rPr lang="en-US" dirty="0" smtClean="0"/>
              <a:t>Hic, </a:t>
            </a:r>
            <a:r>
              <a:rPr lang="en-US" dirty="0" err="1" smtClean="0"/>
              <a:t>Haec</a:t>
            </a:r>
            <a:r>
              <a:rPr lang="en-US" dirty="0" smtClean="0"/>
              <a:t>, Hoc (this, these)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718418"/>
              </p:ext>
            </p:extLst>
          </p:nvPr>
        </p:nvGraphicFramePr>
        <p:xfrm>
          <a:off x="360438" y="823728"/>
          <a:ext cx="8169956" cy="4324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2489"/>
                <a:gridCol w="2042489"/>
                <a:gridCol w="2042489"/>
                <a:gridCol w="2042489"/>
              </a:tblGrid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Singular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Masculine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Feminine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Neuter</a:t>
                      </a:r>
                      <a:endParaRPr lang="en-US" sz="2800" dirty="0"/>
                    </a:p>
                  </a:txBody>
                  <a:tcPr/>
                </a:tc>
              </a:tr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Nom.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smtClean="0"/>
                        <a:t>hic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haec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smtClean="0"/>
                        <a:t>hoc</a:t>
                      </a:r>
                      <a:endParaRPr lang="en-US" sz="2800" u="sng" dirty="0"/>
                    </a:p>
                  </a:txBody>
                  <a:tcPr/>
                </a:tc>
              </a:tr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Gen.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huius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huius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huius</a:t>
                      </a:r>
                      <a:endParaRPr lang="en-US" sz="2800" u="sng" dirty="0"/>
                    </a:p>
                  </a:txBody>
                  <a:tcPr/>
                </a:tc>
              </a:tr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Dat.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huic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huic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huic</a:t>
                      </a:r>
                      <a:endParaRPr lang="en-US" sz="2800" u="sng" dirty="0"/>
                    </a:p>
                  </a:txBody>
                  <a:tcPr/>
                </a:tc>
              </a:tr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Acc.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hunc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hanc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hoc*</a:t>
                      </a:r>
                      <a:endParaRPr lang="en-US" sz="2800" dirty="0"/>
                    </a:p>
                  </a:txBody>
                  <a:tcPr/>
                </a:tc>
              </a:tr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Abl.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hōc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hāc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hōc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33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-200425"/>
            <a:ext cx="5711824" cy="895350"/>
          </a:xfrm>
        </p:spPr>
        <p:txBody>
          <a:bodyPr/>
          <a:lstStyle/>
          <a:p>
            <a:r>
              <a:rPr lang="en-US" dirty="0" smtClean="0"/>
              <a:t>Hic, </a:t>
            </a:r>
            <a:r>
              <a:rPr lang="en-US" dirty="0" err="1" smtClean="0"/>
              <a:t>Haec</a:t>
            </a:r>
            <a:r>
              <a:rPr lang="en-US" dirty="0" smtClean="0"/>
              <a:t>, Hoc (this, these)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441453"/>
              </p:ext>
            </p:extLst>
          </p:nvPr>
        </p:nvGraphicFramePr>
        <p:xfrm>
          <a:off x="360438" y="823728"/>
          <a:ext cx="8169956" cy="4324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2489"/>
                <a:gridCol w="2042489"/>
                <a:gridCol w="2042489"/>
                <a:gridCol w="2042489"/>
              </a:tblGrid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Plural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Masculine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Feminine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Neuter</a:t>
                      </a:r>
                      <a:endParaRPr lang="en-US" sz="2800" dirty="0"/>
                    </a:p>
                  </a:txBody>
                  <a:tcPr/>
                </a:tc>
              </a:tr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Nom.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 err="1" smtClean="0"/>
                        <a:t>hī</a:t>
                      </a:r>
                      <a:endParaRPr lang="en-US" sz="2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 err="1" smtClean="0"/>
                        <a:t>hae</a:t>
                      </a:r>
                      <a:endParaRPr lang="en-US" sz="2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haec</a:t>
                      </a:r>
                      <a:endParaRPr lang="en-US" sz="2800" u="sng" dirty="0"/>
                    </a:p>
                  </a:txBody>
                  <a:tcPr/>
                </a:tc>
              </a:tr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Gen.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 err="1" smtClean="0"/>
                        <a:t>horum</a:t>
                      </a:r>
                      <a:endParaRPr lang="en-US" sz="2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 err="1" smtClean="0"/>
                        <a:t>harum</a:t>
                      </a:r>
                      <a:endParaRPr lang="en-US" sz="2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 err="1" smtClean="0"/>
                        <a:t>horum</a:t>
                      </a:r>
                      <a:endParaRPr lang="en-US" sz="2800" u="none" dirty="0"/>
                    </a:p>
                  </a:txBody>
                  <a:tcPr/>
                </a:tc>
              </a:tr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Dat.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 err="1" smtClean="0"/>
                        <a:t>hīs</a:t>
                      </a:r>
                      <a:endParaRPr lang="en-US" sz="2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 err="1" smtClean="0"/>
                        <a:t>hīs</a:t>
                      </a:r>
                      <a:endParaRPr lang="en-US" sz="2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 err="1" smtClean="0"/>
                        <a:t>hīs</a:t>
                      </a:r>
                      <a:endParaRPr lang="en-US" sz="2800" u="none" dirty="0"/>
                    </a:p>
                  </a:txBody>
                  <a:tcPr/>
                </a:tc>
              </a:tr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Acc.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hōs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hās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haec</a:t>
                      </a:r>
                      <a:endParaRPr lang="en-US" sz="2800" u="sng" dirty="0"/>
                    </a:p>
                  </a:txBody>
                  <a:tcPr/>
                </a:tc>
              </a:tr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Abl.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hīs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hīs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hīs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508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Hic, </a:t>
            </a:r>
            <a:r>
              <a:rPr lang="en-US" dirty="0" err="1" smtClean="0"/>
              <a:t>Haec</a:t>
            </a:r>
            <a:r>
              <a:rPr lang="en-US" dirty="0" smtClean="0"/>
              <a:t>, Hoc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Give the number, gender, case, and translation for the following: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sz="2800" dirty="0" err="1" smtClean="0"/>
              <a:t>Haec</a:t>
            </a:r>
            <a:endParaRPr lang="en-US" sz="2800" dirty="0" smtClean="0"/>
          </a:p>
          <a:p>
            <a:pPr marL="857250" lvl="1" indent="-457200">
              <a:buFont typeface="+mj-lt"/>
              <a:buAutoNum type="alphaLcPeriod"/>
            </a:pPr>
            <a:r>
              <a:rPr lang="en-US" sz="2800" dirty="0" smtClean="0"/>
              <a:t>Hoc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sz="2800" dirty="0" err="1" smtClean="0"/>
              <a:t>Huic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Translate: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sz="2800" dirty="0" err="1" smtClean="0"/>
              <a:t>Haec</a:t>
            </a:r>
            <a:r>
              <a:rPr lang="en-US" sz="2800" dirty="0" smtClean="0"/>
              <a:t> </a:t>
            </a:r>
            <a:r>
              <a:rPr lang="en-US" sz="2800" dirty="0" err="1" smtClean="0"/>
              <a:t>carmina</a:t>
            </a:r>
            <a:endParaRPr lang="en-US" sz="2800" dirty="0" smtClean="0"/>
          </a:p>
          <a:p>
            <a:pPr marL="857250" lvl="1" indent="-457200">
              <a:buFont typeface="+mj-lt"/>
              <a:buAutoNum type="alphaLcPeriod"/>
            </a:pPr>
            <a:r>
              <a:rPr lang="en-US" sz="2800" dirty="0" err="1" smtClean="0"/>
              <a:t>Huic</a:t>
            </a:r>
            <a:r>
              <a:rPr lang="en-US" sz="2800" dirty="0" smtClean="0"/>
              <a:t> </a:t>
            </a:r>
            <a:r>
              <a:rPr lang="en-US" sz="2800" dirty="0" err="1" smtClean="0"/>
              <a:t>tempor</a:t>
            </a:r>
            <a:r>
              <a:rPr lang="en-US" sz="2800" dirty="0" err="1" smtClean="0"/>
              <a:t>ī</a:t>
            </a:r>
            <a:endParaRPr lang="en-US" sz="2800" dirty="0" smtClean="0"/>
          </a:p>
          <a:p>
            <a:pPr marL="857250" lvl="1" indent="-457200">
              <a:buFont typeface="+mj-lt"/>
              <a:buAutoNum type="alphaLcPeriod"/>
            </a:pPr>
            <a:r>
              <a:rPr lang="en-US" sz="2800" dirty="0" err="1" smtClean="0"/>
              <a:t>Huius</a:t>
            </a:r>
            <a:r>
              <a:rPr lang="en-US" sz="2800" dirty="0" smtClean="0"/>
              <a:t> </a:t>
            </a:r>
            <a:r>
              <a:rPr lang="en-US" sz="2800" dirty="0" err="1" smtClean="0"/>
              <a:t>virginis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40585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-200425"/>
            <a:ext cx="5711824" cy="895350"/>
          </a:xfrm>
        </p:spPr>
        <p:txBody>
          <a:bodyPr/>
          <a:lstStyle/>
          <a:p>
            <a:r>
              <a:rPr lang="en-US" dirty="0" err="1" smtClean="0"/>
              <a:t>Ille</a:t>
            </a:r>
            <a:r>
              <a:rPr lang="en-US" dirty="0" smtClean="0"/>
              <a:t>, </a:t>
            </a:r>
            <a:r>
              <a:rPr lang="en-US" dirty="0" err="1" smtClean="0"/>
              <a:t>illa</a:t>
            </a:r>
            <a:r>
              <a:rPr lang="en-US" dirty="0" smtClean="0"/>
              <a:t>, </a:t>
            </a:r>
            <a:r>
              <a:rPr lang="en-US" dirty="0" err="1" smtClean="0"/>
              <a:t>illud</a:t>
            </a:r>
            <a:r>
              <a:rPr lang="en-US" dirty="0" smtClean="0"/>
              <a:t> (that, those)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703102"/>
              </p:ext>
            </p:extLst>
          </p:nvPr>
        </p:nvGraphicFramePr>
        <p:xfrm>
          <a:off x="360438" y="823728"/>
          <a:ext cx="8169956" cy="4324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2489"/>
                <a:gridCol w="2042489"/>
                <a:gridCol w="2042489"/>
                <a:gridCol w="2042489"/>
              </a:tblGrid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Singular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Masculine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Feminine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Neuter</a:t>
                      </a:r>
                      <a:endParaRPr lang="en-US" sz="2800" dirty="0"/>
                    </a:p>
                  </a:txBody>
                  <a:tcPr/>
                </a:tc>
              </a:tr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Nom.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ille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 err="1" smtClean="0"/>
                        <a:t>illa</a:t>
                      </a:r>
                      <a:endParaRPr lang="en-US" sz="2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illud</a:t>
                      </a:r>
                      <a:endParaRPr lang="en-US" sz="2800" u="sng" dirty="0"/>
                    </a:p>
                  </a:txBody>
                  <a:tcPr/>
                </a:tc>
              </a:tr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Gen.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illius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illius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illius</a:t>
                      </a:r>
                      <a:endParaRPr lang="en-US" sz="2800" u="sng" dirty="0"/>
                    </a:p>
                  </a:txBody>
                  <a:tcPr/>
                </a:tc>
              </a:tr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Dat.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illī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illī</a:t>
                      </a:r>
                      <a:endParaRPr lang="en-US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err="1" smtClean="0"/>
                        <a:t>illī</a:t>
                      </a:r>
                      <a:endParaRPr lang="en-US" sz="2800" u="sng" dirty="0"/>
                    </a:p>
                  </a:txBody>
                  <a:tcPr/>
                </a:tc>
              </a:tr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Acc.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illum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illam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illud</a:t>
                      </a:r>
                      <a:r>
                        <a:rPr lang="en-US" sz="2800" dirty="0" smtClean="0"/>
                        <a:t>*</a:t>
                      </a:r>
                      <a:endParaRPr lang="en-US" sz="2800" dirty="0"/>
                    </a:p>
                  </a:txBody>
                  <a:tcPr/>
                </a:tc>
              </a:tr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Abl.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illō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illā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illō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082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-200425"/>
            <a:ext cx="5711824" cy="895350"/>
          </a:xfrm>
        </p:spPr>
        <p:txBody>
          <a:bodyPr/>
          <a:lstStyle/>
          <a:p>
            <a:r>
              <a:rPr lang="en-US" dirty="0" err="1"/>
              <a:t>Ille</a:t>
            </a:r>
            <a:r>
              <a:rPr lang="en-US" dirty="0"/>
              <a:t>, </a:t>
            </a:r>
            <a:r>
              <a:rPr lang="en-US" dirty="0" err="1"/>
              <a:t>illa</a:t>
            </a:r>
            <a:r>
              <a:rPr lang="en-US" dirty="0"/>
              <a:t>, </a:t>
            </a:r>
            <a:r>
              <a:rPr lang="en-US" dirty="0" err="1"/>
              <a:t>illud</a:t>
            </a:r>
            <a:r>
              <a:rPr lang="en-US" dirty="0"/>
              <a:t> (that, those)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146904"/>
              </p:ext>
            </p:extLst>
          </p:nvPr>
        </p:nvGraphicFramePr>
        <p:xfrm>
          <a:off x="360438" y="823728"/>
          <a:ext cx="8169956" cy="4324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2489"/>
                <a:gridCol w="2042489"/>
                <a:gridCol w="2042489"/>
                <a:gridCol w="2042489"/>
              </a:tblGrid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Plural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Masculine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Feminine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Neuter</a:t>
                      </a:r>
                      <a:endParaRPr lang="en-US" sz="2800" dirty="0"/>
                    </a:p>
                  </a:txBody>
                  <a:tcPr/>
                </a:tc>
              </a:tr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Nom.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illi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illae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illa</a:t>
                      </a:r>
                      <a:endParaRPr lang="en-US" sz="2800" dirty="0"/>
                    </a:p>
                  </a:txBody>
                  <a:tcPr/>
                </a:tc>
              </a:tr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Gen.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illorum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illarum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illorum</a:t>
                      </a:r>
                      <a:endParaRPr lang="en-US" sz="2800" dirty="0"/>
                    </a:p>
                  </a:txBody>
                  <a:tcPr/>
                </a:tc>
              </a:tr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Dat.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illīs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illīs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illīs</a:t>
                      </a:r>
                      <a:endParaRPr lang="en-US" sz="2800" dirty="0"/>
                    </a:p>
                  </a:txBody>
                  <a:tcPr/>
                </a:tc>
              </a:tr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Acc.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illōs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illās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illa</a:t>
                      </a:r>
                      <a:endParaRPr lang="en-US" sz="2800" dirty="0"/>
                    </a:p>
                  </a:txBody>
                  <a:tcPr/>
                </a:tc>
              </a:tr>
              <a:tr h="7207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Abl.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illīs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illīs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illīs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842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16589</TotalTime>
  <Words>1009</Words>
  <Application>Microsoft Macintosh PowerPoint</Application>
  <PresentationFormat>On-screen Show (4:3)</PresentationFormat>
  <Paragraphs>354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Executive</vt:lpstr>
      <vt:lpstr>PowerPoint Presentation</vt:lpstr>
      <vt:lpstr>PowerPoint Presentation</vt:lpstr>
      <vt:lpstr>Demonstrative Pronouns &amp; Adjectives</vt:lpstr>
      <vt:lpstr>A Regular Adjective</vt:lpstr>
      <vt:lpstr>Hic, Haec, Hoc (this, these)</vt:lpstr>
      <vt:lpstr>Hic, Haec, Hoc (this, these)</vt:lpstr>
      <vt:lpstr>Hic, Haec, Hoc Practice</vt:lpstr>
      <vt:lpstr>Ille, illa, illud (that, those)</vt:lpstr>
      <vt:lpstr>Ille, illa, illud (that, those)</vt:lpstr>
      <vt:lpstr>Iste, ista, istud (THAT)</vt:lpstr>
      <vt:lpstr>Iste, ista, istud (THOSE)</vt:lpstr>
      <vt:lpstr>But wait!  There’s more!</vt:lpstr>
      <vt:lpstr>Special –īus adjectives</vt:lpstr>
      <vt:lpstr>Translate the following phrases</vt:lpstr>
      <vt:lpstr>Hic  Haec  Hoc</vt:lpstr>
      <vt:lpstr>Translate</vt:lpstr>
      <vt:lpstr>Derivatives</vt:lpstr>
      <vt:lpstr>Translate this stuff!</vt:lpstr>
      <vt:lpstr> A     B</vt:lpstr>
      <vt:lpstr>Ch. IX Grammar Quiz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Demonstrative Pronouns &amp; Adjectives</dc:title>
  <dc:creator>Steven</dc:creator>
  <cp:lastModifiedBy>Steven</cp:lastModifiedBy>
  <cp:revision>34</cp:revision>
  <dcterms:created xsi:type="dcterms:W3CDTF">2012-09-23T22:48:09Z</dcterms:created>
  <dcterms:modified xsi:type="dcterms:W3CDTF">2014-01-17T16:04:38Z</dcterms:modified>
</cp:coreProperties>
</file>