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751B-A98C-A14D-8D12-9D80040484EB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8425-68A2-AF46-869B-110507E4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2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751B-A98C-A14D-8D12-9D80040484EB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8425-68A2-AF46-869B-110507E4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8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751B-A98C-A14D-8D12-9D80040484EB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8425-68A2-AF46-869B-110507E4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0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751B-A98C-A14D-8D12-9D80040484EB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8425-68A2-AF46-869B-110507E4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3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751B-A98C-A14D-8D12-9D80040484EB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8425-68A2-AF46-869B-110507E4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751B-A98C-A14D-8D12-9D80040484EB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8425-68A2-AF46-869B-110507E4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8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751B-A98C-A14D-8D12-9D80040484EB}" type="datetimeFigureOut">
              <a:rPr lang="en-US" smtClean="0"/>
              <a:t>12/2/13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8425-68A2-AF46-869B-110507E4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4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751B-A98C-A14D-8D12-9D80040484EB}" type="datetimeFigureOut">
              <a:rPr lang="en-US" smtClean="0"/>
              <a:t>12/2/13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8425-68A2-AF46-869B-110507E4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2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751B-A98C-A14D-8D12-9D80040484EB}" type="datetimeFigureOut">
              <a:rPr lang="en-US" smtClean="0"/>
              <a:t>12/2/13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8425-68A2-AF46-869B-110507E4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2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751B-A98C-A14D-8D12-9D80040484EB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8425-68A2-AF46-869B-110507E4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751B-A98C-A14D-8D12-9D80040484EB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8425-68A2-AF46-869B-110507E4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8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6751B-A98C-A14D-8D12-9D80040484EB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18425-68A2-AF46-869B-110507E4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9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Third Declension Nouns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93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037" y="-27457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Endings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307270"/>
              </p:ext>
            </p:extLst>
          </p:nvPr>
        </p:nvGraphicFramePr>
        <p:xfrm>
          <a:off x="440037" y="656340"/>
          <a:ext cx="8229600" cy="607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1709940"/>
                <a:gridCol w="240486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Masculine</a:t>
                      </a:r>
                      <a:r>
                        <a:rPr lang="en-US" sz="2800" baseline="0" dirty="0" smtClean="0"/>
                        <a:t>/</a:t>
                      </a:r>
                      <a:r>
                        <a:rPr lang="en-US" sz="2800" dirty="0" smtClean="0"/>
                        <a:t>Feminine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Neuter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Nominative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--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--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Genitive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-is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-is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Dative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ī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ī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Accusative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em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--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Ablative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Nominative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ēs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-a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Genitive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-um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-um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Dative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ibus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ibus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Accusative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ēs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-a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Ablative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ibus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ibus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97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Translation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FF"/>
                </a:solidFill>
              </a:rPr>
              <a:t>Nihil</a:t>
            </a:r>
            <a:r>
              <a:rPr lang="en-US" dirty="0" smtClean="0">
                <a:solidFill>
                  <a:srgbClr val="FFFFFF"/>
                </a:solidFill>
              </a:rPr>
              <a:t> sub sole </a:t>
            </a:r>
            <a:r>
              <a:rPr lang="en-US" dirty="0" err="1" smtClean="0">
                <a:solidFill>
                  <a:srgbClr val="FFFFFF"/>
                </a:solidFill>
              </a:rPr>
              <a:t>novum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est.</a:t>
            </a:r>
          </a:p>
          <a:p>
            <a:r>
              <a:rPr lang="en-US" dirty="0" err="1" smtClean="0">
                <a:solidFill>
                  <a:srgbClr val="FFFFFF"/>
                </a:solidFill>
              </a:rPr>
              <a:t>Laudās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fortunam</a:t>
            </a:r>
            <a:r>
              <a:rPr lang="en-US" dirty="0" smtClean="0">
                <a:solidFill>
                  <a:srgbClr val="FFFFFF"/>
                </a:solidFill>
              </a:rPr>
              <a:t> et </a:t>
            </a:r>
            <a:r>
              <a:rPr lang="en-US" dirty="0" err="1" smtClean="0">
                <a:solidFill>
                  <a:srgbClr val="FFFFFF"/>
                </a:solidFill>
              </a:rPr>
              <a:t>mōrēs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antiquae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plebis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	plebs, </a:t>
            </a:r>
            <a:r>
              <a:rPr lang="en-US" dirty="0" err="1" smtClean="0">
                <a:solidFill>
                  <a:srgbClr val="FFFFFF"/>
                </a:solidFill>
              </a:rPr>
              <a:t>plebis</a:t>
            </a:r>
            <a:r>
              <a:rPr lang="en-US" dirty="0" smtClean="0">
                <a:solidFill>
                  <a:srgbClr val="FFFFFF"/>
                </a:solidFill>
              </a:rPr>
              <a:t> (f.) = the common people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076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867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Vocabulary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726"/>
            <a:ext cx="8229600" cy="584127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Amor, </a:t>
            </a:r>
            <a:r>
              <a:rPr lang="en-US" dirty="0" err="1" smtClean="0">
                <a:solidFill>
                  <a:srgbClr val="FFFFFF"/>
                </a:solidFill>
              </a:rPr>
              <a:t>amōris</a:t>
            </a:r>
            <a:r>
              <a:rPr lang="en-US" dirty="0" smtClean="0">
                <a:solidFill>
                  <a:srgbClr val="FFFFFF"/>
                </a:solidFill>
              </a:rPr>
              <a:t> (m) = love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Carmen, </a:t>
            </a:r>
            <a:r>
              <a:rPr lang="en-US" dirty="0" err="1" smtClean="0">
                <a:solidFill>
                  <a:srgbClr val="FFFFFF"/>
                </a:solidFill>
              </a:rPr>
              <a:t>carminis</a:t>
            </a:r>
            <a:r>
              <a:rPr lang="en-US" dirty="0" smtClean="0">
                <a:solidFill>
                  <a:srgbClr val="FFFFFF"/>
                </a:solidFill>
              </a:rPr>
              <a:t> (n) = song, poem</a:t>
            </a:r>
          </a:p>
          <a:p>
            <a:r>
              <a:rPr lang="en-US" dirty="0" err="1" smtClean="0">
                <a:solidFill>
                  <a:srgbClr val="FFFFFF"/>
                </a:solidFill>
              </a:rPr>
              <a:t>Cīvitās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cīvitātis</a:t>
            </a:r>
            <a:r>
              <a:rPr lang="en-US" dirty="0" smtClean="0">
                <a:solidFill>
                  <a:srgbClr val="FFFFFF"/>
                </a:solidFill>
              </a:rPr>
              <a:t> (f) = state, citizenship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Corpus, </a:t>
            </a:r>
            <a:r>
              <a:rPr lang="en-US" dirty="0" err="1" smtClean="0">
                <a:solidFill>
                  <a:srgbClr val="FFFFFF"/>
                </a:solidFill>
              </a:rPr>
              <a:t>corporis</a:t>
            </a:r>
            <a:r>
              <a:rPr lang="en-US" dirty="0" smtClean="0">
                <a:solidFill>
                  <a:srgbClr val="FFFFFF"/>
                </a:solidFill>
              </a:rPr>
              <a:t> (n) = body</a:t>
            </a:r>
          </a:p>
          <a:p>
            <a:r>
              <a:rPr lang="en-US" dirty="0" err="1" smtClean="0">
                <a:solidFill>
                  <a:srgbClr val="FFFFFF"/>
                </a:solidFill>
              </a:rPr>
              <a:t>Homō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hominis</a:t>
            </a:r>
            <a:r>
              <a:rPr lang="en-US" dirty="0" smtClean="0">
                <a:solidFill>
                  <a:srgbClr val="FFFFFF"/>
                </a:solidFill>
              </a:rPr>
              <a:t> (m) = human being, man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Labor, </a:t>
            </a:r>
            <a:r>
              <a:rPr lang="en-US" dirty="0" err="1" smtClean="0">
                <a:solidFill>
                  <a:srgbClr val="FFFFFF"/>
                </a:solidFill>
              </a:rPr>
              <a:t>labōris</a:t>
            </a:r>
            <a:r>
              <a:rPr lang="en-US" dirty="0" smtClean="0">
                <a:solidFill>
                  <a:srgbClr val="FFFFFF"/>
                </a:solidFill>
              </a:rPr>
              <a:t> (m) = labor, work, toil; a work</a:t>
            </a:r>
          </a:p>
          <a:p>
            <a:r>
              <a:rPr lang="en-US" dirty="0" err="1" smtClean="0">
                <a:solidFill>
                  <a:srgbClr val="FFFFFF"/>
                </a:solidFill>
              </a:rPr>
              <a:t>Littera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litterae</a:t>
            </a:r>
            <a:r>
              <a:rPr lang="en-US" dirty="0" smtClean="0">
                <a:solidFill>
                  <a:srgbClr val="FFFFFF"/>
                </a:solidFill>
              </a:rPr>
              <a:t> (f) = a letter of the alphabet</a:t>
            </a:r>
          </a:p>
          <a:p>
            <a:r>
              <a:rPr lang="en-US" dirty="0" err="1" smtClean="0">
                <a:solidFill>
                  <a:srgbClr val="FFFFFF"/>
                </a:solidFill>
              </a:rPr>
              <a:t>Litterae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litterarum</a:t>
            </a:r>
            <a:r>
              <a:rPr lang="en-US" dirty="0" smtClean="0">
                <a:solidFill>
                  <a:srgbClr val="FFFFFF"/>
                </a:solidFill>
              </a:rPr>
              <a:t> (f) = a letter, an epistle</a:t>
            </a:r>
          </a:p>
          <a:p>
            <a:r>
              <a:rPr lang="en-US" dirty="0" err="1" smtClean="0">
                <a:solidFill>
                  <a:srgbClr val="FFFFFF"/>
                </a:solidFill>
              </a:rPr>
              <a:t>Mōs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mōris</a:t>
            </a:r>
            <a:r>
              <a:rPr lang="en-US" dirty="0" smtClean="0">
                <a:solidFill>
                  <a:srgbClr val="FFFFFF"/>
                </a:solidFill>
              </a:rPr>
              <a:t> (m) = habit, custom</a:t>
            </a:r>
          </a:p>
          <a:p>
            <a:r>
              <a:rPr lang="en-US" dirty="0" err="1" smtClean="0">
                <a:solidFill>
                  <a:srgbClr val="FFFFFF"/>
                </a:solidFill>
              </a:rPr>
              <a:t>Mōrēs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mōrum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= habits, morals, character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270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574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Vocabulary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3760"/>
            <a:ext cx="8229600" cy="6139447"/>
          </a:xfrm>
        </p:spPr>
        <p:txBody>
          <a:bodyPr/>
          <a:lstStyle/>
          <a:p>
            <a:r>
              <a:rPr lang="en-US" dirty="0" err="1" smtClean="0">
                <a:solidFill>
                  <a:srgbClr val="FFFFFF"/>
                </a:solidFill>
              </a:rPr>
              <a:t>Nōmen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nōminis</a:t>
            </a:r>
            <a:r>
              <a:rPr lang="en-US" dirty="0" smtClean="0">
                <a:solidFill>
                  <a:srgbClr val="FFFFFF"/>
                </a:solidFill>
              </a:rPr>
              <a:t> (n) = name</a:t>
            </a:r>
          </a:p>
          <a:p>
            <a:r>
              <a:rPr lang="en-US" dirty="0" err="1" smtClean="0">
                <a:solidFill>
                  <a:srgbClr val="FFFFFF"/>
                </a:solidFill>
              </a:rPr>
              <a:t>Pāx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pācis</a:t>
            </a:r>
            <a:r>
              <a:rPr lang="en-US" dirty="0" smtClean="0">
                <a:solidFill>
                  <a:srgbClr val="FFFFFF"/>
                </a:solidFill>
              </a:rPr>
              <a:t> (f) = peace</a:t>
            </a:r>
          </a:p>
          <a:p>
            <a:r>
              <a:rPr lang="en-US" dirty="0" err="1" smtClean="0">
                <a:solidFill>
                  <a:srgbClr val="FFFFFF"/>
                </a:solidFill>
              </a:rPr>
              <a:t>Rēgīna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rēgīnae</a:t>
            </a:r>
            <a:r>
              <a:rPr lang="en-US" dirty="0" smtClean="0">
                <a:solidFill>
                  <a:srgbClr val="FFFFFF"/>
                </a:solidFill>
              </a:rPr>
              <a:t> (f) = queen</a:t>
            </a:r>
          </a:p>
          <a:p>
            <a:r>
              <a:rPr lang="en-US" dirty="0" err="1" smtClean="0">
                <a:solidFill>
                  <a:srgbClr val="FFFFFF"/>
                </a:solidFill>
              </a:rPr>
              <a:t>Rēx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rēgis</a:t>
            </a:r>
            <a:r>
              <a:rPr lang="en-US" dirty="0" smtClean="0">
                <a:solidFill>
                  <a:srgbClr val="FFFFFF"/>
                </a:solidFill>
              </a:rPr>
              <a:t> (m) = king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Tempus, </a:t>
            </a:r>
            <a:r>
              <a:rPr lang="en-US" dirty="0" err="1" smtClean="0">
                <a:solidFill>
                  <a:srgbClr val="FFFFFF"/>
                </a:solidFill>
              </a:rPr>
              <a:t>temporis</a:t>
            </a:r>
            <a:r>
              <a:rPr lang="en-US" dirty="0" smtClean="0">
                <a:solidFill>
                  <a:srgbClr val="FFFFFF"/>
                </a:solidFill>
              </a:rPr>
              <a:t> (n) = time; occasion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Uxor, </a:t>
            </a:r>
            <a:r>
              <a:rPr lang="en-US" dirty="0" err="1" smtClean="0">
                <a:solidFill>
                  <a:srgbClr val="FFFFFF"/>
                </a:solidFill>
              </a:rPr>
              <a:t>uxōris</a:t>
            </a:r>
            <a:r>
              <a:rPr lang="en-US" dirty="0" smtClean="0">
                <a:solidFill>
                  <a:srgbClr val="FFFFFF"/>
                </a:solidFill>
              </a:rPr>
              <a:t> (f) = wife</a:t>
            </a:r>
          </a:p>
          <a:p>
            <a:r>
              <a:rPr lang="en-US" dirty="0" err="1" smtClean="0">
                <a:solidFill>
                  <a:srgbClr val="FFFFFF"/>
                </a:solidFill>
              </a:rPr>
              <a:t>Virgō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virginis</a:t>
            </a:r>
            <a:r>
              <a:rPr lang="en-US" dirty="0" smtClean="0">
                <a:solidFill>
                  <a:srgbClr val="FFFFFF"/>
                </a:solidFill>
              </a:rPr>
              <a:t> (f) = maiden, virgin</a:t>
            </a:r>
          </a:p>
          <a:p>
            <a:r>
              <a:rPr lang="en-US" dirty="0" err="1" smtClean="0">
                <a:solidFill>
                  <a:srgbClr val="FFFFFF"/>
                </a:solidFill>
              </a:rPr>
              <a:t>Virtūs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virtūtis</a:t>
            </a:r>
            <a:r>
              <a:rPr lang="en-US" dirty="0" smtClean="0">
                <a:solidFill>
                  <a:srgbClr val="FFFFFF"/>
                </a:solidFill>
              </a:rPr>
              <a:t> (f) manliness, courage, virtue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Novus, nova, </a:t>
            </a:r>
            <a:r>
              <a:rPr lang="en-US" dirty="0" err="1" smtClean="0">
                <a:solidFill>
                  <a:srgbClr val="FFFFFF"/>
                </a:solidFill>
              </a:rPr>
              <a:t>novum</a:t>
            </a:r>
            <a:r>
              <a:rPr lang="en-US" dirty="0" smtClean="0">
                <a:solidFill>
                  <a:srgbClr val="FFFFFF"/>
                </a:solidFill>
              </a:rPr>
              <a:t> = new, strange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Post (preposition + accusative) = after, behind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25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574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Vocabulary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3760"/>
            <a:ext cx="8686800" cy="6139447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Sub = under, close to; down to/into</a:t>
            </a:r>
          </a:p>
          <a:p>
            <a:r>
              <a:rPr lang="en-US" dirty="0" err="1" smtClean="0">
                <a:solidFill>
                  <a:srgbClr val="FFFFFF"/>
                </a:solidFill>
              </a:rPr>
              <a:t>Audeō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audēre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ausus</a:t>
            </a:r>
            <a:r>
              <a:rPr lang="en-US" dirty="0" smtClean="0">
                <a:solidFill>
                  <a:srgbClr val="FFFFFF"/>
                </a:solidFill>
              </a:rPr>
              <a:t> sum = to dare</a:t>
            </a:r>
          </a:p>
          <a:p>
            <a:r>
              <a:rPr lang="en-US" dirty="0" err="1" smtClean="0">
                <a:solidFill>
                  <a:srgbClr val="FFFFFF"/>
                </a:solidFill>
              </a:rPr>
              <a:t>Necō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necāre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necāvī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necātum</a:t>
            </a:r>
            <a:r>
              <a:rPr lang="en-US" dirty="0" smtClean="0">
                <a:solidFill>
                  <a:srgbClr val="FFFFFF"/>
                </a:solidFill>
              </a:rPr>
              <a:t> = to murder, kill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635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22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Chapter 7 Grammar Quiz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>
                <a:solidFill>
                  <a:srgbClr val="FFFFFF"/>
                </a:solidFill>
              </a:rPr>
              <a:t>Decline corpus, </a:t>
            </a:r>
            <a:r>
              <a:rPr lang="en-US" dirty="0" err="1" smtClean="0">
                <a:solidFill>
                  <a:srgbClr val="FFFFFF"/>
                </a:solidFill>
              </a:rPr>
              <a:t>corporis</a:t>
            </a:r>
            <a:r>
              <a:rPr lang="en-US" dirty="0" smtClean="0">
                <a:solidFill>
                  <a:srgbClr val="FFFFFF"/>
                </a:solidFill>
              </a:rPr>
              <a:t>. (10)   </a:t>
            </a:r>
            <a:r>
              <a:rPr lang="en-US" dirty="0" smtClean="0">
                <a:solidFill>
                  <a:srgbClr val="FFFFFF"/>
                </a:solidFill>
                <a:sym typeface="Wingdings"/>
              </a:rPr>
              <a:t> neuter</a:t>
            </a:r>
            <a:endParaRPr lang="en-US" dirty="0" smtClean="0">
              <a:solidFill>
                <a:srgbClr val="FFFFFF"/>
              </a:solidFill>
            </a:endParaRP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rgbClr val="FFFFFF"/>
                </a:solidFill>
              </a:rPr>
              <a:t>Translate all forms of #1. (10)</a:t>
            </a: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rgbClr val="FFFFFF"/>
                </a:solidFill>
              </a:rPr>
              <a:t>Decline </a:t>
            </a:r>
            <a:r>
              <a:rPr lang="en-US" dirty="0" err="1" smtClean="0">
                <a:solidFill>
                  <a:srgbClr val="FFFFFF"/>
                </a:solidFill>
              </a:rPr>
              <a:t>mōs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mōris</a:t>
            </a:r>
            <a:r>
              <a:rPr lang="en-US" dirty="0" smtClean="0">
                <a:solidFill>
                  <a:srgbClr val="FFFFFF"/>
                </a:solidFill>
              </a:rPr>
              <a:t>. (10) </a:t>
            </a:r>
            <a:r>
              <a:rPr lang="en-US" dirty="0" smtClean="0">
                <a:solidFill>
                  <a:srgbClr val="FFFFFF"/>
                </a:solidFill>
                <a:sym typeface="Wingdings"/>
              </a:rPr>
              <a:t> masculine</a:t>
            </a:r>
            <a:endParaRPr lang="en-US" dirty="0" smtClean="0">
              <a:solidFill>
                <a:srgbClr val="FFFFFF"/>
              </a:solidFill>
            </a:endParaRP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rgbClr val="FFFFFF"/>
                </a:solidFill>
              </a:rPr>
              <a:t>Translate: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	Vita </a:t>
            </a:r>
            <a:r>
              <a:rPr lang="en-US" dirty="0" err="1" smtClean="0">
                <a:solidFill>
                  <a:srgbClr val="FFFFFF"/>
                </a:solidFill>
              </a:rPr>
              <a:t>nihil</a:t>
            </a:r>
            <a:r>
              <a:rPr lang="en-US" dirty="0" smtClean="0">
                <a:solidFill>
                  <a:srgbClr val="FFFFFF"/>
                </a:solidFill>
              </a:rPr>
              <a:t> sine </a:t>
            </a:r>
            <a:r>
              <a:rPr lang="en-US" dirty="0" err="1" smtClean="0">
                <a:solidFill>
                  <a:srgbClr val="FFFFFF"/>
                </a:solidFill>
              </a:rPr>
              <a:t>magnō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labore</a:t>
            </a:r>
            <a:r>
              <a:rPr lang="en-US" dirty="0" smtClean="0">
                <a:solidFill>
                  <a:srgbClr val="FFFFFF"/>
                </a:solidFill>
              </a:rPr>
              <a:t> dat. (5)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Vita = life							</a:t>
            </a:r>
            <a:r>
              <a:rPr lang="en-US" dirty="0" err="1" smtClean="0">
                <a:solidFill>
                  <a:srgbClr val="FFFFFF"/>
                </a:solidFill>
              </a:rPr>
              <a:t>dō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dāre</a:t>
            </a:r>
            <a:r>
              <a:rPr lang="en-US" dirty="0" smtClean="0">
                <a:solidFill>
                  <a:srgbClr val="FFFFFF"/>
                </a:solidFill>
              </a:rPr>
              <a:t> = to give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822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Chapter 7 Vocabulary Quiz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863487"/>
              </p:ext>
            </p:extLst>
          </p:nvPr>
        </p:nvGraphicFramePr>
        <p:xfrm>
          <a:off x="154474" y="1600200"/>
          <a:ext cx="853232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0827"/>
                <a:gridCol w="40414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1. uxor, </a:t>
                      </a:r>
                      <a:r>
                        <a:rPr lang="en-US" sz="3600" dirty="0" err="1" smtClean="0"/>
                        <a:t>uxōris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5. </a:t>
                      </a:r>
                      <a:r>
                        <a:rPr lang="en-US" sz="3600" dirty="0" err="1" smtClean="0"/>
                        <a:t>necō</a:t>
                      </a:r>
                      <a:r>
                        <a:rPr lang="en-US" sz="3600" dirty="0" smtClean="0"/>
                        <a:t>, </a:t>
                      </a:r>
                      <a:r>
                        <a:rPr lang="en-US" sz="3600" dirty="0" err="1" smtClean="0"/>
                        <a:t>necāre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2. </a:t>
                      </a:r>
                      <a:r>
                        <a:rPr lang="en-US" sz="3600" dirty="0" err="1" smtClean="0"/>
                        <a:t>novus</a:t>
                      </a:r>
                      <a:r>
                        <a:rPr lang="en-US" sz="3600" dirty="0" smtClean="0"/>
                        <a:t>, nova, </a:t>
                      </a:r>
                      <a:r>
                        <a:rPr lang="en-US" sz="3600" dirty="0" err="1" smtClean="0"/>
                        <a:t>novum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6. </a:t>
                      </a:r>
                      <a:r>
                        <a:rPr lang="en-US" sz="3600" dirty="0" err="1" smtClean="0"/>
                        <a:t>audeō</a:t>
                      </a:r>
                      <a:r>
                        <a:rPr lang="en-US" sz="3600" dirty="0" smtClean="0"/>
                        <a:t>, </a:t>
                      </a:r>
                      <a:r>
                        <a:rPr lang="en-US" sz="3600" dirty="0" err="1" smtClean="0"/>
                        <a:t>audēre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3. </a:t>
                      </a:r>
                      <a:r>
                        <a:rPr lang="en-US" sz="3600" dirty="0" err="1" smtClean="0"/>
                        <a:t>pāx</a:t>
                      </a:r>
                      <a:r>
                        <a:rPr lang="en-US" sz="3600" dirty="0" smtClean="0"/>
                        <a:t>, </a:t>
                      </a:r>
                      <a:r>
                        <a:rPr lang="en-US" sz="3600" dirty="0" err="1" smtClean="0"/>
                        <a:t>pācis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7. post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4. </a:t>
                      </a:r>
                      <a:r>
                        <a:rPr lang="en-US" sz="3600" dirty="0" err="1" smtClean="0"/>
                        <a:t>amor</a:t>
                      </a:r>
                      <a:r>
                        <a:rPr lang="en-US" sz="3600" dirty="0" smtClean="0"/>
                        <a:t>, </a:t>
                      </a:r>
                      <a:r>
                        <a:rPr lang="en-US" sz="3600" dirty="0" err="1" smtClean="0"/>
                        <a:t>amōris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8. sub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4474" y="5371421"/>
            <a:ext cx="86677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9.  Give an English derivative from column A.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10. Give an English derivative from column B.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58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402</Words>
  <Application>Microsoft Macintosh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Third Declension Nouns</vt:lpstr>
      <vt:lpstr>Endings</vt:lpstr>
      <vt:lpstr>Translation</vt:lpstr>
      <vt:lpstr>Vocabulary</vt:lpstr>
      <vt:lpstr>Vocabulary</vt:lpstr>
      <vt:lpstr>Vocabulary</vt:lpstr>
      <vt:lpstr>Chapter 7 Grammar Quiz</vt:lpstr>
      <vt:lpstr>Chapter 7 Vocabulary Quiz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Third Declension Nouns</dc:title>
  <dc:creator>Steven</dc:creator>
  <cp:lastModifiedBy>Steven</cp:lastModifiedBy>
  <cp:revision>13</cp:revision>
  <dcterms:created xsi:type="dcterms:W3CDTF">2012-11-29T15:18:52Z</dcterms:created>
  <dcterms:modified xsi:type="dcterms:W3CDTF">2013-12-02T14:44:25Z</dcterms:modified>
</cp:coreProperties>
</file>