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65" r:id="rId2"/>
    <p:sldId id="267" r:id="rId3"/>
    <p:sldId id="258" r:id="rId4"/>
    <p:sldId id="259" r:id="rId5"/>
    <p:sldId id="260" r:id="rId6"/>
    <p:sldId id="261" r:id="rId7"/>
    <p:sldId id="273" r:id="rId8"/>
    <p:sldId id="274" r:id="rId9"/>
    <p:sldId id="268" r:id="rId10"/>
    <p:sldId id="266" r:id="rId11"/>
    <p:sldId id="269" r:id="rId12"/>
    <p:sldId id="272" r:id="rId13"/>
    <p:sldId id="262" r:id="rId14"/>
    <p:sldId id="271" r:id="rId15"/>
    <p:sldId id="270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4AD5A-6852-5B40-8179-D6F00B480A3B}" type="datetimeFigureOut">
              <a:rPr lang="en-US" smtClean="0"/>
              <a:t>4/19/15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817E3-0BA5-EB41-BC70-8A00CF9B3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60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three rules</a:t>
            </a:r>
            <a:r>
              <a:rPr lang="en-US" baseline="0" dirty="0" smtClean="0"/>
              <a:t> which dictate whether a noun of the third declension is an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-stem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817E3-0BA5-EB41-BC70-8A00CF9B38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91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20A3-26DC-DC44-A981-BC9E113294AA}" type="datetimeFigureOut">
              <a:rPr lang="en-US" smtClean="0"/>
              <a:t>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9D2-4FBD-9348-918A-13EC60B24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20A3-26DC-DC44-A981-BC9E113294AA}" type="datetimeFigureOut">
              <a:rPr lang="en-US" smtClean="0"/>
              <a:t>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9D2-4FBD-9348-918A-13EC60B24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48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20A3-26DC-DC44-A981-BC9E113294AA}" type="datetimeFigureOut">
              <a:rPr lang="en-US" smtClean="0"/>
              <a:t>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9D2-4FBD-9348-918A-13EC60B24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9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20A3-26DC-DC44-A981-BC9E113294AA}" type="datetimeFigureOut">
              <a:rPr lang="en-US" smtClean="0"/>
              <a:t>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9D2-4FBD-9348-918A-13EC60B24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7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20A3-26DC-DC44-A981-BC9E113294AA}" type="datetimeFigureOut">
              <a:rPr lang="en-US" smtClean="0"/>
              <a:t>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9D2-4FBD-9348-918A-13EC60B24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4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20A3-26DC-DC44-A981-BC9E113294AA}" type="datetimeFigureOut">
              <a:rPr lang="en-US" smtClean="0"/>
              <a:t>4/19/15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9D2-4FBD-9348-918A-13EC60B24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9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20A3-26DC-DC44-A981-BC9E113294AA}" type="datetimeFigureOut">
              <a:rPr lang="en-US" smtClean="0"/>
              <a:t>4/19/15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9D2-4FBD-9348-918A-13EC60B24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1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20A3-26DC-DC44-A981-BC9E113294AA}" type="datetimeFigureOut">
              <a:rPr lang="en-US" smtClean="0"/>
              <a:t>4/19/15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9D2-4FBD-9348-918A-13EC60B24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32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20A3-26DC-DC44-A981-BC9E113294AA}" type="datetimeFigureOut">
              <a:rPr lang="en-US" smtClean="0"/>
              <a:t>4/19/15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9D2-4FBD-9348-918A-13EC60B24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08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20A3-26DC-DC44-A981-BC9E113294AA}" type="datetimeFigureOut">
              <a:rPr lang="en-US" smtClean="0"/>
              <a:t>4/19/15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9D2-4FBD-9348-918A-13EC60B24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9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20A3-26DC-DC44-A981-BC9E113294AA}" type="datetimeFigureOut">
              <a:rPr lang="en-US" smtClean="0"/>
              <a:t>4/19/15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9D2-4FBD-9348-918A-13EC60B24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3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D20A3-26DC-DC44-A981-BC9E113294AA}" type="datetimeFigureOut">
              <a:rPr lang="en-US" smtClean="0"/>
              <a:t>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009D2-4FBD-9348-918A-13EC60B24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678468"/>
              </p:ext>
            </p:extLst>
          </p:nvPr>
        </p:nvGraphicFramePr>
        <p:xfrm>
          <a:off x="4577879" y="186210"/>
          <a:ext cx="4469518" cy="6217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957"/>
                <a:gridCol w="310556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Rex,</a:t>
                      </a:r>
                      <a:r>
                        <a:rPr lang="en-US" sz="2800" b="0" baseline="0" dirty="0" smtClean="0"/>
                        <a:t> </a:t>
                      </a:r>
                      <a:r>
                        <a:rPr lang="en-US" sz="2800" b="0" baseline="0" dirty="0" err="1" smtClean="0"/>
                        <a:t>regis</a:t>
                      </a:r>
                      <a:endParaRPr lang="en-US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Nom.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rex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Gen.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regis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regī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regem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Abl.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rege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Nom.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regēs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Gen.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000000"/>
                          </a:solidFill>
                        </a:rPr>
                        <a:t>regum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regibus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regēs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Abl.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regibus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74362"/>
            <a:ext cx="4194590" cy="17543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Normal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sz="54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rd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declension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932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Complete the sentence with the proper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Cum _____ </a:t>
            </a:r>
            <a:r>
              <a:rPr lang="en-US" dirty="0" err="1" smtClean="0"/>
              <a:t>currit</a:t>
            </a:r>
            <a:r>
              <a:rPr lang="en-US" dirty="0" smtClean="0"/>
              <a:t>. (</a:t>
            </a:r>
            <a:r>
              <a:rPr lang="en-US" dirty="0" err="1" smtClean="0"/>
              <a:t>ars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 </a:t>
            </a:r>
            <a:r>
              <a:rPr lang="en-US" dirty="0" err="1" smtClean="0"/>
              <a:t>mihi</a:t>
            </a:r>
            <a:r>
              <a:rPr lang="en-US" dirty="0" smtClean="0"/>
              <a:t> _____! (</a:t>
            </a:r>
            <a:r>
              <a:rPr lang="en-US" dirty="0" err="1" smtClean="0"/>
              <a:t>iūs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Vīta</a:t>
            </a:r>
            <a:r>
              <a:rPr lang="en-US" dirty="0" smtClean="0"/>
              <a:t> </a:t>
            </a:r>
            <a:r>
              <a:rPr lang="en-US" dirty="0" err="1" smtClean="0"/>
              <a:t>multās</a:t>
            </a:r>
            <a:r>
              <a:rPr lang="en-US" dirty="0" smtClean="0"/>
              <a:t> ______ tenet. (pars)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________ </a:t>
            </a:r>
            <a:r>
              <a:rPr lang="en-US" dirty="0" err="1" smtClean="0"/>
              <a:t>audiēmus</a:t>
            </a:r>
            <a:r>
              <a:rPr lang="en-US" dirty="0" smtClean="0"/>
              <a:t>. (</a:t>
            </a:r>
            <a:r>
              <a:rPr lang="en-US" dirty="0" err="1" smtClean="0"/>
              <a:t>auris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Vōs</a:t>
            </a:r>
            <a:r>
              <a:rPr lang="en-US" dirty="0" smtClean="0"/>
              <a:t> ______ </a:t>
            </a:r>
            <a:r>
              <a:rPr lang="en-US" dirty="0" err="1" smtClean="0"/>
              <a:t>vītāre</a:t>
            </a:r>
            <a:r>
              <a:rPr lang="en-US" dirty="0" smtClean="0"/>
              <a:t> </a:t>
            </a:r>
            <a:r>
              <a:rPr lang="en-US" dirty="0" err="1" smtClean="0"/>
              <a:t>nōn</a:t>
            </a:r>
            <a:r>
              <a:rPr lang="en-US" dirty="0" smtClean="0"/>
              <a:t> </a:t>
            </a:r>
            <a:r>
              <a:rPr lang="en-US" dirty="0" err="1" smtClean="0"/>
              <a:t>debētis</a:t>
            </a:r>
            <a:r>
              <a:rPr lang="en-US" dirty="0" smtClean="0"/>
              <a:t>. (</a:t>
            </a:r>
            <a:r>
              <a:rPr lang="en-US" dirty="0" err="1" smtClean="0"/>
              <a:t>urbs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Cum </a:t>
            </a:r>
            <a:r>
              <a:rPr lang="en-US" dirty="0" err="1" smtClean="0"/>
              <a:t>eō</a:t>
            </a:r>
            <a:r>
              <a:rPr lang="en-US" dirty="0" smtClean="0"/>
              <a:t> trans ______ </a:t>
            </a:r>
            <a:r>
              <a:rPr lang="en-US" dirty="0" err="1" smtClean="0"/>
              <a:t>curram</a:t>
            </a:r>
            <a:r>
              <a:rPr lang="en-US" dirty="0" smtClean="0"/>
              <a:t>. (mare)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ablative usages are in 1, 4, and 6?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489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876"/>
            <a:ext cx="8229600" cy="572928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Auribus</a:t>
            </a:r>
            <a:r>
              <a:rPr lang="en-US" dirty="0" smtClean="0"/>
              <a:t> </a:t>
            </a:r>
            <a:r>
              <a:rPr lang="en-US" dirty="0" err="1" smtClean="0"/>
              <a:t>teneō</a:t>
            </a:r>
            <a:r>
              <a:rPr lang="en-US" dirty="0" smtClean="0"/>
              <a:t> </a:t>
            </a:r>
            <a:r>
              <a:rPr lang="en-US" dirty="0" err="1" smtClean="0"/>
              <a:t>lupum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Parva</a:t>
            </a:r>
            <a:r>
              <a:rPr lang="en-US" dirty="0" smtClean="0"/>
              <a:t> </a:t>
            </a:r>
            <a:r>
              <a:rPr lang="en-US" dirty="0" err="1" smtClean="0"/>
              <a:t>formīca</a:t>
            </a:r>
            <a:r>
              <a:rPr lang="en-US" dirty="0" smtClean="0"/>
              <a:t> </a:t>
            </a:r>
            <a:r>
              <a:rPr lang="en-US" dirty="0" err="1" smtClean="0"/>
              <a:t>onera</a:t>
            </a:r>
            <a:r>
              <a:rPr lang="en-US" dirty="0" smtClean="0"/>
              <a:t> magna </a:t>
            </a:r>
            <a:r>
              <a:rPr lang="en-US" dirty="0" err="1" smtClean="0"/>
              <a:t>ōre</a:t>
            </a:r>
            <a:r>
              <a:rPr lang="en-US" dirty="0" smtClean="0"/>
              <a:t> </a:t>
            </a:r>
            <a:r>
              <a:rPr lang="en-US" dirty="0" err="1" smtClean="0"/>
              <a:t>trahit</a:t>
            </a:r>
            <a:r>
              <a:rPr lang="en-US" dirty="0" smtClean="0"/>
              <a:t>.</a:t>
            </a:r>
          </a:p>
          <a:p>
            <a:pPr marL="914400" lvl="1" indent="-514350"/>
            <a:r>
              <a:rPr lang="en-US" dirty="0" err="1" smtClean="0"/>
              <a:t>Formīca</a:t>
            </a:r>
            <a:r>
              <a:rPr lang="en-US" dirty="0" smtClean="0"/>
              <a:t> = ant; onus, </a:t>
            </a:r>
            <a:r>
              <a:rPr lang="en-US" dirty="0" err="1" smtClean="0"/>
              <a:t>oneris</a:t>
            </a:r>
            <a:r>
              <a:rPr lang="en-US" dirty="0" smtClean="0"/>
              <a:t> (n.) = load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Terra </a:t>
            </a:r>
            <a:r>
              <a:rPr lang="en-US" dirty="0" err="1" smtClean="0"/>
              <a:t>ipsa</a:t>
            </a:r>
            <a:r>
              <a:rPr lang="en-US" dirty="0" smtClean="0"/>
              <a:t> </a:t>
            </a:r>
            <a:r>
              <a:rPr lang="en-US" dirty="0" err="1" smtClean="0"/>
              <a:t>hominēs</a:t>
            </a:r>
            <a:r>
              <a:rPr lang="en-US" dirty="0" smtClean="0"/>
              <a:t> et </a:t>
            </a:r>
            <a:r>
              <a:rPr lang="en-US" dirty="0" err="1" smtClean="0"/>
              <a:t>animālia</a:t>
            </a:r>
            <a:r>
              <a:rPr lang="en-US" dirty="0" smtClean="0"/>
              <a:t> </a:t>
            </a:r>
            <a:r>
              <a:rPr lang="en-US" dirty="0" err="1" smtClean="0"/>
              <a:t>ōlim</a:t>
            </a:r>
            <a:r>
              <a:rPr lang="en-US" dirty="0" smtClean="0"/>
              <a:t> </a:t>
            </a:r>
            <a:r>
              <a:rPr lang="en-US" dirty="0" err="1" smtClean="0"/>
              <a:t>creāvit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Animus </a:t>
            </a:r>
            <a:r>
              <a:rPr lang="en-US" dirty="0" err="1" smtClean="0"/>
              <a:t>eius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ignārus</a:t>
            </a:r>
            <a:r>
              <a:rPr lang="en-US" dirty="0" smtClean="0"/>
              <a:t> </a:t>
            </a:r>
            <a:r>
              <a:rPr lang="en-US" dirty="0" err="1" smtClean="0"/>
              <a:t>artium</a:t>
            </a:r>
            <a:r>
              <a:rPr lang="en-US" dirty="0" smtClean="0"/>
              <a:t> </a:t>
            </a:r>
            <a:r>
              <a:rPr lang="en-US" dirty="0" err="1" smtClean="0"/>
              <a:t>malārum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</a:t>
            </a:r>
            <a:r>
              <a:rPr lang="en-US" dirty="0" smtClean="0"/>
              <a:t>ars </a:t>
            </a:r>
            <a:r>
              <a:rPr lang="en-US" dirty="0" err="1" smtClean="0"/>
              <a:t>meī</a:t>
            </a:r>
            <a:r>
              <a:rPr lang="en-US" dirty="0" smtClean="0"/>
              <a:t> mortem </a:t>
            </a:r>
            <a:r>
              <a:rPr lang="en-US" dirty="0" err="1" smtClean="0"/>
              <a:t>vītābit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Thāis</a:t>
            </a:r>
            <a:r>
              <a:rPr lang="en-US" dirty="0" smtClean="0"/>
              <a:t> </a:t>
            </a:r>
            <a:r>
              <a:rPr lang="en-US" dirty="0" err="1" smtClean="0"/>
              <a:t>habet</a:t>
            </a:r>
            <a:r>
              <a:rPr lang="en-US" dirty="0" smtClean="0"/>
              <a:t> </a:t>
            </a:r>
            <a:r>
              <a:rPr lang="en-US" dirty="0" err="1" smtClean="0"/>
              <a:t>nigrōs</a:t>
            </a:r>
            <a:r>
              <a:rPr lang="en-US" dirty="0" smtClean="0"/>
              <a:t>, </a:t>
            </a:r>
            <a:r>
              <a:rPr lang="en-US" dirty="0" err="1" smtClean="0"/>
              <a:t>niveōs</a:t>
            </a:r>
            <a:r>
              <a:rPr lang="en-US" dirty="0" smtClean="0"/>
              <a:t> </a:t>
            </a:r>
            <a:r>
              <a:rPr lang="en-US" dirty="0" err="1" smtClean="0"/>
              <a:t>Laecānia</a:t>
            </a:r>
            <a:r>
              <a:rPr lang="en-US" dirty="0" smtClean="0"/>
              <a:t> </a:t>
            </a:r>
            <a:r>
              <a:rPr lang="en-US" dirty="0" err="1" smtClean="0"/>
              <a:t>dentēs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Quae </a:t>
            </a:r>
            <a:r>
              <a:rPr lang="en-US" dirty="0" err="1" smtClean="0"/>
              <a:t>ratiō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? </a:t>
            </a:r>
            <a:r>
              <a:rPr lang="en-US" dirty="0" err="1" smtClean="0"/>
              <a:t>Ēmptōs</a:t>
            </a:r>
            <a:r>
              <a:rPr lang="en-US" dirty="0" smtClean="0"/>
              <a:t> </a:t>
            </a:r>
            <a:r>
              <a:rPr lang="en-US" dirty="0" err="1" smtClean="0"/>
              <a:t>haec</a:t>
            </a:r>
            <a:r>
              <a:rPr lang="en-US" dirty="0" smtClean="0"/>
              <a:t> </a:t>
            </a:r>
            <a:r>
              <a:rPr lang="en-US" dirty="0" err="1" smtClean="0"/>
              <a:t>habet</a:t>
            </a:r>
            <a:r>
              <a:rPr lang="en-US" dirty="0" smtClean="0"/>
              <a:t>, </a:t>
            </a:r>
            <a:r>
              <a:rPr lang="en-US" dirty="0" err="1" smtClean="0"/>
              <a:t>illa</a:t>
            </a:r>
            <a:r>
              <a:rPr lang="en-US" dirty="0" smtClean="0"/>
              <a:t> </a:t>
            </a:r>
            <a:r>
              <a:rPr lang="en-US" dirty="0" err="1" smtClean="0"/>
              <a:t>suōs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3235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Cīvitātem</a:t>
            </a:r>
            <a:r>
              <a:rPr lang="en-US" dirty="0" smtClean="0"/>
              <a:t> </a:t>
            </a:r>
            <a:r>
              <a:rPr lang="en-US" dirty="0" err="1" smtClean="0"/>
              <a:t>vī</a:t>
            </a:r>
            <a:r>
              <a:rPr lang="en-US" dirty="0" smtClean="0"/>
              <a:t> </a:t>
            </a:r>
            <a:r>
              <a:rPr lang="en-US" dirty="0" err="1" smtClean="0"/>
              <a:t>tenuit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Nōs</a:t>
            </a:r>
            <a:r>
              <a:rPr lang="en-US" dirty="0" smtClean="0"/>
              <a:t> cum </a:t>
            </a:r>
            <a:r>
              <a:rPr lang="en-US" dirty="0" err="1" smtClean="0"/>
              <a:t>cīvibus</a:t>
            </a:r>
            <a:r>
              <a:rPr lang="en-US" dirty="0" smtClean="0"/>
              <a:t> </a:t>
            </a:r>
            <a:r>
              <a:rPr lang="en-US" dirty="0" err="1" smtClean="0"/>
              <a:t>multārum</a:t>
            </a:r>
            <a:r>
              <a:rPr lang="en-US" dirty="0" smtClean="0"/>
              <a:t> </a:t>
            </a:r>
            <a:r>
              <a:rPr lang="en-US" dirty="0" err="1" smtClean="0"/>
              <a:t>urbium</a:t>
            </a:r>
            <a:r>
              <a:rPr lang="en-US" dirty="0" smtClean="0"/>
              <a:t> </a:t>
            </a:r>
            <a:r>
              <a:rPr lang="en-US" dirty="0" err="1" smtClean="0"/>
              <a:t>iungēmus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Cum </a:t>
            </a:r>
            <a:r>
              <a:rPr lang="en-US" dirty="0" err="1" smtClean="0"/>
              <a:t>virtūte</a:t>
            </a:r>
            <a:r>
              <a:rPr lang="en-US" dirty="0" smtClean="0"/>
              <a:t> </a:t>
            </a:r>
            <a:r>
              <a:rPr lang="en-US" dirty="0" err="1" smtClean="0"/>
              <a:t>regnat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3865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3222"/>
            <a:ext cx="8229600" cy="578294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Cicerō</a:t>
            </a:r>
            <a:r>
              <a:rPr lang="en-US" dirty="0" smtClean="0"/>
              <a:t>, quid </a:t>
            </a:r>
            <a:r>
              <a:rPr lang="en-US" dirty="0" err="1" smtClean="0"/>
              <a:t>agis</a:t>
            </a:r>
            <a:r>
              <a:rPr lang="en-US" dirty="0" smtClean="0"/>
              <a:t>? </a:t>
            </a:r>
            <a:r>
              <a:rPr lang="en-US" dirty="0" err="1" smtClean="0"/>
              <a:t>Istī</a:t>
            </a:r>
            <a:r>
              <a:rPr lang="en-US" dirty="0" smtClean="0"/>
              <a:t> </a:t>
            </a:r>
            <a:r>
              <a:rPr lang="en-US" dirty="0" err="1" smtClean="0"/>
              <a:t>prō</a:t>
            </a:r>
            <a:r>
              <a:rPr lang="en-US" dirty="0" smtClean="0"/>
              <a:t> </a:t>
            </a:r>
            <a:r>
              <a:rPr lang="en-US" dirty="0" err="1" smtClean="0"/>
              <a:t>multīs</a:t>
            </a:r>
            <a:r>
              <a:rPr lang="en-US" dirty="0" smtClean="0"/>
              <a:t> </a:t>
            </a:r>
            <a:r>
              <a:rPr lang="en-US" dirty="0" err="1" smtClean="0"/>
              <a:t>factīs</a:t>
            </a:r>
            <a:r>
              <a:rPr lang="en-US" dirty="0" smtClean="0"/>
              <a:t> </a:t>
            </a:r>
            <a:r>
              <a:rPr lang="en-US" dirty="0" err="1" smtClean="0"/>
              <a:t>malīs</a:t>
            </a:r>
            <a:r>
              <a:rPr lang="en-US" dirty="0" smtClean="0"/>
              <a:t> </a:t>
            </a:r>
            <a:r>
              <a:rPr lang="en-US" dirty="0" err="1" smtClean="0"/>
              <a:t>poenās</a:t>
            </a:r>
            <a:r>
              <a:rPr lang="en-US" dirty="0" smtClean="0"/>
              <a:t> dare </a:t>
            </a:r>
            <a:r>
              <a:rPr lang="en-US" dirty="0" err="1" smtClean="0"/>
              <a:t>nunc</a:t>
            </a:r>
            <a:r>
              <a:rPr lang="en-US" dirty="0" smtClean="0"/>
              <a:t> </a:t>
            </a:r>
            <a:r>
              <a:rPr lang="en-US" dirty="0" err="1" smtClean="0"/>
              <a:t>dēbent</a:t>
            </a:r>
            <a:r>
              <a:rPr lang="en-US" dirty="0" smtClean="0"/>
              <a:t>; </a:t>
            </a:r>
            <a:r>
              <a:rPr lang="en-US" dirty="0" err="1" smtClean="0"/>
              <a:t>eōs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mortem </a:t>
            </a:r>
            <a:r>
              <a:rPr lang="en-US" dirty="0" err="1" smtClean="0"/>
              <a:t>dūcere</a:t>
            </a:r>
            <a:r>
              <a:rPr lang="en-US" dirty="0" smtClean="0"/>
              <a:t> </a:t>
            </a:r>
            <a:r>
              <a:rPr lang="en-US" dirty="0" err="1" smtClean="0"/>
              <a:t>dēbēs</a:t>
            </a:r>
            <a:r>
              <a:rPr lang="en-US" dirty="0" smtClean="0"/>
              <a:t>, quod </a:t>
            </a:r>
            <a:r>
              <a:rPr lang="en-US" dirty="0" err="1" smtClean="0"/>
              <a:t>Rōmam</a:t>
            </a:r>
            <a:r>
              <a:rPr lang="en-US" dirty="0" smtClean="0"/>
              <a:t> in </a:t>
            </a:r>
            <a:r>
              <a:rPr lang="en-US" dirty="0" err="1" smtClean="0"/>
              <a:t>multa</a:t>
            </a:r>
            <a:r>
              <a:rPr lang="en-US" dirty="0" smtClean="0"/>
              <a:t> </a:t>
            </a:r>
            <a:r>
              <a:rPr lang="en-US" dirty="0" err="1" smtClean="0"/>
              <a:t>perīcula</a:t>
            </a:r>
            <a:r>
              <a:rPr lang="en-US" dirty="0" smtClean="0"/>
              <a:t> </a:t>
            </a:r>
            <a:r>
              <a:rPr lang="en-US" dirty="0" err="1" smtClean="0"/>
              <a:t>traxērunt</a:t>
            </a:r>
            <a:r>
              <a:rPr lang="en-US" dirty="0" smtClean="0"/>
              <a:t>. </a:t>
            </a:r>
            <a:r>
              <a:rPr lang="en-US" dirty="0" err="1" smtClean="0"/>
              <a:t>Saepe</a:t>
            </a:r>
            <a:r>
              <a:rPr lang="en-US" dirty="0" smtClean="0"/>
              <a:t> </a:t>
            </a:r>
            <a:r>
              <a:rPr lang="en-US" dirty="0" err="1" smtClean="0"/>
              <a:t>Rōmānī</a:t>
            </a:r>
            <a:r>
              <a:rPr lang="en-US" dirty="0" smtClean="0"/>
              <a:t> in </a:t>
            </a:r>
            <a:r>
              <a:rPr lang="en-US" dirty="0" err="1" smtClean="0"/>
              <a:t>hāc</a:t>
            </a:r>
            <a:r>
              <a:rPr lang="en-US" dirty="0" smtClean="0"/>
              <a:t> </a:t>
            </a:r>
            <a:r>
              <a:rPr lang="en-US" dirty="0" err="1" smtClean="0"/>
              <a:t>cīvitāte</a:t>
            </a:r>
            <a:r>
              <a:rPr lang="en-US" dirty="0" smtClean="0"/>
              <a:t>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cīvēs</a:t>
            </a:r>
            <a:r>
              <a:rPr lang="en-US" dirty="0" smtClean="0"/>
              <a:t> </a:t>
            </a:r>
            <a:r>
              <a:rPr lang="en-US" dirty="0" err="1" smtClean="0"/>
              <a:t>morte</a:t>
            </a:r>
            <a:r>
              <a:rPr lang="en-US" dirty="0" smtClean="0"/>
              <a:t> </a:t>
            </a:r>
            <a:r>
              <a:rPr lang="en-US" dirty="0" err="1" smtClean="0"/>
              <a:t>multāvērunt</a:t>
            </a:r>
            <a:r>
              <a:rPr lang="en-US" dirty="0" smtClean="0"/>
              <a:t>.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nōn</a:t>
            </a:r>
            <a:r>
              <a:rPr lang="en-US" dirty="0" smtClean="0"/>
              <a:t> </a:t>
            </a:r>
            <a:r>
              <a:rPr lang="en-US" dirty="0" err="1" smtClean="0"/>
              <a:t>dēbēs</a:t>
            </a:r>
            <a:r>
              <a:rPr lang="en-US" dirty="0" smtClean="0"/>
              <a:t> </a:t>
            </a:r>
            <a:r>
              <a:rPr lang="en-US" dirty="0" err="1" smtClean="0"/>
              <a:t>cōgitāre</a:t>
            </a:r>
            <a:r>
              <a:rPr lang="en-US" dirty="0" smtClean="0"/>
              <a:t> </a:t>
            </a:r>
            <a:r>
              <a:rPr lang="en-US" dirty="0" err="1" smtClean="0"/>
              <a:t>hōs</a:t>
            </a:r>
            <a:r>
              <a:rPr lang="en-US" dirty="0" smtClean="0"/>
              <a:t> </a:t>
            </a:r>
            <a:r>
              <a:rPr lang="en-US" dirty="0" err="1" smtClean="0"/>
              <a:t>malōs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cīvēs</a:t>
            </a:r>
            <a:r>
              <a:rPr lang="en-US" dirty="0" smtClean="0"/>
              <a:t>, </a:t>
            </a:r>
            <a:r>
              <a:rPr lang="en-US" dirty="0" err="1" smtClean="0"/>
              <a:t>nam</a:t>
            </a:r>
            <a:r>
              <a:rPr lang="en-US" dirty="0" smtClean="0"/>
              <a:t> </a:t>
            </a:r>
            <a:r>
              <a:rPr lang="en-US" dirty="0" err="1" smtClean="0"/>
              <a:t>numquam</a:t>
            </a:r>
            <a:r>
              <a:rPr lang="en-US" dirty="0" smtClean="0"/>
              <a:t> in </a:t>
            </a:r>
            <a:r>
              <a:rPr lang="en-US" dirty="0" err="1" smtClean="0"/>
              <a:t>hāc</a:t>
            </a:r>
            <a:r>
              <a:rPr lang="en-US" dirty="0" smtClean="0"/>
              <a:t> </a:t>
            </a:r>
            <a:r>
              <a:rPr lang="en-US" dirty="0" err="1" smtClean="0"/>
              <a:t>urbe</a:t>
            </a:r>
            <a:r>
              <a:rPr lang="en-US" dirty="0" smtClean="0"/>
              <a:t> </a:t>
            </a:r>
            <a:r>
              <a:rPr lang="en-US" dirty="0" err="1" smtClean="0"/>
              <a:t>prōditōrēs</a:t>
            </a:r>
            <a:r>
              <a:rPr lang="en-US" dirty="0" smtClean="0"/>
              <a:t> </a:t>
            </a:r>
            <a:r>
              <a:rPr lang="en-US" dirty="0" err="1" smtClean="0"/>
              <a:t>patriae</a:t>
            </a:r>
            <a:r>
              <a:rPr lang="en-US" dirty="0" smtClean="0"/>
              <a:t> </a:t>
            </a:r>
            <a:r>
              <a:rPr lang="en-US" dirty="0" err="1" smtClean="0"/>
              <a:t>iūra</a:t>
            </a:r>
            <a:r>
              <a:rPr lang="en-US" dirty="0" smtClean="0"/>
              <a:t> </a:t>
            </a:r>
            <a:r>
              <a:rPr lang="en-US" dirty="0" err="1" smtClean="0"/>
              <a:t>cīvium</a:t>
            </a:r>
            <a:r>
              <a:rPr lang="en-US" dirty="0" smtClean="0"/>
              <a:t> </a:t>
            </a:r>
            <a:r>
              <a:rPr lang="en-US" dirty="0" err="1" smtClean="0"/>
              <a:t>tenuērunt</a:t>
            </a:r>
            <a:r>
              <a:rPr lang="en-US" dirty="0" smtClean="0"/>
              <a:t>; </a:t>
            </a:r>
            <a:r>
              <a:rPr lang="en-US" dirty="0" err="1" smtClean="0"/>
              <a:t>hī</a:t>
            </a:r>
            <a:r>
              <a:rPr lang="en-US" dirty="0" smtClean="0"/>
              <a:t> </a:t>
            </a:r>
            <a:r>
              <a:rPr lang="en-US" dirty="0" err="1" smtClean="0"/>
              <a:t>iūra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āmīsērunt</a:t>
            </a:r>
            <a:r>
              <a:rPr lang="en-US" dirty="0" smtClean="0"/>
              <a:t>. </a:t>
            </a:r>
            <a:r>
              <a:rPr lang="en-US" dirty="0" err="1" smtClean="0"/>
              <a:t>Populus</a:t>
            </a:r>
            <a:r>
              <a:rPr lang="en-US" dirty="0" smtClean="0"/>
              <a:t> </a:t>
            </a:r>
            <a:r>
              <a:rPr lang="en-US" dirty="0" err="1" smtClean="0"/>
              <a:t>Rōmānus</a:t>
            </a:r>
            <a:r>
              <a:rPr lang="en-US" dirty="0" smtClean="0"/>
              <a:t> </a:t>
            </a:r>
            <a:r>
              <a:rPr lang="en-US" dirty="0" err="1" smtClean="0"/>
              <a:t>tibi</a:t>
            </a:r>
            <a:r>
              <a:rPr lang="en-US" dirty="0" smtClean="0"/>
              <a:t> </a:t>
            </a:r>
            <a:r>
              <a:rPr lang="en-US" dirty="0" err="1" smtClean="0"/>
              <a:t>magnās</a:t>
            </a:r>
            <a:r>
              <a:rPr lang="en-US" dirty="0" smtClean="0"/>
              <a:t> </a:t>
            </a:r>
            <a:r>
              <a:rPr lang="en-US" dirty="0" err="1" smtClean="0"/>
              <a:t>grātiās</a:t>
            </a:r>
            <a:r>
              <a:rPr lang="en-US" dirty="0" smtClean="0"/>
              <a:t> </a:t>
            </a:r>
            <a:r>
              <a:rPr lang="en-US" dirty="0" err="1" smtClean="0"/>
              <a:t>aget</a:t>
            </a:r>
            <a:r>
              <a:rPr lang="en-US" dirty="0" smtClean="0"/>
              <a:t>, M. </a:t>
            </a:r>
            <a:r>
              <a:rPr lang="en-US" dirty="0" err="1" smtClean="0"/>
              <a:t>Tullī</a:t>
            </a:r>
            <a:r>
              <a:rPr lang="en-US" dirty="0" smtClean="0"/>
              <a:t>, </a:t>
            </a:r>
            <a:r>
              <a:rPr lang="en-US" dirty="0" err="1" smtClean="0"/>
              <a:t>sī</a:t>
            </a:r>
            <a:r>
              <a:rPr lang="en-US" dirty="0" smtClean="0"/>
              <a:t> </a:t>
            </a:r>
            <a:r>
              <a:rPr lang="en-US" dirty="0" err="1" smtClean="0"/>
              <a:t>istōs</a:t>
            </a:r>
            <a:r>
              <a:rPr lang="en-US" dirty="0" smtClean="0"/>
              <a:t> cum </a:t>
            </a:r>
            <a:r>
              <a:rPr lang="en-US" dirty="0" err="1" smtClean="0"/>
              <a:t>virtūte</a:t>
            </a:r>
            <a:r>
              <a:rPr lang="en-US" dirty="0" smtClean="0"/>
              <a:t> </a:t>
            </a:r>
            <a:r>
              <a:rPr lang="en-US" dirty="0" err="1" smtClean="0"/>
              <a:t>nunc</a:t>
            </a:r>
            <a:r>
              <a:rPr lang="en-US" dirty="0" smtClean="0"/>
              <a:t> </a:t>
            </a:r>
            <a:r>
              <a:rPr lang="en-US" dirty="0" err="1" smtClean="0"/>
              <a:t>multābis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77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3987"/>
            <a:ext cx="8229600" cy="1143000"/>
          </a:xfrm>
        </p:spPr>
        <p:txBody>
          <a:bodyPr/>
          <a:lstStyle/>
          <a:p>
            <a:r>
              <a:rPr lang="en-US" dirty="0" smtClean="0"/>
              <a:t>Ch. 14 Quiz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619470"/>
              </p:ext>
            </p:extLst>
          </p:nvPr>
        </p:nvGraphicFramePr>
        <p:xfrm>
          <a:off x="457200" y="80645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365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1. aqua, </a:t>
                      </a:r>
                      <a:r>
                        <a:rPr lang="en-US" sz="3600" dirty="0" err="1" smtClean="0"/>
                        <a:t>aquae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5. </a:t>
                      </a:r>
                      <a:r>
                        <a:rPr lang="en-US" sz="3600" dirty="0" err="1" smtClean="0"/>
                        <a:t>turba</a:t>
                      </a:r>
                      <a:r>
                        <a:rPr lang="en-US" sz="3600" dirty="0" smtClean="0"/>
                        <a:t>, </a:t>
                      </a:r>
                      <a:r>
                        <a:rPr lang="en-US" sz="3600" dirty="0" err="1" smtClean="0"/>
                        <a:t>turbae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2. </a:t>
                      </a:r>
                      <a:r>
                        <a:rPr lang="en-US" sz="3600" dirty="0" err="1" smtClean="0"/>
                        <a:t>auris</a:t>
                      </a:r>
                      <a:r>
                        <a:rPr lang="en-US" sz="3600" dirty="0" smtClean="0"/>
                        <a:t>, </a:t>
                      </a:r>
                      <a:r>
                        <a:rPr lang="en-US" sz="3600" dirty="0" err="1" smtClean="0"/>
                        <a:t>auris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6. trans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3. </a:t>
                      </a:r>
                      <a:r>
                        <a:rPr lang="en-US" sz="3600" dirty="0" err="1" smtClean="0"/>
                        <a:t>ōs</a:t>
                      </a:r>
                      <a:r>
                        <a:rPr lang="en-US" sz="3600" dirty="0" smtClean="0"/>
                        <a:t>, </a:t>
                      </a:r>
                      <a:r>
                        <a:rPr lang="en-US" sz="3600" dirty="0" err="1" smtClean="0"/>
                        <a:t>ōris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7. </a:t>
                      </a:r>
                      <a:r>
                        <a:rPr lang="en-US" sz="3600" dirty="0" err="1" smtClean="0"/>
                        <a:t>currō</a:t>
                      </a:r>
                      <a:r>
                        <a:rPr lang="en-US" sz="3600" dirty="0" smtClean="0"/>
                        <a:t>, </a:t>
                      </a:r>
                      <a:r>
                        <a:rPr lang="en-US" sz="3600" dirty="0" err="1" smtClean="0"/>
                        <a:t>currere</a:t>
                      </a:r>
                      <a:r>
                        <a:rPr lang="en-US" sz="3600" dirty="0" smtClean="0"/>
                        <a:t>…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4. </a:t>
                      </a:r>
                      <a:r>
                        <a:rPr lang="en-US" sz="3600" dirty="0" err="1" smtClean="0"/>
                        <a:t>iūs</a:t>
                      </a:r>
                      <a:r>
                        <a:rPr lang="en-US" sz="3600" dirty="0" smtClean="0"/>
                        <a:t>, </a:t>
                      </a:r>
                      <a:r>
                        <a:rPr lang="en-US" sz="3600" dirty="0" err="1" smtClean="0"/>
                        <a:t>iūris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8. mare, </a:t>
                      </a:r>
                      <a:r>
                        <a:rPr lang="en-US" sz="3600" dirty="0" err="1" smtClean="0"/>
                        <a:t>maris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965" y="3761105"/>
            <a:ext cx="893803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9. What does </a:t>
            </a:r>
            <a:r>
              <a:rPr lang="en-US" sz="2800" i="1" dirty="0" err="1" smtClean="0"/>
              <a:t>nubilous</a:t>
            </a:r>
            <a:r>
              <a:rPr lang="en-US" sz="2800" dirty="0"/>
              <a:t> </a:t>
            </a:r>
            <a:r>
              <a:rPr lang="en-US" sz="2800" dirty="0" smtClean="0"/>
              <a:t>mean?</a:t>
            </a:r>
          </a:p>
          <a:p>
            <a:pPr marL="514350" indent="-514350">
              <a:buAutoNum type="alphaUcParenR"/>
            </a:pPr>
            <a:r>
              <a:rPr lang="en-US" sz="2800" dirty="0" smtClean="0"/>
              <a:t>Calm, casual				B) New to something</a:t>
            </a:r>
          </a:p>
          <a:p>
            <a:r>
              <a:rPr lang="en-US" sz="2800" dirty="0" smtClean="0"/>
              <a:t>C)	Instinctive					D) Not clear</a:t>
            </a:r>
          </a:p>
          <a:p>
            <a:r>
              <a:rPr lang="en-US" sz="2800" dirty="0" smtClean="0"/>
              <a:t>10. What does </a:t>
            </a:r>
            <a:r>
              <a:rPr lang="en-US" sz="2800" i="1" dirty="0" smtClean="0"/>
              <a:t>untenable</a:t>
            </a:r>
            <a:r>
              <a:rPr lang="en-US" sz="2800" dirty="0" smtClean="0"/>
              <a:t> mean?</a:t>
            </a:r>
          </a:p>
          <a:p>
            <a:pPr marL="514350" indent="-514350">
              <a:buAutoNum type="alphaUcParenR"/>
            </a:pPr>
            <a:r>
              <a:rPr lang="en-US" sz="2800" dirty="0" smtClean="0"/>
              <a:t>Able to boast or brag</a:t>
            </a:r>
            <a:r>
              <a:rPr lang="en-US" sz="2800" dirty="0"/>
              <a:t>	</a:t>
            </a:r>
            <a:r>
              <a:rPr lang="en-US" sz="2800" dirty="0" smtClean="0"/>
              <a:t>	B) Sluggish; lacking energy</a:t>
            </a:r>
          </a:p>
          <a:p>
            <a:r>
              <a:rPr lang="en-US" sz="2800" dirty="0" smtClean="0"/>
              <a:t>C)	Not </a:t>
            </a:r>
            <a:r>
              <a:rPr lang="en-US" sz="2800" dirty="0"/>
              <a:t>a</a:t>
            </a:r>
            <a:r>
              <a:rPr lang="en-US" sz="2800" dirty="0" smtClean="0"/>
              <a:t>ble to be held		D) Influential on later work</a:t>
            </a:r>
          </a:p>
          <a:p>
            <a:pPr marL="514350" indent="-514350">
              <a:buAutoNum type="alphaUcParenR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1317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4514"/>
            <a:ext cx="8229600" cy="1143000"/>
          </a:xfrm>
        </p:spPr>
        <p:txBody>
          <a:bodyPr/>
          <a:lstStyle/>
          <a:p>
            <a:r>
              <a:rPr lang="en-US" dirty="0" smtClean="0"/>
              <a:t>Grammar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10" y="450891"/>
            <a:ext cx="9006690" cy="6407109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520"/>
              </a:spcBef>
              <a:buAutoNum type="arabicParenR"/>
            </a:pPr>
            <a:r>
              <a:rPr lang="en-US" spc="-40" dirty="0" smtClean="0"/>
              <a:t>Decline and translate exemplar, </a:t>
            </a:r>
            <a:r>
              <a:rPr lang="en-US" spc="-40" dirty="0" err="1" smtClean="0"/>
              <a:t>exemplaris</a:t>
            </a:r>
            <a:r>
              <a:rPr lang="en-US" spc="-40" dirty="0" smtClean="0"/>
              <a:t> (n).</a:t>
            </a:r>
          </a:p>
          <a:p>
            <a:pPr marL="0" indent="0">
              <a:spcBef>
                <a:spcPts val="520"/>
              </a:spcBef>
              <a:buNone/>
            </a:pPr>
            <a:r>
              <a:rPr lang="en-US" spc="-40" dirty="0" smtClean="0"/>
              <a:t>Give the reason it’s an </a:t>
            </a:r>
            <a:r>
              <a:rPr lang="en-US" spc="-40" dirty="0" err="1" smtClean="0"/>
              <a:t>i</a:t>
            </a:r>
            <a:r>
              <a:rPr lang="en-US" spc="-40" dirty="0" smtClean="0"/>
              <a:t>-stem. If it isn’t, say so.</a:t>
            </a:r>
          </a:p>
          <a:p>
            <a:pPr marL="0" indent="0">
              <a:spcBef>
                <a:spcPts val="520"/>
              </a:spcBef>
              <a:buNone/>
            </a:pPr>
            <a:r>
              <a:rPr lang="en-US" spc="-40" dirty="0"/>
              <a:t>2</a:t>
            </a:r>
            <a:r>
              <a:rPr lang="en-US" spc="-40" dirty="0" smtClean="0"/>
              <a:t>) </a:t>
            </a:r>
            <a:r>
              <a:rPr lang="en-US" spc="-40" dirty="0" err="1" smtClean="0"/>
              <a:t>cupiditas</a:t>
            </a:r>
            <a:r>
              <a:rPr lang="en-US" spc="-40" dirty="0" smtClean="0"/>
              <a:t>, </a:t>
            </a:r>
            <a:r>
              <a:rPr lang="en-US" spc="-40" dirty="0" err="1" smtClean="0"/>
              <a:t>cupiditatis</a:t>
            </a:r>
            <a:r>
              <a:rPr lang="en-US" spc="-40" dirty="0" smtClean="0"/>
              <a:t>		3) </a:t>
            </a:r>
            <a:r>
              <a:rPr lang="en-US" spc="-40" dirty="0" err="1" smtClean="0"/>
              <a:t>nāvis</a:t>
            </a:r>
            <a:r>
              <a:rPr lang="en-US" spc="-40" dirty="0" smtClean="0"/>
              <a:t>, </a:t>
            </a:r>
            <a:r>
              <a:rPr lang="en-US" spc="-40" dirty="0" err="1" smtClean="0"/>
              <a:t>nāvis</a:t>
            </a:r>
            <a:endParaRPr lang="en-US" spc="-40" dirty="0" smtClean="0"/>
          </a:p>
          <a:p>
            <a:pPr marL="0" indent="0">
              <a:spcBef>
                <a:spcPts val="520"/>
              </a:spcBef>
              <a:buNone/>
            </a:pPr>
            <a:r>
              <a:rPr lang="en-US" spc="-40" dirty="0"/>
              <a:t>4</a:t>
            </a:r>
            <a:r>
              <a:rPr lang="en-US" spc="-40" dirty="0" smtClean="0"/>
              <a:t>) </a:t>
            </a:r>
            <a:r>
              <a:rPr lang="en-US" spc="-40" dirty="0" err="1" smtClean="0"/>
              <a:t>nox</a:t>
            </a:r>
            <a:r>
              <a:rPr lang="en-US" spc="-40" dirty="0" smtClean="0"/>
              <a:t>, </a:t>
            </a:r>
            <a:r>
              <a:rPr lang="en-US" spc="-40" dirty="0" err="1" smtClean="0"/>
              <a:t>noctis</a:t>
            </a:r>
            <a:r>
              <a:rPr lang="en-US" spc="-40" dirty="0" smtClean="0"/>
              <a:t>						5) mare, </a:t>
            </a:r>
            <a:r>
              <a:rPr lang="en-US" spc="-40" dirty="0" err="1" smtClean="0"/>
              <a:t>maris</a:t>
            </a:r>
            <a:endParaRPr lang="en-US" spc="-40" dirty="0" smtClean="0"/>
          </a:p>
          <a:p>
            <a:pPr marL="0" indent="0">
              <a:spcBef>
                <a:spcPts val="520"/>
              </a:spcBef>
              <a:buNone/>
            </a:pPr>
            <a:r>
              <a:rPr lang="en-US" spc="-40" dirty="0" smtClean="0"/>
              <a:t>Given the English, identify the type of ablative.</a:t>
            </a:r>
          </a:p>
          <a:p>
            <a:pPr marL="0" indent="0">
              <a:spcBef>
                <a:spcPts val="520"/>
              </a:spcBef>
              <a:buNone/>
            </a:pPr>
            <a:r>
              <a:rPr lang="en-US" spc="-40" dirty="0"/>
              <a:t>6</a:t>
            </a:r>
            <a:r>
              <a:rPr lang="en-US" spc="-40" dirty="0" smtClean="0"/>
              <a:t>) I will hit you in the face </a:t>
            </a:r>
            <a:r>
              <a:rPr lang="en-US" u="sng" spc="-40" dirty="0" smtClean="0"/>
              <a:t>with a sledgehammer</a:t>
            </a:r>
            <a:r>
              <a:rPr lang="en-US" spc="-40" dirty="0" smtClean="0"/>
              <a:t>.</a:t>
            </a:r>
          </a:p>
          <a:p>
            <a:pPr marL="0" indent="0">
              <a:spcBef>
                <a:spcPts val="520"/>
              </a:spcBef>
              <a:buNone/>
            </a:pPr>
            <a:r>
              <a:rPr lang="en-US" spc="-40" dirty="0"/>
              <a:t>7</a:t>
            </a:r>
            <a:r>
              <a:rPr lang="en-US" spc="-40" dirty="0" smtClean="0"/>
              <a:t>) He dances </a:t>
            </a:r>
            <a:r>
              <a:rPr lang="en-US" u="sng" spc="-40" dirty="0" smtClean="0"/>
              <a:t>with grace</a:t>
            </a:r>
            <a:r>
              <a:rPr lang="en-US" spc="-40" dirty="0" smtClean="0"/>
              <a:t>.</a:t>
            </a:r>
          </a:p>
          <a:p>
            <a:pPr marL="0" indent="0">
              <a:spcBef>
                <a:spcPts val="520"/>
              </a:spcBef>
              <a:buNone/>
            </a:pPr>
            <a:r>
              <a:rPr lang="en-US" spc="-40" dirty="0"/>
              <a:t>8</a:t>
            </a:r>
            <a:r>
              <a:rPr lang="en-US" spc="-40" dirty="0" smtClean="0"/>
              <a:t>) He dances </a:t>
            </a:r>
            <a:r>
              <a:rPr lang="en-US" u="sng" spc="-40" dirty="0" smtClean="0"/>
              <a:t>with Grace</a:t>
            </a:r>
            <a:r>
              <a:rPr lang="en-US" spc="-40" dirty="0" smtClean="0"/>
              <a:t>.</a:t>
            </a:r>
          </a:p>
          <a:p>
            <a:pPr marL="0" indent="0">
              <a:spcBef>
                <a:spcPts val="520"/>
              </a:spcBef>
              <a:buNone/>
            </a:pPr>
            <a:r>
              <a:rPr lang="en-US" spc="-40" dirty="0" smtClean="0"/>
              <a:t>Translate.</a:t>
            </a:r>
          </a:p>
          <a:p>
            <a:pPr marL="0" indent="0">
              <a:spcBef>
                <a:spcPts val="520"/>
              </a:spcBef>
              <a:buNone/>
            </a:pPr>
            <a:r>
              <a:rPr lang="en-US" spc="-40" dirty="0"/>
              <a:t>9</a:t>
            </a:r>
            <a:r>
              <a:rPr lang="en-US" spc="-40" dirty="0" smtClean="0"/>
              <a:t>) Terra </a:t>
            </a:r>
            <a:r>
              <a:rPr lang="en-US" spc="-40" dirty="0" err="1" smtClean="0"/>
              <a:t>animalia</a:t>
            </a:r>
            <a:r>
              <a:rPr lang="en-US" spc="-40" dirty="0" smtClean="0"/>
              <a:t> et </a:t>
            </a:r>
            <a:r>
              <a:rPr lang="en-US" spc="-40" dirty="0" err="1" smtClean="0"/>
              <a:t>hominēs</a:t>
            </a:r>
            <a:r>
              <a:rPr lang="en-US" spc="-40" dirty="0" smtClean="0"/>
              <a:t> </a:t>
            </a:r>
            <a:r>
              <a:rPr lang="en-US" spc="-40" dirty="0" err="1" smtClean="0"/>
              <a:t>creavit</a:t>
            </a:r>
            <a:r>
              <a:rPr lang="en-US" spc="-40" dirty="0" smtClean="0"/>
              <a:t>.</a:t>
            </a:r>
          </a:p>
          <a:p>
            <a:pPr marL="0" indent="0">
              <a:spcBef>
                <a:spcPts val="520"/>
              </a:spcBef>
              <a:buNone/>
            </a:pPr>
            <a:r>
              <a:rPr lang="en-US" spc="-40" smtClean="0"/>
              <a:t>10) </a:t>
            </a:r>
            <a:r>
              <a:rPr lang="en-US" spc="-40" dirty="0" smtClean="0"/>
              <a:t>Cum </a:t>
            </a:r>
            <a:r>
              <a:rPr lang="en-US" spc="-40" dirty="0" err="1" smtClean="0"/>
              <a:t>virtūte</a:t>
            </a:r>
            <a:r>
              <a:rPr lang="en-US" spc="-40" dirty="0" smtClean="0"/>
              <a:t> </a:t>
            </a:r>
            <a:r>
              <a:rPr lang="en-US" spc="-40" dirty="0" err="1" smtClean="0"/>
              <a:t>regnat</a:t>
            </a:r>
            <a:r>
              <a:rPr lang="en-US" spc="-40" dirty="0" smtClean="0"/>
              <a:t>.</a:t>
            </a:r>
            <a:endParaRPr lang="en-US" spc="-40" dirty="0"/>
          </a:p>
        </p:txBody>
      </p:sp>
    </p:spTree>
    <p:extLst>
      <p:ext uri="{BB962C8B-B14F-4D97-AF65-F5344CB8AC3E}">
        <p14:creationId xmlns:p14="http://schemas.microsoft.com/office/powerpoint/2010/main" val="1231369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chemeClr val="bg1"/>
            </a:gs>
            <a:gs pos="95000">
              <a:srgbClr val="000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-90486"/>
            <a:ext cx="8229600" cy="1143000"/>
          </a:xfrm>
        </p:spPr>
        <p:txBody>
          <a:bodyPr/>
          <a:lstStyle/>
          <a:p>
            <a:r>
              <a:rPr lang="en-US" dirty="0" smtClean="0"/>
              <a:t>Ch. 14 Review (Final)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6626"/>
            <a:ext cx="9144000" cy="490378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Times"/>
                <a:cs typeface="Times"/>
              </a:rPr>
              <a:t>Decline and translate mare, </a:t>
            </a:r>
            <a:r>
              <a:rPr lang="en-US" sz="3600" dirty="0" err="1" smtClean="0">
                <a:latin typeface="Times"/>
                <a:cs typeface="Times"/>
              </a:rPr>
              <a:t>maris</a:t>
            </a:r>
            <a:r>
              <a:rPr lang="en-US" sz="3600" dirty="0" smtClean="0">
                <a:latin typeface="Times"/>
                <a:cs typeface="Times"/>
              </a:rPr>
              <a:t> (n).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Times"/>
                <a:cs typeface="Times"/>
              </a:rPr>
              <a:t>List the three types of ablatives.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Times"/>
                <a:cs typeface="Times"/>
              </a:rPr>
              <a:t>Cum </a:t>
            </a:r>
            <a:r>
              <a:rPr lang="en-US" sz="3600" dirty="0" err="1" smtClean="0">
                <a:latin typeface="Times"/>
                <a:cs typeface="Times"/>
              </a:rPr>
              <a:t>amīcīs</a:t>
            </a:r>
            <a:r>
              <a:rPr lang="en-US" sz="3600" dirty="0" smtClean="0">
                <a:latin typeface="Times"/>
                <a:cs typeface="Times"/>
              </a:rPr>
              <a:t> </a:t>
            </a:r>
            <a:r>
              <a:rPr lang="en-US" sz="3600" dirty="0" err="1" smtClean="0">
                <a:latin typeface="Times"/>
                <a:cs typeface="Times"/>
              </a:rPr>
              <a:t>currebam</a:t>
            </a:r>
            <a:r>
              <a:rPr lang="en-US" sz="3600" dirty="0" smtClean="0">
                <a:latin typeface="Times"/>
                <a:cs typeface="Time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>
                <a:latin typeface="Times"/>
                <a:cs typeface="Times"/>
              </a:rPr>
              <a:t>Animalia</a:t>
            </a:r>
            <a:r>
              <a:rPr lang="en-US" sz="3600" dirty="0" smtClean="0">
                <a:latin typeface="Times"/>
                <a:cs typeface="Times"/>
              </a:rPr>
              <a:t> </a:t>
            </a:r>
            <a:r>
              <a:rPr lang="en-US" sz="3600" dirty="0" err="1" smtClean="0">
                <a:latin typeface="Times"/>
                <a:cs typeface="Times"/>
              </a:rPr>
              <a:t>ā</a:t>
            </a:r>
            <a:r>
              <a:rPr lang="en-US" sz="3600" dirty="0" smtClean="0">
                <a:latin typeface="Times"/>
                <a:cs typeface="Times"/>
              </a:rPr>
              <a:t> </a:t>
            </a:r>
            <a:r>
              <a:rPr lang="en-US" sz="3600" dirty="0" err="1" smtClean="0">
                <a:latin typeface="Times"/>
                <a:cs typeface="Times"/>
              </a:rPr>
              <a:t>marī</a:t>
            </a:r>
            <a:r>
              <a:rPr lang="en-US" sz="3600" dirty="0" smtClean="0">
                <a:latin typeface="Times"/>
                <a:cs typeface="Times"/>
              </a:rPr>
              <a:t> </a:t>
            </a:r>
            <a:r>
              <a:rPr lang="en-US" sz="3600" dirty="0" err="1" smtClean="0">
                <a:latin typeface="Times"/>
                <a:cs typeface="Times"/>
              </a:rPr>
              <a:t>cucurrerant</a:t>
            </a:r>
            <a:r>
              <a:rPr lang="en-US" sz="3600" dirty="0" smtClean="0">
                <a:latin typeface="Times"/>
                <a:cs typeface="Time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Times"/>
                <a:cs typeface="Times"/>
              </a:rPr>
              <a:t>Mortem </a:t>
            </a:r>
            <a:r>
              <a:rPr lang="en-US" sz="3600" dirty="0" err="1" smtClean="0">
                <a:latin typeface="Times"/>
                <a:cs typeface="Times"/>
              </a:rPr>
              <a:t>ferrō</a:t>
            </a:r>
            <a:r>
              <a:rPr lang="en-US" sz="3600" dirty="0" smtClean="0">
                <a:latin typeface="Times"/>
                <a:cs typeface="Times"/>
              </a:rPr>
              <a:t> </a:t>
            </a:r>
            <a:r>
              <a:rPr lang="en-US" sz="3600" dirty="0" err="1" smtClean="0">
                <a:latin typeface="Times"/>
                <a:cs typeface="Times"/>
              </a:rPr>
              <a:t>tuō</a:t>
            </a:r>
            <a:r>
              <a:rPr lang="en-US" sz="3600" dirty="0" smtClean="0">
                <a:latin typeface="Times"/>
                <a:cs typeface="Times"/>
              </a:rPr>
              <a:t> </a:t>
            </a:r>
            <a:r>
              <a:rPr lang="en-US" sz="3600" dirty="0" err="1" smtClean="0">
                <a:latin typeface="Times"/>
                <a:cs typeface="Times"/>
              </a:rPr>
              <a:t>vitavisti</a:t>
            </a:r>
            <a:r>
              <a:rPr lang="en-US" sz="3600" dirty="0" smtClean="0">
                <a:latin typeface="Times"/>
                <a:cs typeface="Times"/>
              </a:rPr>
              <a:t>. (</a:t>
            </a:r>
            <a:r>
              <a:rPr lang="en-US" sz="3600" dirty="0" err="1" smtClean="0">
                <a:latin typeface="Times"/>
                <a:cs typeface="Times"/>
              </a:rPr>
              <a:t>ferrum</a:t>
            </a:r>
            <a:r>
              <a:rPr lang="en-US" sz="3600" dirty="0">
                <a:latin typeface="Times"/>
                <a:cs typeface="Times"/>
              </a:rPr>
              <a:t> </a:t>
            </a:r>
            <a:r>
              <a:rPr lang="en-US" sz="3600" dirty="0" smtClean="0">
                <a:latin typeface="Times"/>
                <a:cs typeface="Times"/>
              </a:rPr>
              <a:t>= </a:t>
            </a:r>
            <a:r>
              <a:rPr lang="en-US" sz="3600" dirty="0" smtClean="0">
                <a:solidFill>
                  <a:schemeClr val="bg1"/>
                </a:solidFill>
                <a:latin typeface="Times"/>
                <a:cs typeface="Times"/>
              </a:rPr>
              <a:t>sword)</a:t>
            </a:r>
            <a:endParaRPr lang="en-US" sz="3600" dirty="0" smtClean="0">
              <a:latin typeface="Times"/>
              <a:cs typeface="Times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>
                <a:latin typeface="Times"/>
                <a:cs typeface="Times"/>
              </a:rPr>
              <a:t>Audī</a:t>
            </a:r>
            <a:r>
              <a:rPr lang="en-US" sz="3600" dirty="0" smtClean="0">
                <a:latin typeface="Times"/>
                <a:cs typeface="Times"/>
              </a:rPr>
              <a:t> </a:t>
            </a:r>
            <a:r>
              <a:rPr lang="en-US" sz="3600" dirty="0" err="1" smtClean="0">
                <a:latin typeface="Times"/>
                <a:cs typeface="Times"/>
              </a:rPr>
              <a:t>mē</a:t>
            </a:r>
            <a:r>
              <a:rPr lang="en-US" sz="3600" dirty="0" smtClean="0">
                <a:latin typeface="Times"/>
                <a:cs typeface="Times"/>
              </a:rPr>
              <a:t> </a:t>
            </a:r>
            <a:r>
              <a:rPr lang="en-US" sz="3600" dirty="0">
                <a:latin typeface="Times"/>
                <a:cs typeface="Times"/>
              </a:rPr>
              <a:t>c</a:t>
            </a:r>
            <a:r>
              <a:rPr lang="en-US" sz="3600" dirty="0" smtClean="0">
                <a:latin typeface="Times"/>
                <a:cs typeface="Times"/>
              </a:rPr>
              <a:t>um </a:t>
            </a:r>
            <a:r>
              <a:rPr lang="en-US" sz="3600" dirty="0" err="1" smtClean="0">
                <a:latin typeface="Times"/>
                <a:cs typeface="Times"/>
              </a:rPr>
              <a:t>patientiā</a:t>
            </a:r>
            <a:r>
              <a:rPr lang="en-US" sz="3600" dirty="0" smtClean="0">
                <a:latin typeface="Times"/>
                <a:cs typeface="Time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Times"/>
                <a:cs typeface="Times"/>
              </a:rPr>
              <a:t>Ipse </a:t>
            </a:r>
            <a:r>
              <a:rPr lang="en-US" sz="3600" dirty="0" err="1" smtClean="0">
                <a:latin typeface="Times"/>
                <a:cs typeface="Times"/>
              </a:rPr>
              <a:t>urbem</a:t>
            </a:r>
            <a:r>
              <a:rPr lang="en-US" sz="3600" dirty="0" smtClean="0">
                <a:latin typeface="Times"/>
                <a:cs typeface="Times"/>
              </a:rPr>
              <a:t> </a:t>
            </a:r>
            <a:r>
              <a:rPr lang="en-US" sz="3600" dirty="0" err="1" smtClean="0">
                <a:latin typeface="Times"/>
                <a:cs typeface="Times"/>
              </a:rPr>
              <a:t>mutaverō</a:t>
            </a:r>
            <a:r>
              <a:rPr lang="en-US" sz="3600" dirty="0" smtClean="0">
                <a:latin typeface="Times"/>
                <a:cs typeface="Time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5770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 Final Review:</a:t>
            </a:r>
            <a:br>
              <a:rPr lang="en-US" dirty="0" smtClean="0"/>
            </a:br>
            <a:r>
              <a:rPr lang="en-US" dirty="0" smtClean="0"/>
              <a:t>Pick the one you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Conjugate </a:t>
            </a:r>
            <a:r>
              <a:rPr lang="en-US" sz="3800" dirty="0" err="1" smtClean="0"/>
              <a:t>capiō</a:t>
            </a:r>
            <a:r>
              <a:rPr lang="en-US" sz="3800" dirty="0" smtClean="0"/>
              <a:t>, </a:t>
            </a:r>
            <a:r>
              <a:rPr lang="en-US" sz="3800" dirty="0" err="1" smtClean="0"/>
              <a:t>capere</a:t>
            </a:r>
            <a:r>
              <a:rPr lang="en-US" sz="3800" dirty="0" smtClean="0"/>
              <a:t>, </a:t>
            </a:r>
            <a:r>
              <a:rPr lang="en-US" sz="3800" dirty="0" err="1" smtClean="0"/>
              <a:t>cēpī</a:t>
            </a:r>
            <a:r>
              <a:rPr lang="en-US" sz="3800" dirty="0" smtClean="0"/>
              <a:t>, </a:t>
            </a:r>
            <a:r>
              <a:rPr lang="en-US" sz="3800" dirty="0" err="1" smtClean="0"/>
              <a:t>captum</a:t>
            </a:r>
            <a:r>
              <a:rPr lang="en-US" sz="3800" dirty="0" smtClean="0"/>
              <a:t> in the Perfect Active System.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Decline the second and third person reflexive pronouns.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Decline exemplar, </a:t>
            </a:r>
            <a:r>
              <a:rPr lang="en-US" sz="3800" dirty="0" err="1" smtClean="0"/>
              <a:t>exemplaris</a:t>
            </a:r>
            <a:r>
              <a:rPr lang="en-US" sz="3800" dirty="0" smtClean="0"/>
              <a:t> (neuter).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Write cardinal numbers 1 through 20 and ordinals 1</a:t>
            </a:r>
            <a:r>
              <a:rPr lang="en-US" sz="3800" baseline="30000" dirty="0" smtClean="0"/>
              <a:t>st</a:t>
            </a:r>
            <a:r>
              <a:rPr lang="en-US" sz="3800" dirty="0" smtClean="0"/>
              <a:t> through 10</a:t>
            </a:r>
            <a:r>
              <a:rPr lang="en-US" sz="3800" baseline="30000" dirty="0" smtClean="0"/>
              <a:t>th</a:t>
            </a:r>
            <a:r>
              <a:rPr lang="en-US" sz="3800" dirty="0" smtClean="0"/>
              <a:t>.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323559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-stem 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Wheelock Chapter </a:t>
            </a:r>
            <a:r>
              <a:rPr lang="en-US" dirty="0" smtClean="0"/>
              <a:t>XIV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4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-stem nouns: it’s an </a:t>
            </a:r>
            <a:r>
              <a:rPr lang="en-US" dirty="0" err="1" smtClean="0"/>
              <a:t>i</a:t>
            </a:r>
            <a:r>
              <a:rPr lang="en-US" dirty="0" smtClean="0"/>
              <a:t>-stem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2759"/>
            <a:ext cx="8686800" cy="560524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Masculine/Feminine</a:t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sz="3500" dirty="0" smtClean="0"/>
              <a:t>) </a:t>
            </a:r>
            <a:r>
              <a:rPr lang="en-US" sz="3500" b="1" dirty="0" smtClean="0"/>
              <a:t>Parisyllabic: </a:t>
            </a:r>
          </a:p>
          <a:p>
            <a:pPr marL="0" indent="0">
              <a:buNone/>
            </a:pPr>
            <a:r>
              <a:rPr lang="en-US" sz="3500" b="1" dirty="0"/>
              <a:t>	</a:t>
            </a:r>
            <a:r>
              <a:rPr lang="en-US" sz="3500" dirty="0" smtClean="0"/>
              <a:t>nominative singular in –is or –</a:t>
            </a:r>
            <a:r>
              <a:rPr lang="en-US" sz="3500" dirty="0" err="1" smtClean="0"/>
              <a:t>ēs</a:t>
            </a:r>
            <a:r>
              <a:rPr lang="en-US" sz="3500" dirty="0" smtClean="0"/>
              <a:t> and same 	number of syllables in nominative and 	genitive</a:t>
            </a:r>
          </a:p>
          <a:p>
            <a:pPr marL="0" indent="0">
              <a:buNone/>
            </a:pPr>
            <a:r>
              <a:rPr lang="en-US" sz="3500" dirty="0" smtClean="0"/>
              <a:t>				</a:t>
            </a:r>
            <a:r>
              <a:rPr lang="en-US" sz="3500" dirty="0" err="1" smtClean="0">
                <a:solidFill>
                  <a:srgbClr val="FF0000"/>
                </a:solidFill>
              </a:rPr>
              <a:t>hostis</a:t>
            </a:r>
            <a:r>
              <a:rPr lang="en-US" sz="3500" dirty="0" smtClean="0">
                <a:solidFill>
                  <a:srgbClr val="FF0000"/>
                </a:solidFill>
              </a:rPr>
              <a:t>, </a:t>
            </a:r>
            <a:r>
              <a:rPr lang="en-US" sz="3500" dirty="0" err="1" smtClean="0">
                <a:solidFill>
                  <a:srgbClr val="FF0000"/>
                </a:solidFill>
              </a:rPr>
              <a:t>hostis</a:t>
            </a:r>
            <a:r>
              <a:rPr lang="en-US" sz="3500" dirty="0" smtClean="0">
                <a:solidFill>
                  <a:srgbClr val="FF0000"/>
                </a:solidFill>
              </a:rPr>
              <a:t> (enemy)</a:t>
            </a:r>
            <a:endParaRPr lang="en-US" sz="3500" dirty="0"/>
          </a:p>
          <a:p>
            <a:pPr marL="0" indent="0">
              <a:buNone/>
            </a:pPr>
            <a:r>
              <a:rPr lang="en-US" sz="3500" dirty="0" smtClean="0"/>
              <a:t>	2) </a:t>
            </a:r>
            <a:r>
              <a:rPr lang="en-US" sz="3500" b="1" dirty="0" smtClean="0"/>
              <a:t>Base in two consonants:</a:t>
            </a:r>
            <a:endParaRPr lang="en-US" sz="3500" dirty="0" smtClean="0"/>
          </a:p>
          <a:p>
            <a:pPr marL="0" indent="0">
              <a:buNone/>
            </a:pPr>
            <a:r>
              <a:rPr lang="en-US" sz="3500" dirty="0"/>
              <a:t>	</a:t>
            </a:r>
            <a:r>
              <a:rPr lang="en-US" sz="3500" dirty="0" smtClean="0"/>
              <a:t>nominative ends in –s or –x and the base 	ends in 	two consonants</a:t>
            </a:r>
          </a:p>
          <a:p>
            <a:pPr marL="0" indent="0">
              <a:buNone/>
            </a:pPr>
            <a:r>
              <a:rPr lang="en-US" sz="3500" dirty="0"/>
              <a:t>	</a:t>
            </a:r>
            <a:r>
              <a:rPr lang="en-US" sz="3500" dirty="0" smtClean="0"/>
              <a:t>			</a:t>
            </a:r>
            <a:r>
              <a:rPr lang="en-US" sz="3500" dirty="0" err="1" smtClean="0">
                <a:solidFill>
                  <a:srgbClr val="FF0000"/>
                </a:solidFill>
              </a:rPr>
              <a:t>ars</a:t>
            </a:r>
            <a:r>
              <a:rPr lang="en-US" sz="3500" dirty="0" smtClean="0">
                <a:solidFill>
                  <a:srgbClr val="FF0000"/>
                </a:solidFill>
              </a:rPr>
              <a:t>, </a:t>
            </a:r>
            <a:r>
              <a:rPr lang="en-US" sz="3500" dirty="0" err="1" smtClean="0">
                <a:solidFill>
                  <a:srgbClr val="FF0000"/>
                </a:solidFill>
              </a:rPr>
              <a:t>artis</a:t>
            </a:r>
            <a:r>
              <a:rPr lang="en-US" sz="3500" dirty="0" smtClean="0">
                <a:solidFill>
                  <a:srgbClr val="FF0000"/>
                </a:solidFill>
              </a:rPr>
              <a:t> (art/skill) or </a:t>
            </a:r>
            <a:r>
              <a:rPr lang="en-US" sz="3500" dirty="0" err="1" smtClean="0">
                <a:solidFill>
                  <a:srgbClr val="FF0000"/>
                </a:solidFill>
              </a:rPr>
              <a:t>nox</a:t>
            </a:r>
            <a:r>
              <a:rPr lang="en-US" sz="3500" dirty="0" smtClean="0">
                <a:solidFill>
                  <a:srgbClr val="FF0000"/>
                </a:solidFill>
              </a:rPr>
              <a:t>, </a:t>
            </a:r>
            <a:r>
              <a:rPr lang="en-US" sz="3500" dirty="0" err="1" smtClean="0">
                <a:solidFill>
                  <a:srgbClr val="FF0000"/>
                </a:solidFill>
              </a:rPr>
              <a:t>noctis</a:t>
            </a:r>
            <a:r>
              <a:rPr lang="en-US" sz="3500" dirty="0" smtClean="0">
                <a:solidFill>
                  <a:srgbClr val="FF0000"/>
                </a:solidFill>
              </a:rPr>
              <a:t> (night)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776593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-stem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2759"/>
            <a:ext cx="8686800" cy="5605241"/>
          </a:xfrm>
        </p:spPr>
        <p:txBody>
          <a:bodyPr>
            <a:normAutofit/>
          </a:bodyPr>
          <a:lstStyle/>
          <a:p>
            <a:r>
              <a:rPr lang="en-US" sz="3500" dirty="0" smtClean="0"/>
              <a:t>Neuter</a:t>
            </a:r>
          </a:p>
          <a:p>
            <a:pPr marL="0" indent="0">
              <a:buNone/>
            </a:pPr>
            <a:r>
              <a:rPr lang="en-US" sz="3500" dirty="0" smtClean="0"/>
              <a:t>	3) Nominative ends in –al, -</a:t>
            </a:r>
            <a:r>
              <a:rPr lang="en-US" sz="3500" dirty="0" err="1" smtClean="0"/>
              <a:t>ar</a:t>
            </a:r>
            <a:r>
              <a:rPr lang="en-US" sz="3500" dirty="0" smtClean="0"/>
              <a:t>, or –e</a:t>
            </a:r>
          </a:p>
          <a:p>
            <a:pPr marL="0" indent="0">
              <a:buNone/>
            </a:pPr>
            <a:r>
              <a:rPr lang="en-US" sz="3500" dirty="0" smtClean="0"/>
              <a:t>				</a:t>
            </a:r>
            <a:r>
              <a:rPr lang="en-US" sz="3500" dirty="0" smtClean="0">
                <a:solidFill>
                  <a:srgbClr val="FF0000"/>
                </a:solidFill>
              </a:rPr>
              <a:t>animal, </a:t>
            </a:r>
            <a:r>
              <a:rPr lang="en-US" sz="3500" dirty="0" err="1" smtClean="0">
                <a:solidFill>
                  <a:srgbClr val="FF0000"/>
                </a:solidFill>
              </a:rPr>
              <a:t>animālis</a:t>
            </a:r>
            <a:endParaRPr lang="en-US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500" dirty="0" smtClean="0"/>
              <a:t>				</a:t>
            </a:r>
            <a:r>
              <a:rPr lang="en-US" sz="3500" dirty="0" smtClean="0">
                <a:solidFill>
                  <a:srgbClr val="FF0000"/>
                </a:solidFill>
              </a:rPr>
              <a:t>mare, </a:t>
            </a:r>
            <a:r>
              <a:rPr lang="en-US" sz="3500" dirty="0" err="1" smtClean="0">
                <a:solidFill>
                  <a:srgbClr val="FF0000"/>
                </a:solidFill>
              </a:rPr>
              <a:t>maris</a:t>
            </a:r>
            <a:endParaRPr 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400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901635"/>
              </p:ext>
            </p:extLst>
          </p:nvPr>
        </p:nvGraphicFramePr>
        <p:xfrm>
          <a:off x="2527378" y="108671"/>
          <a:ext cx="6583680" cy="6644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/>
                        <a:t>Cīvis</a:t>
                      </a:r>
                      <a:r>
                        <a:rPr lang="en-US" sz="2800" b="0" dirty="0" smtClean="0"/>
                        <a:t>, </a:t>
                      </a:r>
                      <a:r>
                        <a:rPr lang="en-US" sz="2800" b="0" dirty="0" err="1" smtClean="0"/>
                        <a:t>cīvis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/>
                        <a:t>Urbs</a:t>
                      </a:r>
                      <a:r>
                        <a:rPr lang="en-US" sz="2800" b="0" dirty="0" smtClean="0"/>
                        <a:t>, </a:t>
                      </a:r>
                      <a:r>
                        <a:rPr lang="en-US" sz="2800" b="0" dirty="0" err="1" smtClean="0"/>
                        <a:t>urbis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mare,</a:t>
                      </a:r>
                      <a:r>
                        <a:rPr lang="en-US" sz="2800" b="0" baseline="0" dirty="0" smtClean="0"/>
                        <a:t> </a:t>
                      </a:r>
                      <a:r>
                        <a:rPr lang="en-US" sz="2800" b="0" baseline="0" dirty="0" err="1" smtClean="0"/>
                        <a:t>maris</a:t>
                      </a:r>
                      <a:endParaRPr lang="en-US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Nom.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cīvis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urbs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mare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Gen.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cīvis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urbis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maris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cīvī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urbī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marī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cīvem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urbem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mare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Abl.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cīve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urbe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marī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Nom.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cīvēs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urbēs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maria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Gen.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cīvium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urbium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marium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cīvibus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urbibus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maribus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cīvēs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urbēs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maria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Abl.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cīvibus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urbibus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maribus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1681582"/>
            <a:ext cx="25117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Singular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790" y="4786204"/>
            <a:ext cx="1853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Plural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0936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416"/>
            <a:ext cx="8229600" cy="6600584"/>
          </a:xfrm>
        </p:spPr>
        <p:txBody>
          <a:bodyPr/>
          <a:lstStyle/>
          <a:p>
            <a:r>
              <a:rPr lang="en-US" dirty="0" smtClean="0"/>
              <a:t>Ablative of Means/Instrument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Answers “by what means?”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Translate: “with” or “by (means of)”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Id </a:t>
            </a:r>
            <a:r>
              <a:rPr lang="en-US" dirty="0" err="1" smtClean="0"/>
              <a:t>meīs</a:t>
            </a:r>
            <a:r>
              <a:rPr lang="en-US" dirty="0" smtClean="0"/>
              <a:t> </a:t>
            </a:r>
            <a:r>
              <a:rPr lang="en-US" dirty="0" err="1" smtClean="0"/>
              <a:t>oculīs</a:t>
            </a:r>
            <a:r>
              <a:rPr lang="en-US" dirty="0" smtClean="0"/>
              <a:t> </a:t>
            </a:r>
            <a:r>
              <a:rPr lang="en-US" dirty="0" err="1" smtClean="0"/>
              <a:t>vīdī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Suīs</a:t>
            </a:r>
            <a:r>
              <a:rPr lang="en-US" dirty="0" smtClean="0"/>
              <a:t> </a:t>
            </a:r>
            <a:r>
              <a:rPr lang="en-US" dirty="0" err="1" smtClean="0"/>
              <a:t>labōribus</a:t>
            </a:r>
            <a:r>
              <a:rPr lang="en-US" dirty="0" smtClean="0"/>
              <a:t> </a:t>
            </a:r>
            <a:r>
              <a:rPr lang="en-US" dirty="0" err="1" smtClean="0"/>
              <a:t>urbem</a:t>
            </a:r>
            <a:r>
              <a:rPr lang="en-US" dirty="0" smtClean="0"/>
              <a:t> </a:t>
            </a:r>
            <a:r>
              <a:rPr lang="en-US" dirty="0" err="1" smtClean="0"/>
              <a:t>cōnservāvit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Ablative of Accompaniment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Answers “with whom?”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Cum </a:t>
            </a:r>
            <a:r>
              <a:rPr lang="en-US" dirty="0" err="1" smtClean="0"/>
              <a:t>agricolā</a:t>
            </a:r>
            <a:r>
              <a:rPr lang="en-US" dirty="0" smtClean="0"/>
              <a:t> </a:t>
            </a:r>
            <a:r>
              <a:rPr lang="en-US" dirty="0" err="1" smtClean="0"/>
              <a:t>labōrat</a:t>
            </a:r>
            <a:r>
              <a:rPr lang="en-US" dirty="0" smtClean="0"/>
              <a:t>. (usually uses “cum”)</a:t>
            </a:r>
          </a:p>
          <a:p>
            <a:r>
              <a:rPr lang="en-US" dirty="0" smtClean="0"/>
              <a:t>Ablative of Manner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Answers “how/in what way?”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Cum </a:t>
            </a:r>
            <a:r>
              <a:rPr lang="en-US" dirty="0" err="1" smtClean="0"/>
              <a:t>cūrā</a:t>
            </a:r>
            <a:r>
              <a:rPr lang="en-US" dirty="0" smtClean="0"/>
              <a:t> </a:t>
            </a:r>
            <a:r>
              <a:rPr lang="en-US" dirty="0" err="1" smtClean="0"/>
              <a:t>labōrat</a:t>
            </a:r>
            <a:r>
              <a:rPr lang="en-US" dirty="0" smtClean="0"/>
              <a:t>. (usually uses “cum”)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652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Ablative Usages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spent all week </a:t>
            </a:r>
            <a:r>
              <a:rPr lang="en-US" u="sng" dirty="0" smtClean="0"/>
              <a:t>with One Direction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won her favor </a:t>
            </a:r>
            <a:r>
              <a:rPr lang="en-US" u="sng" dirty="0" smtClean="0"/>
              <a:t>with my boyish charm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She waited </a:t>
            </a:r>
            <a:r>
              <a:rPr lang="en-US" u="sng" dirty="0" smtClean="0"/>
              <a:t>with eagerness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swam </a:t>
            </a:r>
            <a:r>
              <a:rPr lang="en-US" u="sng" dirty="0" smtClean="0"/>
              <a:t>with his friends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swam </a:t>
            </a:r>
            <a:r>
              <a:rPr lang="en-US" u="sng" dirty="0" smtClean="0"/>
              <a:t>with some </a:t>
            </a:r>
            <a:r>
              <a:rPr lang="en-US" u="sng" dirty="0" err="1" smtClean="0"/>
              <a:t>floaties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swam </a:t>
            </a:r>
            <a:r>
              <a:rPr lang="en-US" u="sng" dirty="0" smtClean="0"/>
              <a:t>with great speed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defeated him </a:t>
            </a:r>
            <a:r>
              <a:rPr lang="en-US" u="sng" dirty="0" smtClean="0"/>
              <a:t>not with strength</a:t>
            </a:r>
            <a:r>
              <a:rPr lang="en-US" dirty="0" smtClean="0"/>
              <a:t> but </a:t>
            </a:r>
            <a:r>
              <a:rPr lang="en-US" u="sng" dirty="0" smtClean="0"/>
              <a:t>with wit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925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Translate. Identify the ablative usage.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Saepe</a:t>
            </a:r>
            <a:r>
              <a:rPr lang="en-US" dirty="0"/>
              <a:t> </a:t>
            </a:r>
            <a:r>
              <a:rPr lang="en-US" dirty="0" err="1"/>
              <a:t>Rōmānī</a:t>
            </a:r>
            <a:r>
              <a:rPr lang="en-US" dirty="0"/>
              <a:t> in </a:t>
            </a:r>
            <a:r>
              <a:rPr lang="en-US" dirty="0" err="1"/>
              <a:t>hāc</a:t>
            </a:r>
            <a:r>
              <a:rPr lang="en-US" dirty="0"/>
              <a:t> </a:t>
            </a:r>
            <a:r>
              <a:rPr lang="en-US" dirty="0" err="1"/>
              <a:t>cīvitāte</a:t>
            </a:r>
            <a:r>
              <a:rPr lang="en-US" dirty="0"/>
              <a:t>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cīvēs</a:t>
            </a:r>
            <a:r>
              <a:rPr lang="en-US" dirty="0"/>
              <a:t> </a:t>
            </a:r>
            <a:r>
              <a:rPr lang="en-US" u="sng" dirty="0" err="1"/>
              <a:t>morte</a:t>
            </a:r>
            <a:r>
              <a:rPr lang="en-US" dirty="0"/>
              <a:t> </a:t>
            </a:r>
            <a:r>
              <a:rPr lang="en-US" dirty="0" err="1" smtClean="0"/>
              <a:t>multāvērunt</a:t>
            </a:r>
            <a:r>
              <a:rPr lang="en-US" dirty="0" smtClean="0"/>
              <a:t>. (</a:t>
            </a:r>
            <a:r>
              <a:rPr lang="en-US" dirty="0" err="1" smtClean="0"/>
              <a:t>multāre</a:t>
            </a:r>
            <a:r>
              <a:rPr lang="en-US" dirty="0" smtClean="0"/>
              <a:t> = to punish)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Istōs</a:t>
            </a:r>
            <a:r>
              <a:rPr lang="en-US" dirty="0" smtClean="0"/>
              <a:t> </a:t>
            </a:r>
            <a:r>
              <a:rPr lang="en-US" u="sng" dirty="0"/>
              <a:t>cum </a:t>
            </a:r>
            <a:r>
              <a:rPr lang="en-US" u="sng" dirty="0" err="1"/>
              <a:t>virtūte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 smtClean="0"/>
              <a:t>multābit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Multa</a:t>
            </a:r>
            <a:r>
              <a:rPr lang="en-US" dirty="0" smtClean="0"/>
              <a:t> </a:t>
            </a:r>
            <a:r>
              <a:rPr lang="en-US" dirty="0" err="1" smtClean="0"/>
              <a:t>bella</a:t>
            </a:r>
            <a:r>
              <a:rPr lang="en-US" dirty="0" smtClean="0"/>
              <a:t> </a:t>
            </a:r>
            <a:r>
              <a:rPr lang="en-US" u="sng" dirty="0" smtClean="0"/>
              <a:t>cum </a:t>
            </a:r>
            <a:r>
              <a:rPr lang="en-US" u="sng" dirty="0" err="1" smtClean="0"/>
              <a:t>Romanīs</a:t>
            </a:r>
            <a:r>
              <a:rPr lang="en-US" dirty="0" smtClean="0"/>
              <a:t> </a:t>
            </a:r>
            <a:r>
              <a:rPr lang="en-US" dirty="0" err="1" smtClean="0"/>
              <a:t>gessit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Cum </a:t>
            </a:r>
            <a:r>
              <a:rPr lang="en-US" u="sng" dirty="0" err="1" smtClean="0"/>
              <a:t>sapientiā</a:t>
            </a:r>
            <a:r>
              <a:rPr lang="en-US" dirty="0" smtClean="0"/>
              <a:t> </a:t>
            </a:r>
            <a:r>
              <a:rPr lang="en-US" dirty="0" err="1" smtClean="0"/>
              <a:t>dīxerint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Hoc </a:t>
            </a:r>
            <a:r>
              <a:rPr lang="en-US" u="sng" dirty="0" err="1" smtClean="0"/>
              <a:t>magnā</a:t>
            </a:r>
            <a:r>
              <a:rPr lang="en-US" u="sng" dirty="0" smtClean="0"/>
              <a:t> cum arte</a:t>
            </a:r>
            <a:r>
              <a:rPr lang="en-US" dirty="0" smtClean="0"/>
              <a:t> </a:t>
            </a:r>
            <a:r>
              <a:rPr lang="en-US" dirty="0" err="1" smtClean="0"/>
              <a:t>dīxistī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Urbem</a:t>
            </a:r>
            <a:r>
              <a:rPr lang="en-US" dirty="0" smtClean="0"/>
              <a:t> </a:t>
            </a:r>
            <a:r>
              <a:rPr lang="en-US" u="sng" dirty="0" err="1"/>
              <a:t>f</a:t>
            </a:r>
            <a:r>
              <a:rPr lang="en-US" u="sng" dirty="0" err="1" smtClean="0"/>
              <a:t>errō</a:t>
            </a:r>
            <a:r>
              <a:rPr lang="en-US" u="sng" dirty="0" smtClean="0"/>
              <a:t> </a:t>
            </a:r>
            <a:r>
              <a:rPr lang="en-US" u="sng" dirty="0" err="1" smtClean="0"/>
              <a:t>meō</a:t>
            </a:r>
            <a:r>
              <a:rPr lang="en-US" dirty="0" smtClean="0"/>
              <a:t> </a:t>
            </a:r>
            <a:r>
              <a:rPr lang="en-US" dirty="0" err="1" smtClean="0"/>
              <a:t>servavī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479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Vīs</a:t>
            </a:r>
            <a:r>
              <a:rPr lang="en-US" dirty="0" smtClean="0"/>
              <a:t>, </a:t>
            </a:r>
            <a:r>
              <a:rPr lang="en-US" dirty="0" err="1" smtClean="0"/>
              <a:t>vīs</a:t>
            </a:r>
            <a:r>
              <a:rPr lang="en-US" dirty="0" smtClean="0"/>
              <a:t>: irregular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120054"/>
              </p:ext>
            </p:extLst>
          </p:nvPr>
        </p:nvGraphicFramePr>
        <p:xfrm>
          <a:off x="457200" y="1600200"/>
          <a:ext cx="8229600" cy="3108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Singular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Plural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Nom.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vīs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vīrēs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Gen.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vīs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vīrium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vī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vīribus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vim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vīrēs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Abl.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vī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vīribus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0916" y="4907812"/>
            <a:ext cx="75252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Singular: force, Plural: strength</a:t>
            </a:r>
          </a:p>
          <a:p>
            <a:r>
              <a:rPr lang="en-US" sz="2000" dirty="0" smtClean="0"/>
              <a:t>*Don’t confuse it with </a:t>
            </a:r>
            <a:r>
              <a:rPr lang="en-US" sz="2000" dirty="0" err="1" smtClean="0"/>
              <a:t>vir</a:t>
            </a:r>
            <a:r>
              <a:rPr lang="en-US" sz="2000" dirty="0" smtClean="0"/>
              <a:t> (man)… </a:t>
            </a:r>
            <a:r>
              <a:rPr lang="en-US" sz="2000" dirty="0" err="1" smtClean="0"/>
              <a:t>vīs</a:t>
            </a:r>
            <a:r>
              <a:rPr lang="en-US" sz="2000" dirty="0" smtClean="0"/>
              <a:t> has a long </a:t>
            </a:r>
            <a:r>
              <a:rPr lang="en-US" sz="2000" dirty="0" err="1" smtClean="0"/>
              <a:t>ī</a:t>
            </a:r>
            <a:r>
              <a:rPr lang="en-US" sz="2000" dirty="0" smtClean="0"/>
              <a:t> in most forms as opposed to the short </a:t>
            </a:r>
            <a:r>
              <a:rPr lang="en-US" sz="2000" dirty="0" err="1" smtClean="0"/>
              <a:t>i</a:t>
            </a:r>
            <a:r>
              <a:rPr lang="en-US" sz="2000" dirty="0" smtClean="0"/>
              <a:t> of </a:t>
            </a:r>
            <a:r>
              <a:rPr lang="en-US" sz="2000" dirty="0" err="1" smtClean="0"/>
              <a:t>vir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25666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25292</TotalTime>
  <Words>718</Words>
  <Application>Microsoft Macintosh PowerPoint</Application>
  <PresentationFormat>On-screen Show (4:3)</PresentationFormat>
  <Paragraphs>192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3rd i-stem nouns</vt:lpstr>
      <vt:lpstr>3rd i-stem nouns: it’s an i-stem if…</vt:lpstr>
      <vt:lpstr>3rd i-stem nouns</vt:lpstr>
      <vt:lpstr>PowerPoint Presentation</vt:lpstr>
      <vt:lpstr>PowerPoint Presentation</vt:lpstr>
      <vt:lpstr>Identify the Ablative Usages</vt:lpstr>
      <vt:lpstr>Translate. Identify the ablative usage.</vt:lpstr>
      <vt:lpstr>Vīs, vīs: irregular</vt:lpstr>
      <vt:lpstr>Complete the sentence with the proper case</vt:lpstr>
      <vt:lpstr>PowerPoint Presentation</vt:lpstr>
      <vt:lpstr>PowerPoint Presentation</vt:lpstr>
      <vt:lpstr>PowerPoint Presentation</vt:lpstr>
      <vt:lpstr>Ch. 14 Quiz</vt:lpstr>
      <vt:lpstr>Grammar Quiz</vt:lpstr>
      <vt:lpstr>Ch. 14 Review (Final)</vt:lpstr>
      <vt:lpstr>Final Final Review: Pick the one you need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</dc:creator>
  <cp:lastModifiedBy>s</cp:lastModifiedBy>
  <cp:revision>58</cp:revision>
  <dcterms:created xsi:type="dcterms:W3CDTF">2012-11-25T21:54:57Z</dcterms:created>
  <dcterms:modified xsi:type="dcterms:W3CDTF">2015-04-20T01:33:58Z</dcterms:modified>
</cp:coreProperties>
</file>