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1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6F9A6C4-93BE-42EF-B8D5-FC6B5C1972D1}">
  <a:tblStyle styleId="{A6F9A6C4-93BE-42EF-B8D5-FC6B5C1972D1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6E114DC-BBF8-48F6-BE82-DC601303E3C2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24456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And the enclitic -ne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Colors, Thermopylae, equinox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84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shall = used in first person only unless it's a command/prophecy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b</a:t>
            </a:r>
            <a:r>
              <a:rPr lang="en" b="1"/>
              <a:t>a</a:t>
            </a:r>
            <a:r>
              <a:rPr lang="en"/>
              <a:t>m = w</a:t>
            </a:r>
            <a:r>
              <a:rPr lang="en" b="1"/>
              <a:t>a</a:t>
            </a:r>
            <a:r>
              <a:rPr lang="en"/>
              <a:t>s, b</a:t>
            </a:r>
            <a:r>
              <a:rPr lang="en" b="1"/>
              <a:t>i</a:t>
            </a:r>
            <a:r>
              <a:rPr lang="en"/>
              <a:t>s = w</a:t>
            </a:r>
            <a:r>
              <a:rPr lang="en" b="1"/>
              <a:t>i</a:t>
            </a:r>
            <a:r>
              <a:rPr lang="en"/>
              <a:t>ll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4691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4662139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1pPr>
            <a:lvl2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2pPr>
            <a:lvl3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3pPr>
            <a:lvl4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4pPr>
            <a:lvl5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5pPr>
            <a:lvl6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6pPr>
            <a:lvl7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7pPr>
            <a:lvl8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8pPr>
            <a:lvl9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5875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5845828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Wheelock Ch. V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4836025"/>
            <a:ext cx="8180700" cy="103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First/Second Conjugations: Imperfect &amp; Future</a:t>
            </a:r>
          </a:p>
          <a:p>
            <a:pPr>
              <a:buNone/>
            </a:pPr>
            <a:r>
              <a:rPr lang="en"/>
              <a:t>Adjectives ending in -er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Parse and Translate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culpābāmus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remanēbit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culpābitis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remanēbō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culpābunt</a:t>
            </a:r>
          </a:p>
          <a:p>
            <a:pPr marL="457200" lvl="0" indent="-41910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remanēbat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0" y="1417650"/>
            <a:ext cx="9144000" cy="54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Magister noster mē laudat et crās tē laudābit.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Invidiam populī Rōmānī crās nōn sustinēbis.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Perīculumne igitur herī remanēbat?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Superā īram tuam.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Culpa est mea, Ō amīcī</a:t>
            </a:r>
            <a:r>
              <a:rPr lang="en" dirty="0" smtClean="0"/>
              <a:t>.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0" y="1417650"/>
            <a:ext cx="9144000" cy="54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0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endParaRPr lang="en-US" dirty="0" smtClean="0"/>
          </a:p>
          <a:p>
            <a:pPr marL="457200" lvl="0" indent="-419100" rtl="0">
              <a:lnSpc>
                <a:spcPct val="10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endParaRPr lang="en-US" dirty="0"/>
          </a:p>
          <a:p>
            <a:pPr marL="457200" lvl="0" indent="-419100" rtl="0">
              <a:lnSpc>
                <a:spcPct val="10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 smtClean="0"/>
              <a:t>Propter </a:t>
            </a:r>
            <a:r>
              <a:rPr lang="en" dirty="0"/>
              <a:t>adulēscentiam, fīliī meī, mala vītae nōn vidēbātis</a:t>
            </a:r>
            <a:r>
              <a:rPr lang="en" dirty="0" smtClean="0"/>
              <a:t>.</a:t>
            </a:r>
            <a:endParaRPr lang="en-US" dirty="0" smtClean="0"/>
          </a:p>
          <a:p>
            <a:pPr marL="38100" lvl="0" indent="0" rtl="0">
              <a:lnSpc>
                <a:spcPct val="100000"/>
              </a:lnSpc>
              <a:buClr>
                <a:schemeClr val="dk1"/>
              </a:buClr>
              <a:buSzPct val="100000"/>
              <a:buNone/>
            </a:pPr>
            <a:endParaRPr lang="en" dirty="0"/>
          </a:p>
          <a:p>
            <a:pPr marL="457200" lvl="0" indent="-419100" rtl="0">
              <a:lnSpc>
                <a:spcPct val="10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Satisne sānus es</a:t>
            </a:r>
            <a:r>
              <a:rPr lang="en" dirty="0" smtClean="0"/>
              <a:t>?</a:t>
            </a:r>
            <a:endParaRPr lang="en-US" dirty="0" smtClean="0"/>
          </a:p>
          <a:p>
            <a:pPr marL="38100" lvl="0" indent="0" rtl="0">
              <a:lnSpc>
                <a:spcPct val="100000"/>
              </a:lnSpc>
              <a:buClr>
                <a:schemeClr val="dk1"/>
              </a:buClr>
              <a:buSzPct val="100000"/>
              <a:buNone/>
            </a:pPr>
            <a:endParaRPr lang="en" dirty="0"/>
          </a:p>
          <a:p>
            <a:pPr marL="457200" lvl="0" indent="-419100">
              <a:lnSpc>
                <a:spcPct val="10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Semper glōria et fāma tua manēbunt.</a:t>
            </a:r>
          </a:p>
        </p:txBody>
      </p:sp>
    </p:spTree>
    <p:extLst>
      <p:ext uri="{BB962C8B-B14F-4D97-AF65-F5344CB8AC3E}">
        <p14:creationId xmlns:p14="http://schemas.microsoft.com/office/powerpoint/2010/main" val="128168919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Thermopylae (300)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0" y="1417637"/>
            <a:ext cx="91440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"Exercitus noster est magnus," Persicus inquit, "et propter numerum sagittārum nostrārum caelum nōn vidēbitis!"</a:t>
            </a:r>
          </a:p>
          <a:p>
            <a:pPr lvl="0" rtl="0">
              <a:buNone/>
            </a:pPr>
            <a:r>
              <a:rPr lang="en" dirty="0"/>
              <a:t>Tum Lacedaemonius respondet: "In umbrā, igitur, pugnābimus!"</a:t>
            </a:r>
          </a:p>
          <a:p>
            <a:pPr marL="0" indent="0">
              <a:buNone/>
            </a:pPr>
            <a:endParaRPr lang="en" sz="1000" dirty="0"/>
          </a:p>
          <a:p>
            <a:pPr lvl="0" rtl="0">
              <a:buNone/>
            </a:pPr>
            <a:r>
              <a:rPr lang="en" dirty="0"/>
              <a:t>Exercitus = army		Persicus, -ī = a Persian</a:t>
            </a:r>
          </a:p>
          <a:p>
            <a:pPr lvl="0" rtl="0">
              <a:buNone/>
            </a:pPr>
            <a:r>
              <a:rPr lang="en" dirty="0"/>
              <a:t>inquit = says			</a:t>
            </a:r>
            <a:r>
              <a:rPr lang="en" dirty="0" smtClean="0"/>
              <a:t>sagitta</a:t>
            </a:r>
            <a:r>
              <a:rPr lang="en" dirty="0"/>
              <a:t>, -ae = arrow</a:t>
            </a:r>
          </a:p>
          <a:p>
            <a:pPr>
              <a:buNone/>
            </a:pPr>
            <a:r>
              <a:rPr lang="en" dirty="0"/>
              <a:t>respondēre = to respond </a:t>
            </a:r>
            <a:r>
              <a:rPr lang="en-US" dirty="0" smtClean="0"/>
              <a:t>   </a:t>
            </a:r>
            <a:r>
              <a:rPr lang="en" dirty="0" smtClean="0"/>
              <a:t>umbra</a:t>
            </a:r>
            <a:r>
              <a:rPr lang="en" dirty="0"/>
              <a:t>, -ae = </a:t>
            </a:r>
            <a:r>
              <a:rPr lang="en" dirty="0" smtClean="0"/>
              <a:t>shade,</a:t>
            </a:r>
            <a:endParaRPr lang="en-US" dirty="0"/>
          </a:p>
          <a:p>
            <a:pPr>
              <a:buNone/>
            </a:pPr>
            <a:r>
              <a:rPr lang="en" dirty="0" smtClean="0"/>
              <a:t>pugnāre </a:t>
            </a:r>
            <a:r>
              <a:rPr lang="en" dirty="0"/>
              <a:t>= to </a:t>
            </a:r>
            <a:r>
              <a:rPr lang="en" dirty="0" smtClean="0"/>
              <a:t>fight</a:t>
            </a:r>
            <a:r>
              <a:rPr lang="en-US" dirty="0" smtClean="0"/>
              <a:t>					</a:t>
            </a:r>
            <a:r>
              <a:rPr lang="en" dirty="0" smtClean="0"/>
              <a:t>shadow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200805"/>
              </p:ext>
            </p:extLst>
          </p:nvPr>
        </p:nvGraphicFramePr>
        <p:xfrm>
          <a:off x="0" y="47625"/>
          <a:ext cx="9144000" cy="64922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572000"/>
                <a:gridCol w="457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Chapter 5 Quiz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verbum, -</a:t>
                      </a:r>
                      <a:r>
                        <a:rPr lang="en-US" sz="3200" dirty="0" err="1" smtClean="0"/>
                        <a:t>ī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</a:t>
                      </a:r>
                      <a:r>
                        <a:rPr lang="en-US" sz="3200" dirty="0" err="1" smtClean="0"/>
                        <a:t>cras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animus, -</a:t>
                      </a:r>
                      <a:r>
                        <a:rPr lang="en-US" sz="3200" dirty="0" err="1" smtClean="0"/>
                        <a:t>ī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</a:t>
                      </a:r>
                      <a:r>
                        <a:rPr lang="en-US" sz="3200" dirty="0" err="1" smtClean="0"/>
                        <a:t>sanus</a:t>
                      </a:r>
                      <a:r>
                        <a:rPr lang="en-US" sz="3200" dirty="0" smtClean="0"/>
                        <a:t>, -a, -um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tum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 </a:t>
                      </a:r>
                      <a:r>
                        <a:rPr lang="en-US" sz="3200" dirty="0" err="1" smtClean="0"/>
                        <a:t>satis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</a:t>
                      </a:r>
                      <a:r>
                        <a:rPr lang="en-US" sz="3200" dirty="0" err="1" smtClean="0"/>
                        <a:t>super</a:t>
                      </a:r>
                      <a:r>
                        <a:rPr lang="en-US" sz="3200" dirty="0" err="1" smtClean="0"/>
                        <a:t>ō</a:t>
                      </a:r>
                      <a:r>
                        <a:rPr lang="en-US" sz="3200" dirty="0" smtClean="0"/>
                        <a:t>, </a:t>
                      </a:r>
                      <a:r>
                        <a:rPr lang="en-US" sz="3200" dirty="0" err="1" smtClean="0"/>
                        <a:t>superāre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8. quando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3200" dirty="0" smtClean="0"/>
                        <a:t>9.</a:t>
                      </a:r>
                      <a:r>
                        <a:rPr lang="en-US" sz="3200" baseline="0" dirty="0" smtClean="0"/>
                        <a:t> Helen of Troy was known for her </a:t>
                      </a:r>
                      <a:r>
                        <a:rPr lang="en-US" sz="3200" i="1" baseline="0" dirty="0" smtClean="0"/>
                        <a:t>pulchritude</a:t>
                      </a:r>
                      <a:r>
                        <a:rPr lang="en-US" sz="3200" i="0" baseline="0" dirty="0" smtClean="0"/>
                        <a:t>.  That is to say, she was known for her ________.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3200" dirty="0" smtClean="0"/>
                        <a:t>10. A </a:t>
                      </a:r>
                      <a:r>
                        <a:rPr lang="en-US" sz="3200" i="1" dirty="0" smtClean="0"/>
                        <a:t>cenacle</a:t>
                      </a:r>
                      <a:r>
                        <a:rPr lang="en-US" sz="3200" i="0" baseline="0" dirty="0" smtClean="0"/>
                        <a:t> is most likely what?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US" sz="3200" i="0" baseline="0" dirty="0" smtClean="0"/>
                        <a:t>The act of freeing from fault or crime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US" sz="3200" dirty="0" smtClean="0"/>
                        <a:t>A person who believes all people are</a:t>
                      </a:r>
                      <a:r>
                        <a:rPr lang="en-US" sz="3200" baseline="0" dirty="0" smtClean="0"/>
                        <a:t> selfish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US" sz="3200" baseline="0" dirty="0" smtClean="0"/>
                        <a:t>A crushed rock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US" sz="3200" dirty="0" smtClean="0"/>
                        <a:t>A dining room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367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875"/>
            <a:ext cx="8127999" cy="584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Conjugate and translate </a:t>
            </a:r>
            <a:r>
              <a:rPr lang="en-US" sz="3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culp</a:t>
            </a:r>
            <a:r>
              <a:rPr lang="en-US" sz="3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ō</a:t>
            </a: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lang="en-US" sz="3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culpāre</a:t>
            </a: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lang="en-US" sz="3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culpavī</a:t>
            </a: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lang="en-US" sz="3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culpatum</a:t>
            </a: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(to blame) in the Present, Imperfect, and Future tenses.</a:t>
            </a:r>
          </a:p>
          <a:p>
            <a:pPr marL="457200" indent="-457200">
              <a:buAutoNum type="arabicPeriod"/>
            </a:pP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Translate:</a:t>
            </a:r>
          </a:p>
          <a:p>
            <a:pPr marL="457200" lvl="1" indent="-457200">
              <a:buAutoNum type="alphaLcPeriod"/>
            </a:pPr>
            <a:r>
              <a:rPr lang="en-US" sz="3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Satisne</a:t>
            </a: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sanus</a:t>
            </a: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</a:p>
          <a:p>
            <a:pPr marL="457200" lvl="1" indent="-457200">
              <a:buFontTx/>
              <a:buAutoNum type="alphaLcPeriod"/>
            </a:pPr>
            <a:r>
              <a:rPr lang="en" sz="3400" b="1" dirty="0">
                <a:solidFill>
                  <a:srgbClr val="FFFFFF"/>
                </a:solidFill>
                <a:latin typeface="Times New Roman"/>
                <a:cs typeface="Times New Roman"/>
              </a:rPr>
              <a:t>Magister noster mē laudat et crās tē laudābit.</a:t>
            </a:r>
          </a:p>
          <a:p>
            <a:pPr marL="457200" lvl="1" indent="-457200">
              <a:buAutoNum type="alphaLcPeriod"/>
            </a:pP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“P</a:t>
            </a:r>
            <a:r>
              <a:rPr lang="en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ropter </a:t>
            </a:r>
            <a:r>
              <a:rPr lang="en" sz="3400" b="1" dirty="0">
                <a:solidFill>
                  <a:srgbClr val="FFFFFF"/>
                </a:solidFill>
                <a:latin typeface="Times New Roman"/>
                <a:cs typeface="Times New Roman"/>
              </a:rPr>
              <a:t>numerum sagittārum nostrārum caelum nōn vidēbitis</a:t>
            </a:r>
            <a:r>
              <a:rPr lang="en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!”</a:t>
            </a:r>
            <a:endParaRPr lang="en-US" sz="3400" b="1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457200" lvl="1" indent="-457200">
              <a:buFontTx/>
              <a:buAutoNum type="alphaLcPeriod"/>
            </a:pPr>
            <a:r>
              <a:rPr lang="en" sz="3400" b="1" dirty="0">
                <a:solidFill>
                  <a:srgbClr val="FFFFFF"/>
                </a:solidFill>
                <a:latin typeface="Times New Roman"/>
                <a:cs typeface="Times New Roman"/>
              </a:rPr>
              <a:t>"In umbrā, igitur, pugnābimus</a:t>
            </a:r>
            <a:r>
              <a:rPr lang="en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!”</a:t>
            </a:r>
            <a:endParaRPr lang="en" sz="3400" b="1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457200" lvl="1" indent="-457200">
              <a:buAutoNum type="alphaLcPeriod"/>
            </a:pPr>
            <a:r>
              <a:rPr lang="en-US" sz="3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Puella</a:t>
            </a: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pulchra</a:t>
            </a: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lang="en-US" sz="3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ē</a:t>
            </a: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34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amabat</a:t>
            </a:r>
            <a:r>
              <a:rPr lang="en-US" sz="34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lang="en-US" sz="3400" b="1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165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84993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Remember 1st/2nd conjugation verbs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cēnō, cēnāre, cēnavī, cenatum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maneō, manēre, mānsī, mānsum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culpō, culpāre, culpavī, culpatum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superō, superāre, superavi, superatum</a:t>
            </a:r>
          </a:p>
          <a:p>
            <a:pPr marL="457200" lvl="0" indent="-4191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movēo, movēre, mōvī, mōtum</a:t>
            </a:r>
          </a:p>
          <a:p>
            <a:endParaRPr lang="en"/>
          </a:p>
          <a:p>
            <a:pPr lvl="0">
              <a:lnSpc>
                <a:spcPct val="150000"/>
              </a:lnSpc>
              <a:buNone/>
            </a:pPr>
            <a:r>
              <a:rPr lang="en"/>
              <a:t>How is the stem formed?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Imperfect Tense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The </a:t>
            </a:r>
            <a:r>
              <a:rPr lang="en" b="1" u="sng" dirty="0"/>
              <a:t>imperfect tense</a:t>
            </a:r>
            <a:r>
              <a:rPr lang="en" dirty="0"/>
              <a:t> is one of the six tenses in Latin.</a:t>
            </a:r>
          </a:p>
          <a:p>
            <a:pPr marL="0" indent="0">
              <a:buNone/>
            </a:pPr>
            <a:endParaRPr lang="en" sz="1800" dirty="0"/>
          </a:p>
          <a:p>
            <a:pPr lvl="0" rtl="0">
              <a:buNone/>
            </a:pPr>
            <a:r>
              <a:rPr lang="en" dirty="0"/>
              <a:t>It refers to a past action and can be translated the following ways:</a:t>
            </a:r>
          </a:p>
          <a:p>
            <a:pPr marL="0" indent="0">
              <a:buNone/>
            </a:pPr>
            <a:endParaRPr lang="en" sz="1800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 was </a:t>
            </a:r>
            <a:r>
              <a:rPr lang="en" i="1" dirty="0"/>
              <a:t>verb</a:t>
            </a:r>
            <a:r>
              <a:rPr lang="en" dirty="0"/>
              <a:t>ing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 used to </a:t>
            </a:r>
            <a:r>
              <a:rPr lang="en" i="1" dirty="0"/>
              <a:t>verb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 kept on </a:t>
            </a:r>
            <a:r>
              <a:rPr lang="en" i="1" dirty="0"/>
              <a:t>verb</a:t>
            </a:r>
            <a:r>
              <a:rPr lang="en" dirty="0"/>
              <a:t>ing</a:t>
            </a:r>
          </a:p>
          <a:p>
            <a:pPr marL="0" indent="0">
              <a:buNone/>
            </a:pPr>
            <a:endParaRPr lang="en" sz="900" dirty="0"/>
          </a:p>
          <a:p>
            <a:pPr lvl="0">
              <a:buNone/>
            </a:pPr>
            <a:r>
              <a:rPr lang="en" sz="3400" dirty="0">
                <a:solidFill>
                  <a:srgbClr val="FF0000"/>
                </a:solidFill>
              </a:rPr>
              <a:t>DO NOT TRANSLATE AS "I </a:t>
            </a:r>
            <a:r>
              <a:rPr lang="en" sz="3400" i="1" dirty="0">
                <a:solidFill>
                  <a:srgbClr val="FF0000"/>
                </a:solidFill>
              </a:rPr>
              <a:t>verb</a:t>
            </a:r>
            <a:r>
              <a:rPr lang="en" sz="3400" dirty="0">
                <a:solidFill>
                  <a:srgbClr val="FF0000"/>
                </a:solidFill>
              </a:rPr>
              <a:t>ed!"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Imperfect Tense Endings</a:t>
            </a:r>
          </a:p>
        </p:txBody>
      </p:sp>
      <p:graphicFrame>
        <p:nvGraphicFramePr>
          <p:cNvPr id="52" name="Shape 52"/>
          <p:cNvGraphicFramePr/>
          <p:nvPr/>
        </p:nvGraphicFramePr>
        <p:xfrm>
          <a:off x="0" y="1568950"/>
          <a:ext cx="9096000" cy="4576575"/>
        </p:xfrm>
        <a:graphic>
          <a:graphicData uri="http://schemas.openxmlformats.org/drawingml/2006/table">
            <a:tbl>
              <a:tblPr>
                <a:noFill/>
                <a:tableStyleId>{A6F9A6C4-93BE-42EF-B8D5-FC6B5C1972D1}</a:tableStyleId>
              </a:tblPr>
              <a:tblGrid>
                <a:gridCol w="1819200"/>
                <a:gridCol w="1819200"/>
                <a:gridCol w="1819200"/>
                <a:gridCol w="1819200"/>
                <a:gridCol w="1819200"/>
              </a:tblGrid>
              <a:tr h="82762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Singular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Plural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35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1st person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-bam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I was praising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-bāmus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we were praising</a:t>
                      </a:r>
                    </a:p>
                  </a:txBody>
                  <a:tcPr marL="91425" marR="91425" marT="91425" marB="91425"/>
                </a:tc>
              </a:tr>
              <a:tr h="8035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2nd person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-bās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You were praising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-bātis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y'all were praising</a:t>
                      </a:r>
                    </a:p>
                  </a:txBody>
                  <a:tcPr marL="91425" marR="91425" marT="91425" marB="91425"/>
                </a:tc>
              </a:tr>
              <a:tr h="8035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3rd person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
-bat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He/she/it was praising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 b="1"/>
                        <a:t>
-bant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they were praising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53" name="Shape 53"/>
          <p:cNvSpPr txBox="1"/>
          <p:nvPr/>
        </p:nvSpPr>
        <p:spPr>
          <a:xfrm>
            <a:off x="0" y="6210725"/>
            <a:ext cx="9096000" cy="64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/>
              <a:t>The imperfect will ALWAYS have -ba- in it.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Imperfect tense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Those endings (-bam, -bas, -bat, etc.) will attach to the end of the stem as usual.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Example:</a:t>
            </a:r>
          </a:p>
          <a:p>
            <a:pPr lvl="0" rtl="0">
              <a:buNone/>
            </a:pPr>
            <a:r>
              <a:rPr lang="en"/>
              <a:t>laudō, laudāre, laudavī, laudātum</a:t>
            </a:r>
          </a:p>
          <a:p>
            <a:pPr lvl="0" rtl="0">
              <a:buNone/>
            </a:pPr>
            <a:r>
              <a:rPr lang="en"/>
              <a:t>laudō, </a:t>
            </a:r>
            <a:r>
              <a:rPr lang="en" b="1">
                <a:solidFill>
                  <a:srgbClr val="FF0000"/>
                </a:solidFill>
              </a:rPr>
              <a:t>laudā</a:t>
            </a:r>
            <a:r>
              <a:rPr lang="en" b="1">
                <a:solidFill>
                  <a:srgbClr val="000000"/>
                </a:solidFill>
              </a:rPr>
              <a:t>/</a:t>
            </a:r>
            <a:r>
              <a:rPr lang="en" b="1">
                <a:solidFill>
                  <a:srgbClr val="FF0000"/>
                </a:solidFill>
              </a:rPr>
              <a:t>re</a:t>
            </a:r>
          </a:p>
          <a:p>
            <a:pPr>
              <a:buNone/>
            </a:pPr>
            <a:r>
              <a:rPr lang="en">
                <a:solidFill>
                  <a:srgbClr val="000000"/>
                </a:solidFill>
              </a:rPr>
              <a:t>laudā+ending --&gt; laudābam, laudābās, etc.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Future Tense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Same stem, new endings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Remember, these are only for 1st/2nd conjugation verbs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Future may be translated as follows: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 will </a:t>
            </a:r>
            <a:r>
              <a:rPr lang="en" i="1"/>
              <a:t>verb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 shall </a:t>
            </a:r>
            <a:r>
              <a:rPr lang="en" i="1"/>
              <a:t>verb</a:t>
            </a:r>
            <a:r>
              <a:rPr lang="en"/>
              <a:t>*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Future Tense Endings</a:t>
            </a:r>
          </a:p>
        </p:txBody>
      </p:sp>
      <p:graphicFrame>
        <p:nvGraphicFramePr>
          <p:cNvPr id="71" name="Shape 71"/>
          <p:cNvGraphicFramePr/>
          <p:nvPr/>
        </p:nvGraphicFramePr>
        <p:xfrm>
          <a:off x="0" y="1568950"/>
          <a:ext cx="9096000" cy="4576575"/>
        </p:xfrm>
        <a:graphic>
          <a:graphicData uri="http://schemas.openxmlformats.org/drawingml/2006/table">
            <a:tbl>
              <a:tblPr>
                <a:noFill/>
                <a:tableStyleId>{46E114DC-BBF8-48F6-BE82-DC601303E3C2}</a:tableStyleId>
              </a:tblPr>
              <a:tblGrid>
                <a:gridCol w="1819200"/>
                <a:gridCol w="1819200"/>
                <a:gridCol w="1819200"/>
                <a:gridCol w="1819200"/>
                <a:gridCol w="1819200"/>
              </a:tblGrid>
              <a:tr h="82762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Singular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Plural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3575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1st person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/>
                        <a:t>-bō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I shall praise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/>
                        <a:t>-bimus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we will praise</a:t>
                      </a:r>
                    </a:p>
                  </a:txBody>
                  <a:tcPr marL="91425" marR="91425" marT="91425" marB="91425"/>
                </a:tc>
              </a:tr>
              <a:tr h="803575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2nd person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/>
                        <a:t>-bis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You will praise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/>
                        <a:t>-bitis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y'all will praise</a:t>
                      </a:r>
                    </a:p>
                  </a:txBody>
                  <a:tcPr marL="91425" marR="91425" marT="91425" marB="91425"/>
                </a:tc>
              </a:tr>
              <a:tr h="803575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</a:rPr>
                        <a:t>3rd person</a:t>
                      </a:r>
                    </a:p>
                  </a:txBody>
                  <a:tcPr marL="91425" marR="91425" marT="91425" marB="91425"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/>
                        <a:t>
-bit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He/she/it will praise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 b="1"/>
                        <a:t>
-bunt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3000"/>
                        <a:t>they will praise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72" name="Shape 72"/>
          <p:cNvSpPr txBox="1"/>
          <p:nvPr/>
        </p:nvSpPr>
        <p:spPr>
          <a:xfrm>
            <a:off x="0" y="6210725"/>
            <a:ext cx="9096000" cy="647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600"/>
              <a:t>Beware the vowel change: bo/bi/bi/bi/bi/bu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Imperfect tense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Those endings (-bō, -bis, -bit, etc.) will attach to the end of the stem as usual.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Example:</a:t>
            </a:r>
          </a:p>
          <a:p>
            <a:pPr lvl="0" rtl="0">
              <a:buNone/>
            </a:pPr>
            <a:r>
              <a:rPr lang="en"/>
              <a:t>laudō, laudāre, laudavī, laudātum</a:t>
            </a:r>
          </a:p>
          <a:p>
            <a:pPr lvl="0" rtl="0">
              <a:buNone/>
            </a:pPr>
            <a:r>
              <a:rPr lang="en"/>
              <a:t>laudō, </a:t>
            </a:r>
            <a:r>
              <a:rPr lang="en" b="1">
                <a:solidFill>
                  <a:srgbClr val="FF0000"/>
                </a:solidFill>
              </a:rPr>
              <a:t>laudā</a:t>
            </a:r>
            <a:r>
              <a:rPr lang="en" b="1">
                <a:solidFill>
                  <a:srgbClr val="000000"/>
                </a:solidFill>
              </a:rPr>
              <a:t>/</a:t>
            </a:r>
            <a:r>
              <a:rPr lang="en" b="1">
                <a:solidFill>
                  <a:srgbClr val="FF0000"/>
                </a:solidFill>
              </a:rPr>
              <a:t>re</a:t>
            </a:r>
          </a:p>
          <a:p>
            <a:pPr lvl="0" rtl="0">
              <a:buNone/>
            </a:pPr>
            <a:r>
              <a:rPr lang="en">
                <a:solidFill>
                  <a:srgbClr val="000000"/>
                </a:solidFill>
              </a:rPr>
              <a:t>laudā+ending --&gt; laudābō, laudābis, etc.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Adjectives ending in -er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Some adjectives of 1st/2nd declension end in -er.  They should not be a problem provided that the feminine and neuter forms are memorized in order to get the base.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līber, lībera, līberum (free)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pulcher, pulchra, pulchrum (beautiful)</a:t>
            </a:r>
          </a:p>
          <a:p>
            <a:endParaRPr lang="en"/>
          </a:p>
          <a:p>
            <a:pPr lvl="0">
              <a:buNone/>
            </a:pPr>
            <a:r>
              <a:rPr lang="en"/>
              <a:t>Līber would decline </a:t>
            </a:r>
            <a:r>
              <a:rPr lang="en" i="1"/>
              <a:t>līber, līberī, līberō</a:t>
            </a:r>
            <a:r>
              <a:rPr lang="en"/>
              <a:t>... while </a:t>
            </a:r>
            <a:r>
              <a:rPr lang="en" i="1"/>
              <a:t>pulcher</a:t>
            </a:r>
            <a:r>
              <a:rPr lang="en"/>
              <a:t> would decline </a:t>
            </a:r>
            <a:r>
              <a:rPr lang="en" i="1"/>
              <a:t>pulcher, pulchrī, pulchrō</a:t>
            </a:r>
            <a:r>
              <a:rPr lang="en"/>
              <a:t>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9266</TotalTime>
  <Words>678</Words>
  <Application>Microsoft Macintosh PowerPoint</Application>
  <PresentationFormat>On-screen Show (4:3)</PresentationFormat>
  <Paragraphs>143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/>
      <vt:lpstr>Wheelock Ch. V</vt:lpstr>
      <vt:lpstr>Remember 1st/2nd conjugation verbs</vt:lpstr>
      <vt:lpstr>Imperfect Tense</vt:lpstr>
      <vt:lpstr>Imperfect Tense Endings</vt:lpstr>
      <vt:lpstr>Imperfect tense</vt:lpstr>
      <vt:lpstr>Future Tense</vt:lpstr>
      <vt:lpstr>Future Tense Endings</vt:lpstr>
      <vt:lpstr>Imperfect tense</vt:lpstr>
      <vt:lpstr>Adjectives ending in -er</vt:lpstr>
      <vt:lpstr>Parse and Translate</vt:lpstr>
      <vt:lpstr>Translate</vt:lpstr>
      <vt:lpstr>Translate</vt:lpstr>
      <vt:lpstr>Thermopylae (300)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Ch. V</dc:title>
  <cp:lastModifiedBy>Steven</cp:lastModifiedBy>
  <cp:revision>10</cp:revision>
  <dcterms:modified xsi:type="dcterms:W3CDTF">2013-11-17T14:14:51Z</dcterms:modified>
</cp:coreProperties>
</file>