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9" r:id="rId12"/>
    <p:sldId id="266" r:id="rId13"/>
    <p:sldId id="267" r:id="rId14"/>
    <p:sldId id="268" r:id="rId15"/>
    <p:sldId id="271" r:id="rId16"/>
    <p:sldId id="272" r:id="rId17"/>
    <p:sldId id="273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9A766C7-02A0-4DF5-B7A0-636470A2665A}">
  <a:tblStyle styleId="{49A766C7-02A0-4DF5-B7A0-636470A2665A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039D2E7-721C-4DDE-B096-3911CE933E39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E9043-F97C-5849-8053-13916255B7B4}" type="datetimeFigureOut">
              <a:rPr lang="en-US" smtClean="0"/>
              <a:t>10/4/13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049B7-9472-5E4A-ADFC-E0C65B8E7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27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85768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S.A.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Why would Cicero write a book on friendship?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Rebel/belligerent/bellicose, </a:t>
            </a:r>
            <a:r>
              <a:rPr lang="en-US" baseline="0" dirty="0" smtClean="0"/>
              <a:t> curator, binoculars, otiose/negotiate, imperil, remediation, embellish, malefactor, parvovirus, verify, essence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67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Colonnade</a:t>
            </a:r>
          </a:p>
          <a:p>
            <a:r>
              <a:rPr lang="en-US" dirty="0" smtClean="0"/>
              <a:t>A.D.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3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72035" y="311039"/>
            <a:ext cx="8399999" cy="4440899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372035" y="4904401"/>
            <a:ext cx="8399999" cy="12066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630810"/>
            <a:ext cx="7772400" cy="378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5195894"/>
            <a:ext cx="7772400" cy="61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72035" y="1550894"/>
            <a:ext cx="8399999" cy="51705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x="372035" y="-120"/>
            <a:ext cx="8399999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372035" y="1550894"/>
            <a:ext cx="4114800" cy="51705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372035" y="-120"/>
            <a:ext cx="8399999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657164" y="1550894"/>
            <a:ext cx="4114800" cy="51705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761353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372035" y="1550894"/>
            <a:ext cx="8399999" cy="51705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372035" y="-120"/>
            <a:ext cx="8399999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72035" y="5702203"/>
            <a:ext cx="8399999" cy="86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72035" y="311039"/>
            <a:ext cx="8399999" cy="5158200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372035" y="314112"/>
            <a:ext cx="8399999" cy="6229800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630810"/>
            <a:ext cx="7772400" cy="3789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Wheelock Ch. IV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493150" y="4972425"/>
            <a:ext cx="8219399" cy="1107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Second Declension Neuters; Adjectives; Present Indicative of </a:t>
            </a:r>
            <a:r>
              <a:rPr lang="en" i="1"/>
              <a:t>sum</a:t>
            </a:r>
            <a:r>
              <a:rPr lang="en"/>
              <a:t>; substantives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Substantives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76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Sometimes adjectives do not modify a noun but stand in for a noun.  This is called a </a:t>
            </a:r>
            <a:r>
              <a:rPr lang="en" b="1" u="sng"/>
              <a:t>substantive</a:t>
            </a:r>
            <a:r>
              <a:rPr lang="en"/>
              <a:t>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In Latin, we may supply man/men, woman/women, or thing/things depending on the gender and number of the adjective: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Bonās laudant. </a:t>
            </a:r>
            <a:r>
              <a:rPr lang="en" i="1"/>
              <a:t>They praise the good women</a:t>
            </a:r>
            <a:r>
              <a:rPr lang="en"/>
              <a:t>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Multī sunt stultī. </a:t>
            </a:r>
            <a:r>
              <a:rPr lang="en" i="1"/>
              <a:t>Many (men) are foolish</a:t>
            </a:r>
            <a:r>
              <a:rPr lang="en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349250"/>
            <a:ext cx="8350249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191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3200" dirty="0"/>
              <a:t>2nd-declension neuter has the same forms as the masculine except in what three instances?</a:t>
            </a:r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3200" dirty="0"/>
              <a:t>Translate the following neuter nouns: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 sz="2800" dirty="0"/>
              <a:t>bella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 sz="2800" dirty="0"/>
              <a:t>bellum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 sz="2800" dirty="0"/>
              <a:t>officium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 sz="2800" dirty="0"/>
              <a:t>officiīs</a:t>
            </a:r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3200" dirty="0"/>
              <a:t>Given these nominative forms, change endings to make them fit the given cases: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 sz="2400" b="1" dirty="0"/>
              <a:t>bellum parvum</a:t>
            </a:r>
            <a:r>
              <a:rPr lang="en" sz="2400" dirty="0"/>
              <a:t> into accusative plural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 sz="2400" b="1" dirty="0"/>
              <a:t>perīculum magnum </a:t>
            </a:r>
            <a:r>
              <a:rPr lang="en" sz="2400" dirty="0"/>
              <a:t>in genitive sing. and gen. plural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 sz="2400" b="1" dirty="0"/>
              <a:t>officium vērum</a:t>
            </a:r>
            <a:r>
              <a:rPr lang="en" sz="2400" dirty="0"/>
              <a:t> into ablative singular</a:t>
            </a:r>
          </a:p>
          <a:p>
            <a:endParaRPr lang="en" sz="3200" dirty="0"/>
          </a:p>
        </p:txBody>
      </p:sp>
    </p:spTree>
    <p:extLst>
      <p:ext uri="{BB962C8B-B14F-4D97-AF65-F5344CB8AC3E}">
        <p14:creationId xmlns:p14="http://schemas.microsoft.com/office/powerpoint/2010/main" val="2056690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Translate. Identify any substantives.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Fortūna est caeca.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Sī perīcula </a:t>
            </a:r>
            <a:r>
              <a:rPr lang="en-US" dirty="0" err="1" smtClean="0"/>
              <a:t>sunt</a:t>
            </a:r>
            <a:r>
              <a:rPr lang="en" dirty="0" smtClean="0"/>
              <a:t> </a:t>
            </a:r>
            <a:r>
              <a:rPr lang="en" dirty="0"/>
              <a:t>vēra, īnfortūnātus es.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Tuae fīliae bellae nōn sunt.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Remedium īrae est mora.</a:t>
            </a:r>
          </a:p>
          <a:p>
            <a:pPr marL="457200" lvl="0" indent="-41910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Īnfīnītus est numerus stultōrum.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Practice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In magnō perīculō sumus.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Vīta nōn est sine ōtiō.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Rōmam et Rōmānī amō.</a:t>
            </a:r>
          </a:p>
          <a:p>
            <a:pPr marL="457200" lvl="0" indent="-41910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Paucī amīcī sunt vērī.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Rarity of Friendship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87900" y="1430675"/>
            <a:ext cx="8491499" cy="529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Paucī virī vērōs amīcōs habent, et paucī sunt dignī. Amīcitia vēra est praeclāra, et omnia praeclāra sunt rāra. Multī virī stultī dē pecūniā semper cōgitant, paucī dē amīcīs; sed errant: possumus valēre sine multā pecūniā, sed sine amīcitiā nōn valēmus et vīta est nihil.</a:t>
            </a:r>
          </a:p>
          <a:p>
            <a:pPr lvl="0" rtl="0">
              <a:buNone/>
            </a:pPr>
            <a:r>
              <a:rPr lang="en" dirty="0"/>
              <a:t>--Cicero, </a:t>
            </a:r>
            <a:r>
              <a:rPr lang="en" i="1" dirty="0"/>
              <a:t>Dē Amīcitiā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dirty="0"/>
              <a:t>Dignus,-a,-um </a:t>
            </a:r>
            <a:r>
              <a:rPr lang="en" dirty="0"/>
              <a:t>= worthy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dirty="0"/>
              <a:t>amicitia, -ae</a:t>
            </a:r>
            <a:r>
              <a:rPr lang="en" dirty="0"/>
              <a:t> =</a:t>
            </a:r>
            <a:r>
              <a:rPr lang="en" b="1" dirty="0"/>
              <a:t> </a:t>
            </a:r>
            <a:r>
              <a:rPr lang="en" dirty="0"/>
              <a:t>friendship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dirty="0"/>
              <a:t>omnia</a:t>
            </a:r>
            <a:r>
              <a:rPr lang="en" dirty="0"/>
              <a:t> = all things</a:t>
            </a:r>
          </a:p>
          <a:p>
            <a:pPr>
              <a:spcBef>
                <a:spcPts val="0"/>
              </a:spcBef>
              <a:buNone/>
            </a:pPr>
            <a:r>
              <a:rPr lang="en" b="1" dirty="0"/>
              <a:t>possumus</a:t>
            </a:r>
            <a:r>
              <a:rPr lang="en" dirty="0"/>
              <a:t> = we are able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709676"/>
              </p:ext>
            </p:extLst>
          </p:nvPr>
        </p:nvGraphicFramePr>
        <p:xfrm>
          <a:off x="0" y="3317875"/>
          <a:ext cx="9144000" cy="24739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14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Place filler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9.</a:t>
                      </a:r>
                      <a:r>
                        <a:rPr lang="en-US" sz="2400" baseline="0" dirty="0" smtClean="0"/>
                        <a:t> A good debater can </a:t>
                      </a:r>
                      <a:r>
                        <a:rPr lang="en-US" sz="2400" i="1" baseline="0" dirty="0" smtClean="0"/>
                        <a:t>stultify</a:t>
                      </a:r>
                      <a:r>
                        <a:rPr lang="en-US" sz="2400" i="0" baseline="0" dirty="0" smtClean="0"/>
                        <a:t> his opponent, tearing apart the opponent’s arguments and making him look like a __________.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10.</a:t>
                      </a:r>
                      <a:r>
                        <a:rPr lang="en-US" sz="2400" baseline="0" dirty="0" smtClean="0"/>
                        <a:t> An atom bomb can </a:t>
                      </a:r>
                      <a:r>
                        <a:rPr lang="en-US" sz="2400" i="1" baseline="0" dirty="0" smtClean="0"/>
                        <a:t>annihilate</a:t>
                      </a:r>
                      <a:r>
                        <a:rPr lang="en-US" sz="2400" i="0" baseline="0" dirty="0" smtClean="0"/>
                        <a:t> a whole city,</a:t>
                      </a:r>
                    </a:p>
                    <a:p>
                      <a:r>
                        <a:rPr lang="en-US" sz="2400" i="0" baseline="0" dirty="0" smtClean="0"/>
                        <a:t>          reducing it to _________.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11. An official </a:t>
                      </a:r>
                      <a:r>
                        <a:rPr lang="en-US" sz="2400" i="1" dirty="0" smtClean="0"/>
                        <a:t>moratorium</a:t>
                      </a:r>
                      <a:r>
                        <a:rPr lang="en-US" sz="2400" i="0" dirty="0" smtClean="0"/>
                        <a:t> resulted in a</a:t>
                      </a:r>
                      <a:r>
                        <a:rPr lang="en-US" sz="2400" i="0" baseline="0" dirty="0" smtClean="0"/>
                        <a:t> ______ in the proceedings.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076969"/>
              </p:ext>
            </p:extLst>
          </p:nvPr>
        </p:nvGraphicFramePr>
        <p:xfrm>
          <a:off x="0" y="476249"/>
          <a:ext cx="9144000" cy="308676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572000"/>
                <a:gridCol w="4572000"/>
              </a:tblGrid>
              <a:tr h="6508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Wheelock Chapter 4 Quiz (Vocabulary)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89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</a:t>
                      </a:r>
                      <a:r>
                        <a:rPr lang="en-US" sz="2400" dirty="0" err="1" smtClean="0"/>
                        <a:t>donum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don</a:t>
                      </a:r>
                      <a:r>
                        <a:rPr lang="en-US" sz="2400" dirty="0" err="1" smtClean="0"/>
                        <a:t>ī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oculus, </a:t>
                      </a:r>
                      <a:r>
                        <a:rPr lang="en-US" sz="2400" dirty="0" err="1" smtClean="0"/>
                        <a:t>ocul</a:t>
                      </a:r>
                      <a:r>
                        <a:rPr lang="en-US" sz="2400" dirty="0" err="1" smtClean="0"/>
                        <a:t>ī</a:t>
                      </a:r>
                      <a:endParaRPr lang="en-US" sz="2400" dirty="0"/>
                    </a:p>
                  </a:txBody>
                  <a:tcPr/>
                </a:tc>
              </a:tr>
              <a:tr h="6089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</a:t>
                      </a:r>
                      <a:r>
                        <a:rPr lang="en-US" sz="2400" dirty="0" err="1" smtClean="0"/>
                        <a:t>exitium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exiti</a:t>
                      </a:r>
                      <a:r>
                        <a:rPr lang="en-US" sz="2400" dirty="0" err="1" smtClean="0"/>
                        <a:t>ī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 </a:t>
                      </a:r>
                      <a:r>
                        <a:rPr lang="en-US" sz="2400" dirty="0" err="1" smtClean="0"/>
                        <a:t>malus</a:t>
                      </a:r>
                      <a:r>
                        <a:rPr lang="en-US" sz="2400" dirty="0" smtClean="0"/>
                        <a:t>, -a, -um</a:t>
                      </a:r>
                      <a:endParaRPr lang="en-US" sz="2400" dirty="0"/>
                    </a:p>
                  </a:txBody>
                  <a:tcPr/>
                </a:tc>
              </a:tr>
              <a:tr h="6089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nihil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 </a:t>
                      </a:r>
                      <a:r>
                        <a:rPr lang="en-US" sz="2400" dirty="0" err="1" smtClean="0"/>
                        <a:t>verus</a:t>
                      </a:r>
                      <a:r>
                        <a:rPr lang="en-US" sz="2400" dirty="0" smtClean="0"/>
                        <a:t>, -a, -um</a:t>
                      </a:r>
                      <a:endParaRPr lang="en-US" sz="2400" dirty="0"/>
                    </a:p>
                  </a:txBody>
                  <a:tcPr/>
                </a:tc>
              </a:tr>
              <a:tr h="6089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officium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offici</a:t>
                      </a:r>
                      <a:r>
                        <a:rPr lang="en-US" sz="2400" baseline="0" dirty="0" err="1" smtClean="0"/>
                        <a:t>ī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 </a:t>
                      </a:r>
                      <a:r>
                        <a:rPr lang="en-US" sz="2400" dirty="0" err="1" smtClean="0"/>
                        <a:t>cura</a:t>
                      </a:r>
                      <a:r>
                        <a:rPr lang="en-US" sz="2400" dirty="0" smtClean="0"/>
                        <a:t>, -</a:t>
                      </a:r>
                      <a:r>
                        <a:rPr lang="en-US" sz="2400" dirty="0" err="1" smtClean="0"/>
                        <a:t>ae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07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1" y="460375"/>
            <a:ext cx="84455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200" dirty="0" smtClean="0">
                <a:latin typeface="Times New Roman"/>
                <a:cs typeface="Times New Roman"/>
              </a:rPr>
              <a:t>Conjugate </a:t>
            </a:r>
            <a:r>
              <a:rPr lang="en-US" sz="3200" b="1" u="sng" dirty="0" smtClean="0">
                <a:latin typeface="Times New Roman"/>
                <a:cs typeface="Times New Roman"/>
              </a:rPr>
              <a:t>and </a:t>
            </a:r>
            <a:r>
              <a:rPr lang="en-US" sz="3200" u="sng" dirty="0" smtClean="0">
                <a:latin typeface="Times New Roman"/>
                <a:cs typeface="Times New Roman"/>
              </a:rPr>
              <a:t>translate</a:t>
            </a:r>
            <a:r>
              <a:rPr lang="en-US" sz="3200" dirty="0" smtClean="0">
                <a:latin typeface="Times New Roman"/>
                <a:cs typeface="Times New Roman"/>
              </a:rPr>
              <a:t> sum, </a:t>
            </a:r>
            <a:r>
              <a:rPr lang="en-US" sz="3200" dirty="0" err="1" smtClean="0">
                <a:latin typeface="Times New Roman"/>
                <a:cs typeface="Times New Roman"/>
              </a:rPr>
              <a:t>esse</a:t>
            </a:r>
            <a:r>
              <a:rPr lang="en-US" sz="3200" dirty="0" smtClean="0">
                <a:latin typeface="Times New Roman"/>
                <a:cs typeface="Times New Roman"/>
              </a:rPr>
              <a:t>, </a:t>
            </a:r>
            <a:r>
              <a:rPr lang="en-US" sz="3200" dirty="0" err="1" smtClean="0">
                <a:latin typeface="Times New Roman"/>
                <a:cs typeface="Times New Roman"/>
              </a:rPr>
              <a:t>fu</a:t>
            </a:r>
            <a:r>
              <a:rPr lang="en-US" sz="3200" dirty="0" err="1" smtClean="0">
                <a:latin typeface="Times New Roman"/>
                <a:cs typeface="Times New Roman"/>
              </a:rPr>
              <a:t>ī</a:t>
            </a:r>
            <a:r>
              <a:rPr lang="en-US" sz="3200" dirty="0" smtClean="0">
                <a:latin typeface="Times New Roman"/>
                <a:cs typeface="Times New Roman"/>
              </a:rPr>
              <a:t>, </a:t>
            </a:r>
            <a:r>
              <a:rPr lang="en-US" sz="3200" dirty="0" err="1" smtClean="0">
                <a:latin typeface="Times New Roman"/>
                <a:cs typeface="Times New Roman"/>
              </a:rPr>
              <a:t>futurum</a:t>
            </a:r>
            <a:r>
              <a:rPr lang="en-US" sz="3200" dirty="0" smtClean="0">
                <a:latin typeface="Times New Roman"/>
                <a:cs typeface="Times New Roman"/>
              </a:rPr>
              <a:t> in the present tense. (12 points)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latin typeface="Times New Roman"/>
                <a:cs typeface="Times New Roman"/>
              </a:rPr>
              <a:t>Decline bellum, </a:t>
            </a:r>
            <a:r>
              <a:rPr lang="en-US" sz="3200" dirty="0" err="1" smtClean="0">
                <a:latin typeface="Times New Roman"/>
                <a:cs typeface="Times New Roman"/>
              </a:rPr>
              <a:t>bellī</a:t>
            </a:r>
            <a:r>
              <a:rPr lang="en-US" sz="3200" dirty="0" smtClean="0">
                <a:latin typeface="Times New Roman"/>
                <a:cs typeface="Times New Roman"/>
              </a:rPr>
              <a:t>. (10 points)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latin typeface="Times New Roman"/>
                <a:cs typeface="Times New Roman"/>
              </a:rPr>
              <a:t>Translate all forms </a:t>
            </a:r>
            <a:r>
              <a:rPr lang="en-US" sz="3200" smtClean="0">
                <a:latin typeface="Times New Roman"/>
                <a:cs typeface="Times New Roman"/>
              </a:rPr>
              <a:t>of #2. </a:t>
            </a:r>
            <a:r>
              <a:rPr lang="en-US" sz="3200" dirty="0" smtClean="0">
                <a:latin typeface="Times New Roman"/>
                <a:cs typeface="Times New Roman"/>
              </a:rPr>
              <a:t>(5 points)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latin typeface="Times New Roman"/>
                <a:cs typeface="Times New Roman"/>
              </a:rPr>
              <a:t>Translate the following sentences into English (2 points each):</a:t>
            </a:r>
          </a:p>
          <a:p>
            <a:pPr marL="457200" lvl="2" indent="-457200">
              <a:buFont typeface="+mj-lt"/>
              <a:buAutoNum type="alphaLcPeriod"/>
            </a:pPr>
            <a:r>
              <a:rPr lang="en-US" sz="3200" dirty="0" smtClean="0">
                <a:latin typeface="Times New Roman"/>
                <a:cs typeface="Times New Roman"/>
              </a:rPr>
              <a:t>In </a:t>
            </a:r>
            <a:r>
              <a:rPr lang="en-US" sz="3200" dirty="0" err="1" smtClean="0">
                <a:latin typeface="Times New Roman"/>
                <a:cs typeface="Times New Roman"/>
              </a:rPr>
              <a:t>magn</a:t>
            </a:r>
            <a:r>
              <a:rPr lang="en-US" sz="3200" dirty="0" err="1" smtClean="0">
                <a:latin typeface="Times New Roman"/>
                <a:cs typeface="Times New Roman"/>
              </a:rPr>
              <a:t>ō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cs typeface="Times New Roman"/>
              </a:rPr>
              <a:t>perīculō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cs typeface="Times New Roman"/>
              </a:rPr>
              <a:t>sumus</a:t>
            </a:r>
            <a:r>
              <a:rPr lang="en-US" sz="3200" dirty="0" smtClean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en-US" sz="3200" dirty="0" smtClean="0">
                <a:latin typeface="Times New Roman"/>
                <a:cs typeface="Times New Roman"/>
              </a:rPr>
              <a:t>S</a:t>
            </a:r>
            <a:r>
              <a:rPr lang="en-US" sz="3200" dirty="0" smtClean="0">
                <a:latin typeface="Times New Roman"/>
                <a:cs typeface="Times New Roman"/>
              </a:rPr>
              <a:t>ī </a:t>
            </a:r>
            <a:r>
              <a:rPr lang="en-US" sz="3200" dirty="0" err="1" smtClean="0">
                <a:latin typeface="Times New Roman"/>
                <a:cs typeface="Times New Roman"/>
              </a:rPr>
              <a:t>perīcula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cs typeface="Times New Roman"/>
              </a:rPr>
              <a:t>sunt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cs typeface="Times New Roman"/>
              </a:rPr>
              <a:t>vera</a:t>
            </a:r>
            <a:r>
              <a:rPr lang="en-US" sz="3200" dirty="0" smtClean="0">
                <a:latin typeface="Times New Roman"/>
                <a:cs typeface="Times New Roman"/>
              </a:rPr>
              <a:t>, </a:t>
            </a:r>
            <a:r>
              <a:rPr lang="en-US" sz="3200" dirty="0" err="1" smtClean="0">
                <a:latin typeface="Times New Roman"/>
                <a:cs typeface="Times New Roman"/>
              </a:rPr>
              <a:t>infortunatus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cs typeface="Times New Roman"/>
              </a:rPr>
              <a:t>es</a:t>
            </a:r>
            <a:r>
              <a:rPr lang="en-US" sz="3200" dirty="0" smtClean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buFont typeface="+mj-lt"/>
              <a:buAutoNum type="alphaLcPeriod" startAt="3"/>
            </a:pPr>
            <a:r>
              <a:rPr lang="en-US" sz="3200" dirty="0" smtClean="0">
                <a:latin typeface="Times New Roman"/>
                <a:cs typeface="Times New Roman"/>
              </a:rPr>
              <a:t>Sine </a:t>
            </a:r>
            <a:r>
              <a:rPr lang="en-US" sz="3200" dirty="0" err="1" smtClean="0">
                <a:latin typeface="Times New Roman"/>
                <a:cs typeface="Times New Roman"/>
              </a:rPr>
              <a:t>amīcitiā</a:t>
            </a:r>
            <a:r>
              <a:rPr lang="en-US" sz="3200" dirty="0" smtClean="0">
                <a:latin typeface="Times New Roman"/>
                <a:cs typeface="Times New Roman"/>
              </a:rPr>
              <a:t>, vita </a:t>
            </a:r>
            <a:r>
              <a:rPr lang="en-US" sz="3200" dirty="0" err="1" smtClean="0">
                <a:latin typeface="Times New Roman"/>
                <a:cs typeface="Times New Roman"/>
              </a:rPr>
              <a:t>est</a:t>
            </a:r>
            <a:r>
              <a:rPr lang="en-US" sz="3200" dirty="0" smtClean="0">
                <a:latin typeface="Times New Roman"/>
                <a:cs typeface="Times New Roman"/>
              </a:rPr>
              <a:t> nihil. (</a:t>
            </a:r>
            <a:r>
              <a:rPr lang="en-US" sz="3200" dirty="0" err="1" smtClean="0">
                <a:latin typeface="Times New Roman"/>
                <a:cs typeface="Times New Roman"/>
              </a:rPr>
              <a:t>amīcitia</a:t>
            </a:r>
            <a:r>
              <a:rPr lang="en-US" sz="3200" dirty="0" smtClean="0">
                <a:latin typeface="Times New Roman"/>
                <a:cs typeface="Times New Roman"/>
              </a:rPr>
              <a:t>, -</a:t>
            </a:r>
            <a:r>
              <a:rPr lang="en-US" sz="3200" dirty="0" err="1" smtClean="0">
                <a:latin typeface="Times New Roman"/>
                <a:cs typeface="Times New Roman"/>
              </a:rPr>
              <a:t>ae</a:t>
            </a:r>
            <a:r>
              <a:rPr lang="en-US" sz="3200" dirty="0" smtClean="0">
                <a:latin typeface="Times New Roman"/>
                <a:cs typeface="Times New Roman"/>
              </a:rPr>
              <a:t> = friendship)</a:t>
            </a:r>
          </a:p>
          <a:p>
            <a:pPr marL="457200" indent="-457200">
              <a:buAutoNum type="alphaLcPeriod" startAt="3"/>
            </a:pPr>
            <a:r>
              <a:rPr lang="en-US" sz="3200" dirty="0" smtClean="0">
                <a:latin typeface="Times New Roman"/>
                <a:cs typeface="Times New Roman"/>
              </a:rPr>
              <a:t>Fortuna </a:t>
            </a:r>
            <a:r>
              <a:rPr lang="en-US" sz="3200" dirty="0" err="1" smtClean="0">
                <a:latin typeface="Times New Roman"/>
                <a:cs typeface="Times New Roman"/>
              </a:rPr>
              <a:t>est</a:t>
            </a:r>
            <a:r>
              <a:rPr lang="en-US" sz="3200" dirty="0" smtClean="0">
                <a:latin typeface="Times New Roman"/>
                <a:cs typeface="Times New Roman"/>
              </a:rPr>
              <a:t> caeca.</a:t>
            </a:r>
          </a:p>
          <a:p>
            <a:pPr marL="457200" indent="-457200">
              <a:buAutoNum type="alphaLcPeriod" startAt="3"/>
            </a:pPr>
            <a:r>
              <a:rPr lang="en-US" sz="3200" dirty="0" err="1" smtClean="0">
                <a:latin typeface="Times New Roman"/>
                <a:cs typeface="Times New Roman"/>
              </a:rPr>
              <a:t>Tuae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cs typeface="Times New Roman"/>
              </a:rPr>
              <a:t>fīliae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cs typeface="Times New Roman"/>
              </a:rPr>
              <a:t>nōn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cs typeface="Times New Roman"/>
              </a:rPr>
              <a:t>sunt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cs typeface="Times New Roman"/>
              </a:rPr>
              <a:t>bellae</a:t>
            </a:r>
            <a:r>
              <a:rPr lang="en-US" sz="3200" dirty="0" smtClean="0">
                <a:latin typeface="Times New Roman"/>
                <a:cs typeface="Times New Roman"/>
              </a:rPr>
              <a:t>. 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464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156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2nd Declension Neuter </a:t>
            </a:r>
            <a:r>
              <a:rPr lang="en" b="0"/>
              <a:t>(donum, donī)</a:t>
            </a:r>
          </a:p>
        </p:txBody>
      </p:sp>
      <p:graphicFrame>
        <p:nvGraphicFramePr>
          <p:cNvPr id="41" name="Shape 41"/>
          <p:cNvGraphicFramePr/>
          <p:nvPr/>
        </p:nvGraphicFramePr>
        <p:xfrm>
          <a:off x="457200" y="1599775"/>
          <a:ext cx="8310125" cy="3863650"/>
        </p:xfrm>
        <a:graphic>
          <a:graphicData uri="http://schemas.openxmlformats.org/drawingml/2006/table">
            <a:tbl>
              <a:tblPr>
                <a:noFill/>
                <a:tableStyleId>{49A766C7-02A0-4DF5-B7A0-636470A2665A}</a:tableStyleId>
              </a:tblPr>
              <a:tblGrid>
                <a:gridCol w="2108950"/>
                <a:gridCol w="1215100"/>
                <a:gridCol w="1662025"/>
                <a:gridCol w="1662025"/>
                <a:gridCol w="1662025"/>
              </a:tblGrid>
              <a:tr h="651725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Singular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Plural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2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Nominative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-um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dōnum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-a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dōna</a:t>
                      </a:r>
                    </a:p>
                  </a:txBody>
                  <a:tcPr marL="91425" marR="91425" marT="91425" marB="91425"/>
                </a:tc>
              </a:tr>
              <a:tr h="632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Genitive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-ī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dōnī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-ōrum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dōnōrum</a:t>
                      </a:r>
                    </a:p>
                  </a:txBody>
                  <a:tcPr marL="91425" marR="91425" marT="91425" marB="91425"/>
                </a:tc>
              </a:tr>
              <a:tr h="632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Dative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-ō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dōnō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-īs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dōnīs</a:t>
                      </a:r>
                    </a:p>
                  </a:txBody>
                  <a:tcPr marL="91425" marR="91425" marT="91425" marB="91425"/>
                </a:tc>
              </a:tr>
              <a:tr h="6517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Accusative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-um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dōnum*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-a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dōna*</a:t>
                      </a:r>
                    </a:p>
                  </a:txBody>
                  <a:tcPr marL="91425" marR="91425" marT="91425" marB="91425"/>
                </a:tc>
              </a:tr>
              <a:tr h="632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Ablative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-ō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dōnō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-īs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dōnīs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42" name="Shape 42"/>
          <p:cNvSpPr txBox="1"/>
          <p:nvPr/>
        </p:nvSpPr>
        <p:spPr>
          <a:xfrm>
            <a:off x="462325" y="5609700"/>
            <a:ext cx="8305000" cy="8169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000" dirty="0"/>
              <a:t>*</a:t>
            </a:r>
            <a:r>
              <a:rPr lang="en" sz="3000" b="1" u="sng" dirty="0"/>
              <a:t>Neuter Rule</a:t>
            </a:r>
            <a:r>
              <a:rPr lang="en" sz="3000" dirty="0"/>
              <a:t>: For every neuter noun, the nominative and accusative have the same form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Adjectives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Remember, adjectives must agree with the nouns they modify in </a:t>
            </a:r>
            <a:r>
              <a:rPr lang="en" b="1" u="sng"/>
              <a:t>number, gender, and case</a:t>
            </a:r>
            <a:r>
              <a:rPr lang="en"/>
              <a:t>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1st/2nd declension adjectives have three different sets of endings depending on gender: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Magnus, -a, -um --&gt; magnus, magna, magnum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Meus, -a, -um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Multus, -a, -um</a:t>
            </a:r>
          </a:p>
          <a:p>
            <a:pPr marL="0" lvl="0" indent="0">
              <a:buNone/>
            </a:pPr>
            <a:r>
              <a:rPr lang="en"/>
              <a:t>Of course, they decline as 2nd masculine, 1st, and 2nd neuter, respectively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Practice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Decline the following noun/adjective pairs.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bāsium, -ī; bonus, -a, -um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cūra, -ae; parvus, -a, -um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ager, agrī; magnus, -a, -</a:t>
            </a:r>
            <a:r>
              <a:rPr lang="en" dirty="0" smtClean="0"/>
              <a:t>um</a:t>
            </a:r>
            <a:endParaRPr lang="en" dirty="0"/>
          </a:p>
          <a:p>
            <a:endParaRPr lang="en" dirty="0"/>
          </a:p>
          <a:p>
            <a:pPr lvl="0">
              <a:buNone/>
            </a:pPr>
            <a:r>
              <a:rPr lang="en" dirty="0"/>
              <a:t>Pick one pair and translate it.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719276"/>
              </p:ext>
            </p:extLst>
          </p:nvPr>
        </p:nvGraphicFramePr>
        <p:xfrm>
          <a:off x="317499" y="428622"/>
          <a:ext cx="8826501" cy="631825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942167"/>
                <a:gridCol w="2942167"/>
                <a:gridCol w="2942167"/>
              </a:tblGrid>
              <a:tr h="105304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</a:tr>
              <a:tr h="105304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105304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105304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105304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105304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637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Present Tense:</a:t>
            </a:r>
          </a:p>
          <a:p>
            <a:pPr>
              <a:buNone/>
            </a:pPr>
            <a:r>
              <a:rPr lang="en"/>
              <a:t>Sum, esse, fuī, futurum = to be</a:t>
            </a:r>
          </a:p>
        </p:txBody>
      </p:sp>
      <p:graphicFrame>
        <p:nvGraphicFramePr>
          <p:cNvPr id="60" name="Shape 60"/>
          <p:cNvGraphicFramePr/>
          <p:nvPr>
            <p:extLst>
              <p:ext uri="{D42A27DB-BD31-4B8C-83A1-F6EECF244321}">
                <p14:modId xmlns:p14="http://schemas.microsoft.com/office/powerpoint/2010/main" val="3285061272"/>
              </p:ext>
            </p:extLst>
          </p:nvPr>
        </p:nvGraphicFramePr>
        <p:xfrm>
          <a:off x="382300" y="1522725"/>
          <a:ext cx="8402500" cy="4042575"/>
        </p:xfrm>
        <a:graphic>
          <a:graphicData uri="http://schemas.openxmlformats.org/drawingml/2006/table">
            <a:tbl>
              <a:tblPr>
                <a:noFill/>
                <a:tableStyleId>{8039D2E7-721C-4DDE-B096-3911CE933E39}</a:tableStyleId>
              </a:tblPr>
              <a:tblGrid>
                <a:gridCol w="1680500"/>
                <a:gridCol w="1279800"/>
                <a:gridCol w="2081200"/>
                <a:gridCol w="1403100"/>
                <a:gridCol w="1957900"/>
              </a:tblGrid>
              <a:tr h="750825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Singular</a:t>
                      </a: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Plural</a:t>
                      </a: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90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First Person</a:t>
                      </a: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sum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 am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 spc="-10" dirty="0"/>
                        <a:t>sumus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we are</a:t>
                      </a:r>
                    </a:p>
                  </a:txBody>
                  <a:tcPr marL="91425" marR="91425" marT="91425" marB="91425"/>
                </a:tc>
              </a:tr>
              <a:tr h="7290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2nd Person</a:t>
                      </a: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You are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estis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you all are</a:t>
                      </a:r>
                    </a:p>
                  </a:txBody>
                  <a:tcPr marL="91425" marR="91425" marT="91425" marB="91425"/>
                </a:tc>
              </a:tr>
              <a:tr h="7290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3rd Person</a:t>
                      </a:r>
                    </a:p>
                  </a:txBody>
                  <a:tcPr marL="91425" marR="91425" marT="91425" marB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est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He/she/it is (there is)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sunt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dirty="0"/>
                        <a:t>they are (there are)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61" name="Shape 61"/>
          <p:cNvSpPr txBox="1"/>
          <p:nvPr/>
        </p:nvSpPr>
        <p:spPr>
          <a:xfrm>
            <a:off x="462325" y="5517225"/>
            <a:ext cx="8106300" cy="924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400"/>
              <a:t>N.B. THESE ARE NOT ENDINGS!  They are words in their own right.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Bellus sum.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Malus est.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Bella es.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Malī estis.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Sumus bellī.</a:t>
            </a:r>
          </a:p>
          <a:p>
            <a:pPr marL="457200" lvl="0" indent="-41910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Mala sunt.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Predicate Nominatives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Each sentence consists of a subject and a predicate.</a:t>
            </a:r>
          </a:p>
          <a:p>
            <a:pPr lvl="0" rtl="0">
              <a:buNone/>
            </a:pPr>
            <a:r>
              <a:rPr lang="en" dirty="0"/>
              <a:t>When using forms of </a:t>
            </a:r>
            <a:r>
              <a:rPr lang="en" b="1" dirty="0"/>
              <a:t>sum</a:t>
            </a:r>
            <a:r>
              <a:rPr lang="en" dirty="0"/>
              <a:t>, the predicate agrees with the subject in number, case, and (almost always) gender.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Vergilius est amicus.    </a:t>
            </a:r>
            <a:r>
              <a:rPr lang="en" i="1" dirty="0"/>
              <a:t>Virgil is a friend</a:t>
            </a:r>
            <a:r>
              <a:rPr lang="en" dirty="0"/>
              <a:t>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Vergilius est poeta.      </a:t>
            </a:r>
            <a:r>
              <a:rPr lang="en" i="1" dirty="0"/>
              <a:t>Virgil is a poet.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Vergilius est magnus.  </a:t>
            </a:r>
            <a:r>
              <a:rPr lang="en" i="1" dirty="0"/>
              <a:t>Virgil is great.</a:t>
            </a:r>
          </a:p>
          <a:p>
            <a:pPr marL="0" indent="0">
              <a:buNone/>
            </a:pPr>
            <a:endParaRPr lang="en" sz="100" i="1" dirty="0"/>
          </a:p>
          <a:p>
            <a:pPr lvl="0">
              <a:buNone/>
            </a:pPr>
            <a:r>
              <a:rPr lang="en" dirty="0"/>
              <a:t>I prefer to think of treating </a:t>
            </a:r>
            <a:r>
              <a:rPr lang="en" b="1" dirty="0"/>
              <a:t>sum</a:t>
            </a:r>
            <a:r>
              <a:rPr lang="en" dirty="0"/>
              <a:t> as an equal sign.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Substantives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76000" cy="1292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Sometimes adjectives do not modify a noun but stand in for a noun.  This is called a </a:t>
            </a:r>
            <a:r>
              <a:rPr lang="en" b="1" u="sng"/>
              <a:t>substantive</a:t>
            </a:r>
            <a:r>
              <a:rPr lang="en"/>
              <a:t>.</a:t>
            </a:r>
          </a:p>
          <a:p>
            <a:endParaRPr lang="en"/>
          </a:p>
          <a:p>
            <a:endParaRPr lang="en"/>
          </a:p>
        </p:txBody>
      </p:sp>
      <p:sp>
        <p:nvSpPr>
          <p:cNvPr id="80" name="Shape 80"/>
          <p:cNvSpPr txBox="1"/>
          <p:nvPr/>
        </p:nvSpPr>
        <p:spPr>
          <a:xfrm>
            <a:off x="387850" y="3163475"/>
            <a:ext cx="8445299" cy="33092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"The meek shall inherit the earth." --Psalm 37:11</a:t>
            </a:r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"For I was envious of the arrogant when I saw the prosperity of the wicked." --Psalm 73:3</a:t>
            </a:r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"O say does that star-spangled banner yet wave, o'er the land of the free and the home of the brave?"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11568</TotalTime>
  <Words>949</Words>
  <Application>Microsoft Macintosh PowerPoint</Application>
  <PresentationFormat>On-screen Show (4:3)</PresentationFormat>
  <Paragraphs>154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/>
      <vt:lpstr>Wheelock Ch. IV</vt:lpstr>
      <vt:lpstr>2nd Declension Neuter (donum, donī)</vt:lpstr>
      <vt:lpstr>Adjectives</vt:lpstr>
      <vt:lpstr>Practice</vt:lpstr>
      <vt:lpstr>PowerPoint Presentation</vt:lpstr>
      <vt:lpstr>Present Tense: Sum, esse, fuī, futurum = to be</vt:lpstr>
      <vt:lpstr>Translate</vt:lpstr>
      <vt:lpstr>Predicate Nominatives</vt:lpstr>
      <vt:lpstr>Substantives</vt:lpstr>
      <vt:lpstr>Substantives</vt:lpstr>
      <vt:lpstr>PowerPoint Presentation</vt:lpstr>
      <vt:lpstr>Translate. Identify any substantives.</vt:lpstr>
      <vt:lpstr>Practice</vt:lpstr>
      <vt:lpstr>The Rarity of Friendship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Ch. IV</dc:title>
  <cp:lastModifiedBy>Steven</cp:lastModifiedBy>
  <cp:revision>19</cp:revision>
  <cp:lastPrinted>2013-10-04T16:51:47Z</cp:lastPrinted>
  <dcterms:modified xsi:type="dcterms:W3CDTF">2013-10-08T13:48:31Z</dcterms:modified>
</cp:coreProperties>
</file>