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F9D12DB2-9345-4B17-9756-492593F9938C}">
  <a:tblStyle styleId="{F9D12DB2-9345-4B17-9756-492593F9938C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D5124900-8B35-45F0-A0AB-33932F67EAF1}" styleName="Table_1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20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5057238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3886198"/>
            <a:ext cx="9144000" cy="29717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9" name="Shape 9"/>
          <p:cNvCxnSpPr/>
          <p:nvPr/>
        </p:nvCxnSpPr>
        <p:spPr>
          <a:xfrm>
            <a:off x="0" y="3886198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2157750"/>
            <a:ext cx="7772400" cy="165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3953037"/>
            <a:ext cx="7772400" cy="125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0"/>
            <a:ext cx="9144000" cy="15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x="0" y="1503571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15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x="0" y="1503571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0"/>
            <a:ext cx="9144000" cy="15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25" name="Shape 25"/>
          <p:cNvCxnSpPr/>
          <p:nvPr/>
        </p:nvCxnSpPr>
        <p:spPr>
          <a:xfrm>
            <a:off x="0" y="1503571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5633442"/>
            <a:ext cx="9144000" cy="1224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x="0" y="5633442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480"/>
              </a:spcBef>
              <a:buClr>
                <a:schemeClr val="dk2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685800" y="2157750"/>
            <a:ext cx="7772400" cy="1650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Wheelock XXXVII</a:t>
            </a:r>
          </a:p>
        </p:txBody>
      </p:sp>
      <p:sp>
        <p:nvSpPr>
          <p:cNvPr id="34" name="Shape 34"/>
          <p:cNvSpPr txBox="1">
            <a:spLocks noGrp="1"/>
          </p:cNvSpPr>
          <p:nvPr>
            <p:ph type="subTitle" idx="1"/>
          </p:nvPr>
        </p:nvSpPr>
        <p:spPr>
          <a:xfrm>
            <a:off x="685800" y="3953037"/>
            <a:ext cx="7772400" cy="1259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Conjugation of Eō</a:t>
            </a:r>
          </a:p>
          <a:p>
            <a:pPr>
              <a:buNone/>
            </a:pPr>
            <a:r>
              <a:rPr lang="en"/>
              <a:t>Constructions of Time and Place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Time Constructions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0" y="1600200"/>
            <a:ext cx="91440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50000"/>
              </a:lnSpc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Recall ablatives of </a:t>
            </a:r>
            <a:r>
              <a:rPr lang="en" i="1"/>
              <a:t>time when</a:t>
            </a:r>
            <a:r>
              <a:rPr lang="en"/>
              <a:t> and </a:t>
            </a:r>
            <a:r>
              <a:rPr lang="en" i="1"/>
              <a:t>time within which</a:t>
            </a:r>
            <a:r>
              <a:rPr lang="en"/>
              <a:t>.  No preposition.  You supply </a:t>
            </a:r>
            <a:r>
              <a:rPr lang="en" i="1"/>
              <a:t>in, within, at, on</a:t>
            </a:r>
            <a:r>
              <a:rPr lang="en"/>
              <a:t>, etc. depending on the noun.</a:t>
            </a:r>
          </a:p>
          <a:p>
            <a:pPr marL="914400" lvl="1" indent="-381000" rtl="0">
              <a:lnSpc>
                <a:spcPct val="150000"/>
              </a:lnSpc>
              <a:buClr>
                <a:schemeClr val="dk2"/>
              </a:buClr>
              <a:buSzPct val="80000"/>
              <a:buFont typeface="Trebuchet MS"/>
              <a:buAutoNum type="alphaLcPeriod"/>
            </a:pPr>
            <a:r>
              <a:rPr lang="en" sz="3000"/>
              <a:t>Eōdem diē iit, </a:t>
            </a:r>
            <a:r>
              <a:rPr lang="en" sz="3000" i="1"/>
              <a:t>he went on the same day</a:t>
            </a:r>
          </a:p>
          <a:p>
            <a:pPr marL="914400" lvl="1" indent="-381000" rtl="0">
              <a:lnSpc>
                <a:spcPct val="150000"/>
              </a:lnSpc>
              <a:buClr>
                <a:schemeClr val="dk2"/>
              </a:buClr>
              <a:buSzPct val="80000"/>
              <a:buFont typeface="Trebuchet MS"/>
              <a:buAutoNum type="alphaLcPeriod"/>
            </a:pPr>
            <a:r>
              <a:rPr lang="en" sz="3000"/>
              <a:t>Paucīs hōrīs domum ībit, </a:t>
            </a:r>
            <a:r>
              <a:rPr lang="en" sz="3000" i="1"/>
              <a:t>He will go home in a few hours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Time Constructions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0" y="1417650"/>
            <a:ext cx="9144000" cy="5440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 startAt="2"/>
            </a:pPr>
            <a:r>
              <a:rPr lang="en" b="1" u="sng" dirty="0"/>
              <a:t>Accusative of Duration of Time</a:t>
            </a:r>
          </a:p>
          <a:p>
            <a:pPr marL="914400" lvl="1" indent="-381000" rtl="0">
              <a:spcBef>
                <a:spcPts val="480"/>
              </a:spcBef>
              <a:buClr>
                <a:schemeClr val="dk2"/>
              </a:buClr>
              <a:buSzPct val="85714"/>
              <a:buFont typeface="Trebuchet MS"/>
              <a:buAutoNum type="alphaLcPeriod"/>
            </a:pPr>
            <a:r>
              <a:rPr lang="en" sz="2800" dirty="0"/>
              <a:t>Indicates </a:t>
            </a:r>
            <a:r>
              <a:rPr lang="en" sz="2800" b="1" i="1" dirty="0"/>
              <a:t>for how long a period of time</a:t>
            </a:r>
            <a:r>
              <a:rPr lang="en" sz="2800" dirty="0"/>
              <a:t> the action occurs.</a:t>
            </a:r>
          </a:p>
          <a:p>
            <a:pPr marL="914400" lvl="1" indent="-381000" rtl="0">
              <a:spcBef>
                <a:spcPts val="480"/>
              </a:spcBef>
              <a:buClr>
                <a:schemeClr val="dk2"/>
              </a:buClr>
              <a:buSzPct val="85714"/>
              <a:buFont typeface="Trebuchet MS"/>
              <a:buAutoNum type="alphaLcPeriod"/>
            </a:pPr>
            <a:r>
              <a:rPr lang="en" sz="2800" dirty="0"/>
              <a:t>No preposition in Latin; supply </a:t>
            </a:r>
            <a:r>
              <a:rPr lang="en" sz="2800" b="1" dirty="0"/>
              <a:t>for</a:t>
            </a:r>
            <a:r>
              <a:rPr lang="en" sz="2800" dirty="0"/>
              <a:t> in English</a:t>
            </a:r>
          </a:p>
          <a:p>
            <a:pPr marL="914400" lvl="1" indent="-381000" rtl="0">
              <a:spcBef>
                <a:spcPts val="480"/>
              </a:spcBef>
              <a:buClr>
                <a:schemeClr val="dk2"/>
              </a:buClr>
              <a:buSzPct val="85714"/>
              <a:buFont typeface="Trebuchet MS"/>
              <a:buAutoNum type="alphaLcPeriod"/>
            </a:pPr>
            <a:r>
              <a:rPr lang="en" sz="2800" dirty="0"/>
              <a:t>Used with </a:t>
            </a:r>
            <a:r>
              <a:rPr lang="en" sz="2800" b="1" dirty="0"/>
              <a:t>nātus</a:t>
            </a:r>
            <a:r>
              <a:rPr lang="en" sz="2800" dirty="0"/>
              <a:t> to indicate a person's age</a:t>
            </a:r>
          </a:p>
          <a:p>
            <a:endParaRPr lang="en" sz="800" dirty="0"/>
          </a:p>
          <a:p>
            <a:pPr marL="1371600" lvl="2" indent="-381000" rtl="0">
              <a:spcBef>
                <a:spcPts val="480"/>
              </a:spcBef>
              <a:buClr>
                <a:schemeClr val="dk2"/>
              </a:buClr>
              <a:buSzPct val="85714"/>
              <a:buFont typeface="Trebuchet MS"/>
              <a:buAutoNum type="romanLcPeriod"/>
            </a:pPr>
            <a:r>
              <a:rPr lang="en" sz="2800" dirty="0"/>
              <a:t>Multōs annōs vīxit, </a:t>
            </a:r>
            <a:r>
              <a:rPr lang="en" sz="2800" i="1" dirty="0"/>
              <a:t>he lived </a:t>
            </a:r>
            <a:r>
              <a:rPr lang="en" sz="2800" b="1" i="1" dirty="0"/>
              <a:t>for</a:t>
            </a:r>
            <a:r>
              <a:rPr lang="en" sz="2800" i="1" dirty="0"/>
              <a:t> many years</a:t>
            </a:r>
          </a:p>
          <a:p>
            <a:pPr marL="1371600" lvl="2" indent="-381000" rtl="0">
              <a:spcBef>
                <a:spcPts val="480"/>
              </a:spcBef>
              <a:buClr>
                <a:schemeClr val="dk2"/>
              </a:buClr>
              <a:buSzPct val="85714"/>
              <a:buFont typeface="Trebuchet MS"/>
              <a:buAutoNum type="romanLcPeriod"/>
            </a:pPr>
            <a:r>
              <a:rPr lang="en" sz="2800" dirty="0"/>
              <a:t>Paucās hōrās domī manēbit</a:t>
            </a:r>
            <a:r>
              <a:rPr lang="en" sz="2800" i="1" dirty="0"/>
              <a:t>, he will remain at home for a few hours.</a:t>
            </a:r>
          </a:p>
          <a:p>
            <a:pPr marL="1371600" lvl="2" indent="-381000" rtl="0">
              <a:spcBef>
                <a:spcPts val="480"/>
              </a:spcBef>
              <a:buClr>
                <a:schemeClr val="dk2"/>
              </a:buClr>
              <a:buSzPct val="85714"/>
              <a:buFont typeface="Trebuchet MS"/>
              <a:buAutoNum type="romanLcPeriod"/>
            </a:pPr>
            <a:r>
              <a:rPr lang="en" sz="2800" dirty="0"/>
              <a:t>Vīgintī annōs nātus, nauta factus est, </a:t>
            </a:r>
            <a:r>
              <a:rPr lang="en" sz="2800" i="1" dirty="0"/>
              <a:t>at the age of twenty (</a:t>
            </a:r>
            <a:r>
              <a:rPr lang="en" sz="2800" dirty="0"/>
              <a:t>lit.</a:t>
            </a:r>
            <a:r>
              <a:rPr lang="en" sz="2800" i="1" dirty="0"/>
              <a:t> having been born for twenty years</a:t>
            </a:r>
            <a:r>
              <a:rPr lang="en" sz="2800" dirty="0"/>
              <a:t>)</a:t>
            </a:r>
            <a:r>
              <a:rPr lang="en" sz="2800" i="1" dirty="0"/>
              <a:t>, he became a sailor</a:t>
            </a:r>
            <a:r>
              <a:rPr lang="en" sz="2800" dirty="0"/>
              <a:t>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Translate into Latin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on the same day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for many days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in that land (use terra)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out of that land</a:t>
            </a:r>
          </a:p>
          <a:p>
            <a:pPr marL="457200" lvl="0" indent="-41910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in the country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Translate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8298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ūnum diem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illō diē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Rōmā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Rōmae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Rōmam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in nāve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in nāvem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domum</a:t>
            </a:r>
          </a:p>
          <a:p>
            <a:pPr marL="457200" lvl="0" indent="-41910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domī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3167025" y="1600175"/>
            <a:ext cx="5977200" cy="49677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000"/>
              <a:t>10. Paucīs hōrīs Rōmam ībimus.</a:t>
            </a:r>
          </a:p>
          <a:p>
            <a:endParaRPr lang="en" sz="3000"/>
          </a:p>
          <a:p>
            <a:pPr lvl="0" rtl="0">
              <a:buNone/>
            </a:pPr>
            <a:r>
              <a:rPr lang="en" sz="3000"/>
              <a:t>11. Nōs ad urbem īmus.</a:t>
            </a:r>
          </a:p>
          <a:p>
            <a:endParaRPr lang="en" sz="3000"/>
          </a:p>
          <a:p>
            <a:pPr lvl="0" rtl="0">
              <a:buNone/>
            </a:pPr>
            <a:r>
              <a:rPr lang="en" sz="3000"/>
              <a:t>12. Illī domum eunt.</a:t>
            </a:r>
          </a:p>
          <a:p>
            <a:endParaRPr lang="en" sz="3000"/>
          </a:p>
          <a:p>
            <a:pPr lvl="0" rtl="0">
              <a:buNone/>
            </a:pPr>
            <a:r>
              <a:rPr lang="en" sz="3000"/>
              <a:t>13. Cūr domō tam celeriter abīstī?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Senteniae Antīquae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0" y="1600200"/>
            <a:ext cx="91440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50000"/>
              </a:lnSpc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Mortālia facta perībunt.*</a:t>
            </a:r>
          </a:p>
          <a:p>
            <a:pPr marL="457200" lvl="0" indent="-419100" rtl="0">
              <a:lnSpc>
                <a:spcPct val="150000"/>
              </a:lnSpc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Noctēs atque diēs patet ātrī iānua Dītis.* (</a:t>
            </a:r>
            <a:r>
              <a:rPr lang="en" b="1"/>
              <a:t>āter</a:t>
            </a:r>
            <a:r>
              <a:rPr lang="en"/>
              <a:t>, </a:t>
            </a:r>
            <a:r>
              <a:rPr lang="en" i="1"/>
              <a:t>gloomy</a:t>
            </a:r>
            <a:r>
              <a:rPr lang="en"/>
              <a:t>; </a:t>
            </a:r>
            <a:r>
              <a:rPr lang="en" b="1"/>
              <a:t>Dīs, Dītis</a:t>
            </a:r>
            <a:r>
              <a:rPr lang="en"/>
              <a:t>, </a:t>
            </a:r>
            <a:r>
              <a:rPr lang="en" i="1"/>
              <a:t>Dis</a:t>
            </a:r>
            <a:r>
              <a:rPr lang="en"/>
              <a:t>, another name for Pluto)</a:t>
            </a:r>
          </a:p>
          <a:p>
            <a:pPr marL="457200" lvl="0" indent="-419100" rtl="0">
              <a:lnSpc>
                <a:spcPct val="150000"/>
              </a:lnSpc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Annī eunt modō fluentis aquae.</a:t>
            </a:r>
          </a:p>
          <a:p>
            <a:pPr marL="457200" lvl="0" indent="-419100" rtl="0">
              <a:lnSpc>
                <a:spcPct val="150000"/>
              </a:lnSpc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Fīlius nōn rediit ā cēnā hāc nocte.</a:t>
            </a:r>
          </a:p>
          <a:p>
            <a:pPr marL="457200" lvl="0" indent="-419100">
              <a:lnSpc>
                <a:spcPct val="150000"/>
              </a:lnSpc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Frāter meus ōrat nē abeās domō.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Sententiae Antīquae, Pars Secunda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0" y="1417650"/>
            <a:ext cx="9144000" cy="5440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Dīcit patrem ab urbe abīsse sed frātrem esse domī.</a:t>
            </a:r>
          </a:p>
          <a:p>
            <a:endParaRPr lang="en" sz="1800" dirty="0"/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Diēs multōs in eā nāve fuī.</a:t>
            </a:r>
          </a:p>
          <a:p>
            <a:endParaRPr lang="en" sz="1800" dirty="0"/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Tertiā hōrā ībam Sacrā Viā, ut meus mōs est. </a:t>
            </a:r>
            <a:r>
              <a:rPr lang="en" sz="2400" dirty="0"/>
              <a:t>(</a:t>
            </a:r>
            <a:r>
              <a:rPr lang="en" sz="2400" b="1" dirty="0"/>
              <a:t>Sacra Via</a:t>
            </a:r>
            <a:r>
              <a:rPr lang="en" sz="2400" dirty="0"/>
              <a:t>, </a:t>
            </a:r>
            <a:r>
              <a:rPr lang="en" sz="2400" i="1" dirty="0"/>
              <a:t>the Sacred Way</a:t>
            </a:r>
            <a:r>
              <a:rPr lang="en" sz="2400" dirty="0"/>
              <a:t> [abl. of means/way by which] was the main street through the Roman Forum)</a:t>
            </a:r>
          </a:p>
          <a:p>
            <a:endParaRPr lang="en" sz="1400" dirty="0"/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Eō tempore, Syrācūsīs captīs, Mārcellus multa Rōmam mīsit; Syrācūsīs autem multa atque pulcherrima relīquit.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Sententiae Antīquae, Pars Tertia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115600" y="1600200"/>
            <a:ext cx="90285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Nēmō est tam senes ut nōn putet sē ūnum annum posse vīvere.</a:t>
            </a:r>
          </a:p>
          <a:p>
            <a:endParaRPr lang="en"/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Caesare interfectō, Brūtus Rōmā Athēnās fūgit.</a:t>
            </a:r>
          </a:p>
          <a:p>
            <a:endParaRPr lang="en"/>
          </a:p>
          <a:p>
            <a:pPr marL="457200" lvl="0" indent="-41910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Dēnique Dāmoclēs, cum sīc beātus esse nōn posset, ōrāvit Dionȳsium tyrannum ut abīre ā cēnā licēret.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Trimalchio's Epitaph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Irregular: Eō, īre, iī, itum = to go</a:t>
            </a:r>
          </a:p>
        </p:txBody>
      </p:sp>
      <p:graphicFrame>
        <p:nvGraphicFramePr>
          <p:cNvPr id="40" name="Shape 40"/>
          <p:cNvGraphicFramePr/>
          <p:nvPr>
            <p:extLst>
              <p:ext uri="{D42A27DB-BD31-4B8C-83A1-F6EECF244321}">
                <p14:modId xmlns:p14="http://schemas.microsoft.com/office/powerpoint/2010/main" val="128593564"/>
              </p:ext>
            </p:extLst>
          </p:nvPr>
        </p:nvGraphicFramePr>
        <p:xfrm>
          <a:off x="1725" y="1507300"/>
          <a:ext cx="9142300" cy="4388910"/>
        </p:xfrm>
        <a:graphic>
          <a:graphicData uri="http://schemas.openxmlformats.org/drawingml/2006/table">
            <a:tbl>
              <a:tblPr>
                <a:noFill/>
                <a:tableStyleId>{F9D12DB2-9345-4B17-9756-492593F9938C}</a:tableStyleId>
              </a:tblPr>
              <a:tblGrid>
                <a:gridCol w="635125"/>
                <a:gridCol w="1196550"/>
                <a:gridCol w="1502275"/>
                <a:gridCol w="1354150"/>
                <a:gridCol w="1219050"/>
                <a:gridCol w="1741625"/>
                <a:gridCol w="1493525"/>
              </a:tblGrid>
              <a:tr h="381000"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 b="1"/>
                        <a:t>Pres</a:t>
                      </a:r>
                      <a:r>
                        <a:rPr lang="en" sz="2400"/>
                        <a:t>.</a:t>
                      </a: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 b="1"/>
                        <a:t>Imp.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 b="1"/>
                        <a:t>Fut.</a:t>
                      </a: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 b="1"/>
                        <a:t>Perf.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 b="1"/>
                        <a:t>Plup.</a:t>
                      </a: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 b="1"/>
                        <a:t>FuP.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algn="ctr" rtl="0">
                        <a:buNone/>
                      </a:pPr>
                      <a:r>
                        <a:rPr lang="en" sz="3000"/>
                        <a:t>1.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eō</a:t>
                      </a: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ībam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ībō</a:t>
                      </a: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dirty="0" smtClean="0"/>
                        <a:t>i</a:t>
                      </a:r>
                      <a:r>
                        <a:rPr lang="en" sz="3000" dirty="0" smtClean="0"/>
                        <a:t>ī</a:t>
                      </a:r>
                      <a:r>
                        <a:rPr lang="en-US" sz="3000" dirty="0" smtClean="0"/>
                        <a:t>, </a:t>
                      </a:r>
                      <a:r>
                        <a:rPr lang="en-US" sz="3000" dirty="0" err="1" smtClean="0"/>
                        <a:t>īvī</a:t>
                      </a:r>
                      <a:r>
                        <a:rPr lang="en-US" sz="3000" dirty="0" smtClean="0"/>
                        <a:t>*</a:t>
                      </a:r>
                      <a:endParaRPr lang="en" sz="3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ieram</a:t>
                      </a: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ierō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2.</a:t>
                      </a:r>
                      <a:endParaRPr lang="en-US" sz="3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err="1" smtClean="0"/>
                        <a:t>ī</a:t>
                      </a:r>
                      <a:r>
                        <a:rPr lang="en-US" sz="3000" dirty="0" err="1" smtClean="0"/>
                        <a:t>s</a:t>
                      </a:r>
                      <a:endParaRPr lang="en-US" sz="3000" dirty="0"/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ībās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ībis</a:t>
                      </a: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dirty="0" smtClean="0"/>
                        <a:t>īstī</a:t>
                      </a:r>
                      <a:r>
                        <a:rPr lang="en-US" sz="3000" dirty="0" smtClean="0"/>
                        <a:t>*</a:t>
                      </a:r>
                      <a:endParaRPr lang="en" sz="3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ierās</a:t>
                      </a: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ieris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algn="ctr" rtl="0">
                        <a:buNone/>
                      </a:pPr>
                      <a:r>
                        <a:rPr lang="en" sz="3000" dirty="0"/>
                        <a:t>3.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dirty="0"/>
                        <a:t>it</a:t>
                      </a: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ībat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ībit</a:t>
                      </a: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dirty="0" smtClean="0"/>
                        <a:t>iit</a:t>
                      </a:r>
                      <a:r>
                        <a:rPr lang="en-US" sz="3000" dirty="0" smtClean="0"/>
                        <a:t>*</a:t>
                      </a:r>
                      <a:endParaRPr lang="en" sz="3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ierat</a:t>
                      </a: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ierit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algn="ctr" rtl="0">
                        <a:buNone/>
                      </a:pPr>
                      <a:r>
                        <a:rPr lang="en" sz="3000"/>
                        <a:t>1.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īmus</a:t>
                      </a: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ībāmus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ībimus</a:t>
                      </a: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iimus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ierāmus</a:t>
                      </a: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ierimus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algn="ctr" rtl="0">
                        <a:buNone/>
                      </a:pPr>
                      <a:r>
                        <a:rPr lang="en" sz="3000" dirty="0"/>
                        <a:t>2.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ītis</a:t>
                      </a: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ībātis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ībitis</a:t>
                      </a: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īstis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ierātis</a:t>
                      </a: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ieritis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algn="ctr" rtl="0">
                        <a:buNone/>
                      </a:pPr>
                      <a:r>
                        <a:rPr lang="en" sz="3000"/>
                        <a:t>3.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eunt</a:t>
                      </a: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ībant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ībunt</a:t>
                      </a: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iērunt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ierant</a:t>
                      </a: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dirty="0"/>
                        <a:t>ierint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Irregular: Eō, īre, iī, itum = to go</a:t>
            </a:r>
          </a:p>
        </p:txBody>
      </p:sp>
      <p:graphicFrame>
        <p:nvGraphicFramePr>
          <p:cNvPr id="46" name="Shape 46"/>
          <p:cNvGraphicFramePr/>
          <p:nvPr/>
        </p:nvGraphicFramePr>
        <p:xfrm>
          <a:off x="-10750" y="1507300"/>
          <a:ext cx="9134625" cy="4388910"/>
        </p:xfrm>
        <a:graphic>
          <a:graphicData uri="http://schemas.openxmlformats.org/drawingml/2006/table">
            <a:tbl>
              <a:tblPr>
                <a:noFill/>
                <a:tableStyleId>{D5124900-8B35-45F0-A0AB-33932F67EAF1}</a:tableStyleId>
              </a:tblPr>
              <a:tblGrid>
                <a:gridCol w="624850"/>
                <a:gridCol w="2212200"/>
                <a:gridCol w="2181400"/>
                <a:gridCol w="2119725"/>
                <a:gridCol w="1996450"/>
              </a:tblGrid>
              <a:tr h="381000"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 b="1"/>
                        <a:t>Pres.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 b="1"/>
                        <a:t>Imp.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 b="1"/>
                        <a:t>Perf.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 b="1"/>
                        <a:t>Plup.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1.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eam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īrem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ierim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īssem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2.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eās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īrēs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ierīs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īssēs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3.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eat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īret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ierit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īsset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1.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eāmus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īrēmus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ierīmus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īssēmus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2.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eātis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īrētis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ierītis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īssētis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3.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eant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īrent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ierint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īssent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Irregular: Eō, īre, iī, itum = to go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0" y="1417650"/>
            <a:ext cx="9144000" cy="5440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Imperatives:</a:t>
            </a:r>
          </a:p>
          <a:p>
            <a:pPr lvl="0" rtl="0">
              <a:buNone/>
            </a:pPr>
            <a:r>
              <a:rPr lang="en"/>
              <a:t>	</a:t>
            </a:r>
            <a:r>
              <a:rPr lang="en" b="1"/>
              <a:t>Sing.</a:t>
            </a:r>
            <a:r>
              <a:rPr lang="en"/>
              <a:t>	ī		</a:t>
            </a:r>
            <a:r>
              <a:rPr lang="en" b="1"/>
              <a:t>Plur.</a:t>
            </a:r>
            <a:r>
              <a:rPr lang="en"/>
              <a:t> īte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Participles: (in common use)</a:t>
            </a:r>
          </a:p>
          <a:p>
            <a:pPr lvl="0" rtl="0">
              <a:buNone/>
            </a:pPr>
            <a:r>
              <a:rPr lang="en"/>
              <a:t>	</a:t>
            </a:r>
            <a:r>
              <a:rPr lang="en" b="1"/>
              <a:t>Pres. </a:t>
            </a:r>
            <a:r>
              <a:rPr lang="en"/>
              <a:t>iēns (euntis, euntī, etc.)</a:t>
            </a:r>
          </a:p>
          <a:p>
            <a:pPr lvl="0" indent="457200" rtl="0">
              <a:buNone/>
            </a:pPr>
            <a:r>
              <a:rPr lang="en" b="1"/>
              <a:t>Fut.</a:t>
            </a:r>
            <a:r>
              <a:rPr lang="en"/>
              <a:t> itūrus/-a/-um</a:t>
            </a:r>
          </a:p>
          <a:p>
            <a:pPr lvl="0" rtl="0">
              <a:buNone/>
            </a:pPr>
            <a:r>
              <a:rPr lang="en"/>
              <a:t>											</a:t>
            </a:r>
            <a:r>
              <a:rPr lang="en" b="1"/>
              <a:t>GERUND</a:t>
            </a:r>
            <a:r>
              <a:rPr lang="en"/>
              <a:t>: eundī</a:t>
            </a:r>
          </a:p>
          <a:p>
            <a:pPr marL="0" lvl="0" indent="0" rtl="0">
              <a:buNone/>
            </a:pPr>
            <a:r>
              <a:rPr lang="en"/>
              <a:t>Infinitives:				</a:t>
            </a:r>
          </a:p>
          <a:p>
            <a:pPr marL="0" lvl="0" indent="0" rtl="0">
              <a:buNone/>
            </a:pPr>
            <a:r>
              <a:rPr lang="en"/>
              <a:t>	</a:t>
            </a:r>
            <a:r>
              <a:rPr lang="en" b="1"/>
              <a:t>Pres</a:t>
            </a:r>
            <a:r>
              <a:rPr lang="en"/>
              <a:t>. īre		</a:t>
            </a:r>
            <a:r>
              <a:rPr lang="en" b="1"/>
              <a:t>Fut.</a:t>
            </a:r>
            <a:r>
              <a:rPr lang="en"/>
              <a:t>	itūrus esse		</a:t>
            </a:r>
            <a:r>
              <a:rPr lang="en" b="1"/>
              <a:t>Perf.</a:t>
            </a:r>
            <a:r>
              <a:rPr lang="en"/>
              <a:t> īsse</a:t>
            </a:r>
          </a:p>
          <a:p>
            <a:endParaRPr lang="en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Irregular: Eō, īre, iī, itum = to go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0" y="1417650"/>
            <a:ext cx="9144000" cy="5440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buNone/>
            </a:pPr>
            <a:r>
              <a:rPr lang="en"/>
              <a:t>Notice:</a:t>
            </a:r>
          </a:p>
          <a:p>
            <a:pPr marL="0" lvl="0" indent="0" rtl="0">
              <a:buNone/>
            </a:pPr>
            <a:r>
              <a:rPr lang="en"/>
              <a:t>1) No passive voice (basically)</a:t>
            </a:r>
          </a:p>
          <a:p>
            <a:endParaRPr lang="en"/>
          </a:p>
          <a:p>
            <a:pPr marL="0" lvl="0" indent="0" rtl="0">
              <a:buNone/>
            </a:pPr>
            <a:r>
              <a:rPr lang="en"/>
              <a:t>2) Present stem ī- becomes </a:t>
            </a:r>
            <a:r>
              <a:rPr lang="en" b="1"/>
              <a:t>e-</a:t>
            </a:r>
            <a:r>
              <a:rPr lang="en"/>
              <a:t> before </a:t>
            </a:r>
            <a:r>
              <a:rPr lang="en" b="1"/>
              <a:t>a, o, u</a:t>
            </a:r>
          </a:p>
          <a:p>
            <a:endParaRPr lang="en" b="1"/>
          </a:p>
          <a:p>
            <a:pPr marL="0" lvl="0" indent="0" rtl="0">
              <a:buNone/>
            </a:pPr>
            <a:r>
              <a:rPr lang="en"/>
              <a:t>3) Despite being 4th conjugation, the future tense uses the endings of 1st/2nd (i.e., </a:t>
            </a:r>
            <a:r>
              <a:rPr lang="en" b="1"/>
              <a:t>-bo, -bis, -bit...</a:t>
            </a:r>
            <a:r>
              <a:rPr lang="en"/>
              <a:t>)</a:t>
            </a:r>
          </a:p>
          <a:p>
            <a:endParaRPr lang="en"/>
          </a:p>
          <a:p>
            <a:pPr marL="0" lvl="0" indent="0" rtl="0">
              <a:buNone/>
            </a:pPr>
            <a:r>
              <a:rPr lang="en"/>
              <a:t>4) The double </a:t>
            </a:r>
            <a:r>
              <a:rPr lang="en" b="1"/>
              <a:t>ii</a:t>
            </a:r>
            <a:r>
              <a:rPr lang="en"/>
              <a:t> contracts to </a:t>
            </a:r>
            <a:r>
              <a:rPr lang="en" b="1"/>
              <a:t>ī-</a:t>
            </a:r>
            <a:r>
              <a:rPr lang="en"/>
              <a:t> before </a:t>
            </a:r>
            <a:r>
              <a:rPr lang="en" b="1"/>
              <a:t>s</a:t>
            </a:r>
            <a:r>
              <a:rPr lang="en"/>
              <a:t> (perfect system)</a:t>
            </a:r>
          </a:p>
          <a:p>
            <a:endParaRPr lang="en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187500" y="274650"/>
            <a:ext cx="89565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/>
              <a:t>Practice:</a:t>
            </a:r>
          </a:p>
          <a:p>
            <a:pPr>
              <a:buNone/>
            </a:pPr>
            <a:r>
              <a:rPr lang="en" sz="3200" dirty="0"/>
              <a:t>Label subjunctives; </a:t>
            </a:r>
            <a:r>
              <a:rPr lang="en" sz="3200" dirty="0" smtClean="0"/>
              <a:t>translate</a:t>
            </a:r>
            <a:r>
              <a:rPr lang="en-US" sz="3200" dirty="0" smtClean="0"/>
              <a:t> </a:t>
            </a:r>
            <a:r>
              <a:rPr lang="en" sz="3200" dirty="0" smtClean="0"/>
              <a:t>indicatives</a:t>
            </a:r>
            <a:endParaRPr lang="en" sz="3200" dirty="0"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40482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iimus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īmus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īrēmus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itūrus esse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euntem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iērunt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iī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ībat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ierant</a:t>
            </a:r>
          </a:p>
          <a:p>
            <a:pPr marL="457200" lvl="0" indent="-41910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ībō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Place Constructions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0" y="1417650"/>
            <a:ext cx="9144000" cy="54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Regular Constructions: preposition + proper </a:t>
            </a:r>
            <a:r>
              <a:rPr lang="en" dirty="0" smtClean="0"/>
              <a:t>case</a:t>
            </a:r>
            <a:endParaRPr lang="en-US" dirty="0" smtClean="0"/>
          </a:p>
          <a:p>
            <a:pPr marL="38100" lvl="0" indent="0" rtl="0">
              <a:buClr>
                <a:schemeClr val="dk2"/>
              </a:buClr>
              <a:buSzPct val="100000"/>
              <a:buNone/>
            </a:pPr>
            <a:endParaRPr lang="en" sz="1000" dirty="0"/>
          </a:p>
          <a:p>
            <a:pPr marL="914400" lvl="1" indent="-381000" rtl="0">
              <a:buClr>
                <a:schemeClr val="dk2"/>
              </a:buClr>
              <a:buSzPct val="80000"/>
              <a:buFont typeface="Trebuchet MS"/>
              <a:buAutoNum type="alphaLcPeriod"/>
            </a:pPr>
            <a:r>
              <a:rPr lang="en" sz="3000" dirty="0"/>
              <a:t>Place </a:t>
            </a:r>
            <a:r>
              <a:rPr lang="en" sz="3000" i="1" dirty="0"/>
              <a:t>where</a:t>
            </a:r>
            <a:r>
              <a:rPr lang="en" sz="3000" dirty="0"/>
              <a:t>: </a:t>
            </a:r>
            <a:r>
              <a:rPr lang="en" sz="3000" b="1" dirty="0"/>
              <a:t>in</a:t>
            </a:r>
            <a:r>
              <a:rPr lang="en" sz="3000" dirty="0"/>
              <a:t> or </a:t>
            </a:r>
            <a:r>
              <a:rPr lang="en" sz="3000" b="1" dirty="0"/>
              <a:t>sub</a:t>
            </a:r>
            <a:r>
              <a:rPr lang="en" sz="3000" dirty="0"/>
              <a:t> + ablative*</a:t>
            </a:r>
          </a:p>
          <a:p>
            <a:pPr marL="1371600" lvl="2" indent="-381000" rtl="0">
              <a:buClr>
                <a:schemeClr val="dk2"/>
              </a:buClr>
              <a:buSzPct val="80000"/>
              <a:buFont typeface="Trebuchet MS"/>
              <a:buAutoNum type="romanLcPeriod"/>
            </a:pPr>
            <a:r>
              <a:rPr lang="en" sz="3000" dirty="0"/>
              <a:t>In illā urbe vīsus est, </a:t>
            </a:r>
            <a:r>
              <a:rPr lang="en" sz="3000" i="1" dirty="0"/>
              <a:t>he was seen in that </a:t>
            </a:r>
            <a:r>
              <a:rPr lang="en" sz="3000" i="1" dirty="0" smtClean="0"/>
              <a:t>city</a:t>
            </a:r>
            <a:endParaRPr lang="en-US" sz="3000" i="1" dirty="0"/>
          </a:p>
          <a:p>
            <a:pPr marL="990600" lvl="2" indent="0" rtl="0">
              <a:buClr>
                <a:schemeClr val="dk2"/>
              </a:buClr>
              <a:buSzPct val="80000"/>
              <a:buNone/>
            </a:pPr>
            <a:endParaRPr lang="en" sz="1000" i="1" dirty="0"/>
          </a:p>
          <a:p>
            <a:pPr marL="914400" lvl="1" indent="-381000" rtl="0">
              <a:buClr>
                <a:schemeClr val="dk2"/>
              </a:buClr>
              <a:buSzPct val="80000"/>
              <a:buFont typeface="Trebuchet MS"/>
              <a:buAutoNum type="alphaLcPeriod"/>
            </a:pPr>
            <a:r>
              <a:rPr lang="en" sz="3000" dirty="0"/>
              <a:t>Place </a:t>
            </a:r>
            <a:r>
              <a:rPr lang="en" sz="3000" i="1" dirty="0"/>
              <a:t>to which</a:t>
            </a:r>
            <a:r>
              <a:rPr lang="en" sz="3000" dirty="0"/>
              <a:t>: </a:t>
            </a:r>
            <a:r>
              <a:rPr lang="en" sz="3000" b="1" dirty="0"/>
              <a:t>in, ad, sub</a:t>
            </a:r>
            <a:r>
              <a:rPr lang="en" sz="3000" dirty="0"/>
              <a:t> + accusative</a:t>
            </a:r>
          </a:p>
          <a:p>
            <a:pPr marL="1371600" lvl="2" indent="-381000" rtl="0">
              <a:buClr>
                <a:schemeClr val="dk2"/>
              </a:buClr>
              <a:buSzPct val="80000"/>
              <a:buFont typeface="Trebuchet MS"/>
              <a:buAutoNum type="romanLcPeriod"/>
            </a:pPr>
            <a:r>
              <a:rPr lang="en" sz="3000" dirty="0"/>
              <a:t>In illam urbem ībit,</a:t>
            </a:r>
            <a:r>
              <a:rPr lang="en" sz="3000" i="1" dirty="0"/>
              <a:t> he will go into that city</a:t>
            </a:r>
          </a:p>
          <a:p>
            <a:pPr marL="1371600" lvl="2" indent="-381000" rtl="0">
              <a:buClr>
                <a:schemeClr val="dk2"/>
              </a:buClr>
              <a:buSzPct val="80000"/>
              <a:buFont typeface="Trebuchet MS"/>
              <a:buAutoNum type="romanLcPeriod"/>
            </a:pPr>
            <a:r>
              <a:rPr lang="en" sz="3000" dirty="0"/>
              <a:t>Sub hastam occidit, </a:t>
            </a:r>
            <a:r>
              <a:rPr lang="en" sz="3000" i="1" dirty="0"/>
              <a:t>he fell under the spear</a:t>
            </a:r>
          </a:p>
          <a:p>
            <a:endParaRPr lang="en" sz="1000" i="1" dirty="0"/>
          </a:p>
          <a:p>
            <a:pPr marL="914400" lvl="1" indent="-381000" rtl="0">
              <a:buClr>
                <a:schemeClr val="dk2"/>
              </a:buClr>
              <a:buSzPct val="80000"/>
              <a:buFont typeface="Trebuchet MS"/>
              <a:buAutoNum type="alphaLcPeriod"/>
            </a:pPr>
            <a:r>
              <a:rPr lang="en" sz="3000" dirty="0"/>
              <a:t>Place </a:t>
            </a:r>
            <a:r>
              <a:rPr lang="en" sz="3000" i="1" dirty="0"/>
              <a:t>from which</a:t>
            </a:r>
            <a:r>
              <a:rPr lang="en" sz="3000" dirty="0"/>
              <a:t>: </a:t>
            </a:r>
            <a:r>
              <a:rPr lang="en" sz="3000" b="1" dirty="0"/>
              <a:t>ab, dē, ex</a:t>
            </a:r>
            <a:r>
              <a:rPr lang="en" sz="3000" dirty="0"/>
              <a:t> + ablative*</a:t>
            </a:r>
          </a:p>
          <a:p>
            <a:pPr marL="1371600" lvl="2" indent="-381000" rtl="0">
              <a:buClr>
                <a:schemeClr val="dk2"/>
              </a:buClr>
              <a:buSzPct val="80000"/>
              <a:buFont typeface="Trebuchet MS"/>
              <a:buAutoNum type="romanLcPeriod"/>
            </a:pPr>
            <a:r>
              <a:rPr lang="en" sz="3000" dirty="0"/>
              <a:t>Ex illā urbe iit, </a:t>
            </a:r>
            <a:r>
              <a:rPr lang="en" sz="3000" i="1" dirty="0"/>
              <a:t>he went out of that city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Place Constructions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0" y="1353600"/>
            <a:ext cx="9144000" cy="5504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 startAt="2"/>
            </a:pPr>
            <a:r>
              <a:rPr lang="en" dirty="0"/>
              <a:t>With actual names of cities/towns/small islands, as well as </a:t>
            </a:r>
            <a:r>
              <a:rPr lang="en" b="1" dirty="0"/>
              <a:t>domus, humus, </a:t>
            </a:r>
            <a:r>
              <a:rPr lang="en" dirty="0"/>
              <a:t>and </a:t>
            </a:r>
            <a:r>
              <a:rPr lang="en" b="1" dirty="0"/>
              <a:t>rūs</a:t>
            </a:r>
            <a:r>
              <a:rPr lang="en" dirty="0"/>
              <a:t>, </a:t>
            </a:r>
            <a:r>
              <a:rPr lang="en" dirty="0" smtClean="0"/>
              <a:t>no</a:t>
            </a:r>
            <a:r>
              <a:rPr lang="en-US" dirty="0" smtClean="0"/>
              <a:t> prepositions</a:t>
            </a:r>
            <a:r>
              <a:rPr lang="en" dirty="0" smtClean="0"/>
              <a:t> </a:t>
            </a:r>
            <a:r>
              <a:rPr lang="en" dirty="0"/>
              <a:t>were employed</a:t>
            </a:r>
          </a:p>
          <a:p>
            <a:pPr marL="914400" lvl="1" indent="-381000" rtl="0">
              <a:buClr>
                <a:schemeClr val="dk2"/>
              </a:buClr>
              <a:buSzPct val="92307"/>
              <a:buFont typeface="Trebuchet MS"/>
              <a:buAutoNum type="alphaLcPeriod"/>
            </a:pPr>
            <a:r>
              <a:rPr lang="en" sz="2600" dirty="0"/>
              <a:t>Locative (place </a:t>
            </a:r>
            <a:r>
              <a:rPr lang="en" sz="2600" i="1" dirty="0"/>
              <a:t>where</a:t>
            </a:r>
            <a:r>
              <a:rPr lang="en" sz="2600" dirty="0"/>
              <a:t>)--identical to </a:t>
            </a:r>
            <a:r>
              <a:rPr lang="en" sz="2600" b="1" dirty="0"/>
              <a:t>genitive</a:t>
            </a:r>
            <a:r>
              <a:rPr lang="en" sz="2600" dirty="0"/>
              <a:t> for 1st/2nd nouns; identical to </a:t>
            </a:r>
            <a:r>
              <a:rPr lang="en" sz="2600" b="1" dirty="0"/>
              <a:t>ablative</a:t>
            </a:r>
            <a:r>
              <a:rPr lang="en" sz="2600" dirty="0"/>
              <a:t> everywhere else</a:t>
            </a:r>
          </a:p>
          <a:p>
            <a:pPr marL="1371600" lvl="2" indent="-381000" rtl="0">
              <a:buClr>
                <a:schemeClr val="dk2"/>
              </a:buClr>
              <a:buSzPct val="92307"/>
              <a:buFont typeface="Trebuchet MS"/>
              <a:buAutoNum type="romanLcPeriod"/>
            </a:pPr>
            <a:r>
              <a:rPr lang="en" sz="2600" dirty="0"/>
              <a:t>Vīsus est Rōmae et Carthāgine, </a:t>
            </a:r>
            <a:r>
              <a:rPr lang="en" sz="2600" i="1" dirty="0"/>
              <a:t>He was seen at Rome and Carthage</a:t>
            </a:r>
          </a:p>
          <a:p>
            <a:endParaRPr lang="en" sz="800" i="1" dirty="0"/>
          </a:p>
          <a:p>
            <a:pPr marL="914400" lvl="1" indent="-381000" rtl="0">
              <a:buClr>
                <a:schemeClr val="dk2"/>
              </a:buClr>
              <a:buSzPct val="92307"/>
              <a:buFont typeface="Trebuchet MS"/>
              <a:buAutoNum type="alphaLcPeriod"/>
            </a:pPr>
            <a:r>
              <a:rPr lang="en" sz="2600" dirty="0"/>
              <a:t>Place </a:t>
            </a:r>
            <a:r>
              <a:rPr lang="en" sz="2600" i="1" dirty="0"/>
              <a:t>to which</a:t>
            </a:r>
            <a:r>
              <a:rPr lang="en" sz="2600" dirty="0"/>
              <a:t>: accusative without a preposition</a:t>
            </a:r>
          </a:p>
          <a:p>
            <a:pPr marL="1371600" lvl="2" indent="-381000" rtl="0">
              <a:buClr>
                <a:schemeClr val="dk2"/>
              </a:buClr>
              <a:buSzPct val="92307"/>
              <a:buFont typeface="Trebuchet MS"/>
              <a:buAutoNum type="romanLcPeriod"/>
            </a:pPr>
            <a:r>
              <a:rPr lang="en" sz="2600" dirty="0"/>
              <a:t>Ībit Rōmam, </a:t>
            </a:r>
            <a:r>
              <a:rPr lang="en" sz="2600" i="1" dirty="0"/>
              <a:t>He will go to Rome</a:t>
            </a:r>
            <a:r>
              <a:rPr lang="en" sz="2600" dirty="0"/>
              <a:t>.</a:t>
            </a:r>
          </a:p>
          <a:p>
            <a:endParaRPr lang="en" sz="800" dirty="0"/>
          </a:p>
          <a:p>
            <a:pPr marL="914400" lvl="1" indent="-381000" rtl="0">
              <a:buClr>
                <a:schemeClr val="dk2"/>
              </a:buClr>
              <a:buSzPct val="92307"/>
              <a:buFont typeface="Trebuchet MS"/>
              <a:buAutoNum type="alphaLcPeriod"/>
            </a:pPr>
            <a:r>
              <a:rPr lang="en" sz="2600" dirty="0"/>
              <a:t>Place </a:t>
            </a:r>
            <a:r>
              <a:rPr lang="en" sz="2600" i="1" dirty="0"/>
              <a:t>from which</a:t>
            </a:r>
            <a:r>
              <a:rPr lang="en" sz="2600" dirty="0"/>
              <a:t>: ablative without preposition</a:t>
            </a:r>
          </a:p>
          <a:p>
            <a:pPr marL="1371600" lvl="2" indent="-381000">
              <a:buClr>
                <a:schemeClr val="dk2"/>
              </a:buClr>
              <a:buSzPct val="92307"/>
              <a:buFont typeface="Trebuchet MS"/>
              <a:buAutoNum type="romanLcPeriod"/>
            </a:pPr>
            <a:r>
              <a:rPr lang="en" sz="2600" dirty="0"/>
              <a:t>Iit Rōmā, </a:t>
            </a:r>
            <a:r>
              <a:rPr lang="en" sz="2600" i="1" dirty="0"/>
              <a:t>He went from Rome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Place Constructions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0" y="1600200"/>
            <a:ext cx="91440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/>
              <a:t>Domus</a:t>
            </a:r>
          </a:p>
          <a:p>
            <a:pPr lvl="0" rtl="0">
              <a:buNone/>
            </a:pPr>
            <a:r>
              <a:rPr lang="en"/>
              <a:t>	domī (locative), </a:t>
            </a:r>
            <a:r>
              <a:rPr lang="en" i="1"/>
              <a:t>at home</a:t>
            </a:r>
          </a:p>
          <a:p>
            <a:pPr lvl="0" rtl="0">
              <a:buNone/>
            </a:pPr>
            <a:r>
              <a:rPr lang="en"/>
              <a:t>	domum (acc.), </a:t>
            </a:r>
            <a:r>
              <a:rPr lang="en" i="1"/>
              <a:t>to home</a:t>
            </a:r>
          </a:p>
          <a:p>
            <a:pPr lvl="0" rtl="0">
              <a:buNone/>
            </a:pPr>
            <a:r>
              <a:rPr lang="en"/>
              <a:t>	domō (abl.),	</a:t>
            </a:r>
            <a:r>
              <a:rPr lang="en" i="1"/>
              <a:t>from home</a:t>
            </a:r>
          </a:p>
          <a:p>
            <a:endParaRPr lang="en" i="1"/>
          </a:p>
          <a:p>
            <a:pPr lvl="0" rtl="0">
              <a:buNone/>
            </a:pPr>
            <a:r>
              <a:rPr lang="en" b="1"/>
              <a:t>humus</a:t>
            </a:r>
            <a:r>
              <a:rPr lang="en"/>
              <a:t> follows the rule (</a:t>
            </a:r>
            <a:r>
              <a:rPr lang="en" b="1"/>
              <a:t>humī</a:t>
            </a:r>
            <a:r>
              <a:rPr lang="en"/>
              <a:t>, </a:t>
            </a:r>
            <a:r>
              <a:rPr lang="en" i="1"/>
              <a:t>on the ground</a:t>
            </a:r>
            <a:r>
              <a:rPr lang="en"/>
              <a:t>)</a:t>
            </a:r>
          </a:p>
          <a:p>
            <a:endParaRPr lang="en"/>
          </a:p>
          <a:p>
            <a:pPr>
              <a:buNone/>
            </a:pPr>
            <a:r>
              <a:rPr lang="en" b="1"/>
              <a:t>rūs</a:t>
            </a:r>
            <a:r>
              <a:rPr lang="en"/>
              <a:t> can be </a:t>
            </a:r>
            <a:r>
              <a:rPr lang="en" b="1"/>
              <a:t>rūrī</a:t>
            </a:r>
            <a:r>
              <a:rPr lang="en"/>
              <a:t> </a:t>
            </a:r>
            <a:r>
              <a:rPr lang="en" sz="2800"/>
              <a:t>or</a:t>
            </a:r>
            <a:r>
              <a:rPr lang="en"/>
              <a:t> </a:t>
            </a:r>
            <a:r>
              <a:rPr lang="en" b="1"/>
              <a:t>rūre</a:t>
            </a:r>
            <a:r>
              <a:rPr lang="en"/>
              <a:t> </a:t>
            </a:r>
            <a:r>
              <a:rPr lang="en" sz="2800"/>
              <a:t>in the locative (</a:t>
            </a:r>
            <a:r>
              <a:rPr lang="en" sz="2800" i="1"/>
              <a:t>in the country</a:t>
            </a:r>
            <a:r>
              <a:rPr lang="en" sz="2800"/>
              <a:t>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>
  <a:themeElements>
    <a:clrScheme name="Custom 349">
      <a:dk1>
        <a:srgbClr val="262626"/>
      </a:dk1>
      <a:lt1>
        <a:srgbClr val="E6D6BD"/>
      </a:lt1>
      <a:dk2>
        <a:srgbClr val="535353"/>
      </a:dk2>
      <a:lt2>
        <a:srgbClr val="B4AD9E"/>
      </a:lt2>
      <a:accent1>
        <a:srgbClr val="ADB48E"/>
      </a:accent1>
      <a:accent2>
        <a:srgbClr val="867961"/>
      </a:accent2>
      <a:accent3>
        <a:srgbClr val="CBB680"/>
      </a:accent3>
      <a:accent4>
        <a:srgbClr val="78A3C0"/>
      </a:accent4>
      <a:accent5>
        <a:srgbClr val="C0AE91"/>
      </a:accent5>
      <a:accent6>
        <a:srgbClr val="668874"/>
      </a:accent6>
      <a:hlink>
        <a:srgbClr val="4B94B3"/>
      </a:hlink>
      <a:folHlink>
        <a:srgbClr val="41414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806</Words>
  <Application>Microsoft Macintosh PowerPoint</Application>
  <PresentationFormat>On-screen Show (4:3)</PresentationFormat>
  <Paragraphs>206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/>
      <vt:lpstr>Wheelock XXXVII</vt:lpstr>
      <vt:lpstr>Irregular: Eō, īre, iī, itum = to go</vt:lpstr>
      <vt:lpstr>Irregular: Eō, īre, iī, itum = to go</vt:lpstr>
      <vt:lpstr>Irregular: Eō, īre, iī, itum = to go</vt:lpstr>
      <vt:lpstr>Irregular: Eō, īre, iī, itum = to go</vt:lpstr>
      <vt:lpstr>Practice: Label subjunctives; translate indicatives</vt:lpstr>
      <vt:lpstr>Place Constructions</vt:lpstr>
      <vt:lpstr>Place Constructions</vt:lpstr>
      <vt:lpstr>Place Constructions</vt:lpstr>
      <vt:lpstr>Time Constructions</vt:lpstr>
      <vt:lpstr>Time Constructions</vt:lpstr>
      <vt:lpstr>Translate into Latin</vt:lpstr>
      <vt:lpstr>Translate</vt:lpstr>
      <vt:lpstr>Senteniae Antīquae</vt:lpstr>
      <vt:lpstr>Sententiae Antīquae, Pars Secunda</vt:lpstr>
      <vt:lpstr>Sententiae Antīquae, Pars Tertia</vt:lpstr>
      <vt:lpstr>Trimalchio's Epitaph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Wheelock XXXVII</dc:title>
  <cp:lastModifiedBy>s</cp:lastModifiedBy>
  <cp:revision>7</cp:revision>
  <dcterms:modified xsi:type="dcterms:W3CDTF">2014-11-03T00:37:59Z</dcterms:modified>
</cp:coreProperties>
</file>