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09796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Wheelock XXXIV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0" y="4748825"/>
            <a:ext cx="91440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600" dirty="0"/>
              <a:t>Deponent Verbs</a:t>
            </a:r>
          </a:p>
          <a:p>
            <a:pPr>
              <a:buNone/>
            </a:pPr>
            <a:r>
              <a:rPr lang="en" sz="4600" dirty="0"/>
              <a:t>Ablative with Special Deponents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Cēdāmus Phoebō et, monitī, meliōra sequāmur.* (Phoebus Apollo, god of prophecy)</a:t>
            </a:r>
          </a:p>
          <a:p>
            <a:endParaRPr lang="en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Nam nēmō sine vitiīs nāscitur; optimus ille est quī minima habet.</a:t>
            </a:r>
          </a:p>
          <a:p>
            <a:pPr marL="0" indent="0">
              <a:buNone/>
            </a:pPr>
            <a:endParaRPr lang="en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Tardē sed graviter vir sapiēns īrāscitur.* (</a:t>
            </a:r>
            <a:r>
              <a:rPr lang="en" b="1" dirty="0"/>
              <a:t>tardus</a:t>
            </a:r>
            <a:r>
              <a:rPr lang="en" dirty="0"/>
              <a:t>, </a:t>
            </a:r>
            <a:r>
              <a:rPr lang="en" i="1" dirty="0"/>
              <a:t>slow</a:t>
            </a:r>
            <a:r>
              <a:rPr lang="en" dirty="0"/>
              <a:t>; </a:t>
            </a:r>
            <a:r>
              <a:rPr lang="en" b="1" dirty="0"/>
              <a:t>īrāscor</a:t>
            </a:r>
            <a:r>
              <a:rPr lang="en" i="1" dirty="0"/>
              <a:t>, to become angry</a:t>
            </a:r>
            <a:r>
              <a:rPr lang="en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0" y="138700"/>
            <a:ext cx="9144000" cy="6719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1. Mundus est communis urbs deōrum atqu hominum; hī enim sōlī, ratiōne ūtentēs, iūre ac lēge vīvunt.</a:t>
            </a:r>
          </a:p>
          <a:p>
            <a:endParaRPr lang="en" sz="1200" dirty="0"/>
          </a:p>
          <a:p>
            <a:pPr lvl="0" rtl="0">
              <a:buNone/>
            </a:pPr>
            <a:r>
              <a:rPr lang="en" sz="3000" dirty="0"/>
              <a:t>2. Catilīna, ēgredere ex urbe; patent portae; proficīscere; nōbīscum versārī iam diūtius nōn potes; id nōn feram, nōn patiar. (</a:t>
            </a:r>
            <a:r>
              <a:rPr lang="en" sz="3000" b="1" dirty="0"/>
              <a:t>versor</a:t>
            </a:r>
            <a:r>
              <a:rPr lang="en" sz="3000" dirty="0"/>
              <a:t>, </a:t>
            </a:r>
            <a:r>
              <a:rPr lang="en" sz="3000" i="1" dirty="0"/>
              <a:t>to stay</a:t>
            </a:r>
            <a:r>
              <a:rPr lang="en" sz="3000" dirty="0"/>
              <a:t>)</a:t>
            </a:r>
          </a:p>
          <a:p>
            <a:endParaRPr lang="en" sz="1600" dirty="0"/>
          </a:p>
          <a:p>
            <a:pPr lvl="0" rtl="0">
              <a:buNone/>
            </a:pPr>
            <a:r>
              <a:rPr lang="en" sz="3000" dirty="0"/>
              <a:t>3. Cūra pecūniam crēscentem sequitur et dīves male dormit.</a:t>
            </a:r>
          </a:p>
          <a:p>
            <a:endParaRPr lang="en" sz="1600" dirty="0"/>
          </a:p>
          <a:p>
            <a:pPr lvl="0" rtl="0">
              <a:buNone/>
            </a:pPr>
            <a:r>
              <a:rPr lang="en" sz="3000" dirty="0"/>
              <a:t>4. Nisi laus nova nāscitur etiam vetus laus in incertō iacet ac saepe āmittitur. (</a:t>
            </a:r>
            <a:r>
              <a:rPr lang="en" sz="3000" b="1" dirty="0"/>
              <a:t>vetus</a:t>
            </a:r>
            <a:r>
              <a:rPr lang="en" sz="3000" dirty="0"/>
              <a:t>, </a:t>
            </a:r>
            <a:r>
              <a:rPr lang="en" sz="3000" i="1" dirty="0"/>
              <a:t>old</a:t>
            </a:r>
            <a:r>
              <a:rPr lang="en" sz="3000" dirty="0"/>
              <a:t>)</a:t>
            </a:r>
          </a:p>
          <a:p>
            <a:endParaRPr lang="en" dirty="0"/>
          </a:p>
          <a:p>
            <a:pPr lvl="0">
              <a:buNone/>
            </a:pPr>
            <a:r>
              <a:rPr lang="en" sz="3000" dirty="0"/>
              <a:t>5. Amīcitia rēs plūrimās continet; nōn aquā nōn igne in plūribus locīs ūtimur quam amīcitiā.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0" y="231175"/>
            <a:ext cx="9144000" cy="6349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1. Homō stultus! Postquam dīvitiās habēre coepit, mortuus est!</a:t>
            </a:r>
          </a:p>
          <a:p>
            <a:endParaRPr lang="en" sz="3000"/>
          </a:p>
          <a:p>
            <a:pPr lvl="0" rtl="0">
              <a:buNone/>
            </a:pPr>
            <a:r>
              <a:rPr lang="en" sz="3000"/>
              <a:t>2. Nōvistī mōrēs puellārum; dum in speculum spectant, annus lābitur.</a:t>
            </a:r>
          </a:p>
          <a:p>
            <a:pPr lvl="0" indent="457200" rtl="0">
              <a:buNone/>
            </a:pPr>
            <a:r>
              <a:rPr lang="en" sz="3000" b="1"/>
              <a:t>lābor, lābī, lāpsus sum</a:t>
            </a:r>
            <a:r>
              <a:rPr lang="en" sz="3000"/>
              <a:t> = to slip, glide (by)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Epigrammata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Mentītur quī tē vitiōsum, Zōile, dīcit:</a:t>
            </a:r>
          </a:p>
          <a:p>
            <a:pPr lvl="0" rtl="0">
              <a:buNone/>
            </a:pPr>
            <a:r>
              <a:rPr lang="en" dirty="0"/>
              <a:t>	nōn vitiōsus homō es, Zōile, sed vitium!</a:t>
            </a:r>
          </a:p>
          <a:p>
            <a:pPr lvl="0" rtl="0">
              <a:buNone/>
            </a:pPr>
            <a:r>
              <a:rPr lang="en" dirty="0"/>
              <a:t>-Martial 11.92 (</a:t>
            </a:r>
            <a:r>
              <a:rPr lang="en" b="1" dirty="0"/>
              <a:t>vitiōsus,</a:t>
            </a:r>
            <a:r>
              <a:rPr lang="en" dirty="0"/>
              <a:t> </a:t>
            </a:r>
            <a:r>
              <a:rPr lang="en" i="1" dirty="0"/>
              <a:t>full of vice</a:t>
            </a:r>
            <a:r>
              <a:rPr lang="en" dirty="0"/>
              <a:t>; remember that sum, esse is often omitted!)</a:t>
            </a:r>
          </a:p>
          <a:p>
            <a:pPr marL="0" indent="0">
              <a:buNone/>
            </a:pPr>
            <a:endParaRPr lang="en" sz="1600" dirty="0"/>
          </a:p>
          <a:p>
            <a:pPr lvl="0" rtl="0">
              <a:buNone/>
            </a:pPr>
            <a:r>
              <a:rPr lang="en" dirty="0"/>
              <a:t>Bella es, nōvimus, et puella, vērum est,</a:t>
            </a:r>
          </a:p>
          <a:p>
            <a:pPr lvl="0" rtl="0">
              <a:buNone/>
            </a:pPr>
            <a:r>
              <a:rPr lang="en" dirty="0"/>
              <a:t>et dīves--quis enim potest negāre?</a:t>
            </a:r>
          </a:p>
          <a:p>
            <a:pPr lvl="0" rtl="0">
              <a:buNone/>
            </a:pPr>
            <a:r>
              <a:rPr lang="en" dirty="0"/>
              <a:t>Sed cum tē nimium, Fabulla, laudās,</a:t>
            </a:r>
          </a:p>
          <a:p>
            <a:pPr lvl="0" rtl="0">
              <a:buNone/>
            </a:pPr>
            <a:r>
              <a:rPr lang="en" dirty="0"/>
              <a:t>nec dīves neque bella ne puella es!</a:t>
            </a:r>
          </a:p>
          <a:p>
            <a:pPr>
              <a:buNone/>
            </a:pPr>
            <a:r>
              <a:rPr lang="en" dirty="0"/>
              <a:t>					- Martial 1.64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Catullus 51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Deponent Verbs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u="sng"/>
              <a:t>Deponent</a:t>
            </a:r>
            <a:r>
              <a:rPr lang="en"/>
              <a:t> </a:t>
            </a:r>
            <a:r>
              <a:rPr lang="en" b="1" u="sng"/>
              <a:t>verbs</a:t>
            </a:r>
            <a:r>
              <a:rPr lang="en"/>
              <a:t> have passive endings but active meanings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only new forms to be learned are the imperatives</a:t>
            </a:r>
          </a:p>
          <a:p>
            <a:endParaRPr lang="en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1"/>
              <a:t>You must remember which verbs are deponent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Deponent Verbs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Lack 4th principal part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hortor, hortārī, hortātus sum</a:t>
            </a:r>
          </a:p>
          <a:p>
            <a:endParaRPr lang="en" b="1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See how they look passive?  But they still mean:     </a:t>
            </a:r>
            <a:r>
              <a:rPr lang="en" b="1"/>
              <a:t>I urge, to urge, I urged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0" y="291925"/>
            <a:ext cx="9144000" cy="65660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Pres</a:t>
            </a:r>
            <a:r>
              <a:rPr lang="en" sz="2800" dirty="0"/>
              <a:t>: hortor, hortāris, hortātur... = I urge, you urge, he urges</a:t>
            </a:r>
          </a:p>
          <a:p>
            <a:pPr lvl="0" rtl="0">
              <a:buNone/>
            </a:pPr>
            <a:r>
              <a:rPr lang="en" sz="2800" b="1" dirty="0"/>
              <a:t>Imp</a:t>
            </a:r>
            <a:r>
              <a:rPr lang="en" sz="2800" dirty="0"/>
              <a:t>: hortābar, hortābāris... = I was urging, you were urging...</a:t>
            </a:r>
          </a:p>
          <a:p>
            <a:pPr lvl="0" rtl="0">
              <a:buNone/>
            </a:pPr>
            <a:r>
              <a:rPr lang="en" sz="2800" b="1" dirty="0"/>
              <a:t>Fut</a:t>
            </a:r>
            <a:r>
              <a:rPr lang="en" sz="2800" dirty="0"/>
              <a:t>: hortābor, hortāberis... = I will urge, you will urge</a:t>
            </a:r>
          </a:p>
          <a:p>
            <a:pPr lvl="0" rtl="0">
              <a:buNone/>
            </a:pPr>
            <a:r>
              <a:rPr lang="en" sz="2800" b="1" dirty="0"/>
              <a:t>Perf</a:t>
            </a:r>
            <a:r>
              <a:rPr lang="en" sz="2800" dirty="0"/>
              <a:t>: hortātus/-a/-um sum... = I urged</a:t>
            </a:r>
          </a:p>
          <a:p>
            <a:pPr lvl="0" rtl="0">
              <a:buNone/>
            </a:pPr>
            <a:r>
              <a:rPr lang="en" sz="2800" b="1" dirty="0"/>
              <a:t>PluP</a:t>
            </a:r>
            <a:r>
              <a:rPr lang="en" sz="2800" dirty="0"/>
              <a:t>: hortātus/-a/-um eram... = I had urged</a:t>
            </a:r>
          </a:p>
          <a:p>
            <a:pPr lvl="0" rtl="0">
              <a:buNone/>
            </a:pPr>
            <a:r>
              <a:rPr lang="en" sz="2800" b="1" dirty="0"/>
              <a:t>FuP</a:t>
            </a:r>
            <a:r>
              <a:rPr lang="en" sz="2800" dirty="0"/>
              <a:t>: hortātus/-a/-um erō... = I will have urged</a:t>
            </a:r>
          </a:p>
          <a:p>
            <a:pPr lvl="0" rtl="0">
              <a:buNone/>
            </a:pPr>
            <a:r>
              <a:rPr lang="en" sz="2800" u="sng" dirty="0" smtClean="0"/>
              <a:t>Subjunctive</a:t>
            </a:r>
            <a:endParaRPr lang="en-US" sz="2800" u="sng" dirty="0" smtClean="0"/>
          </a:p>
          <a:p>
            <a:pPr lvl="0" rtl="0">
              <a:buNone/>
            </a:pPr>
            <a:r>
              <a:rPr lang="en" sz="2800" b="1" dirty="0" smtClean="0"/>
              <a:t>Pres</a:t>
            </a:r>
            <a:r>
              <a:rPr lang="en" sz="2800" dirty="0"/>
              <a:t>: horter, hortēris...</a:t>
            </a:r>
          </a:p>
          <a:p>
            <a:pPr lvl="0" rtl="0">
              <a:buNone/>
            </a:pPr>
            <a:r>
              <a:rPr lang="en" sz="2800" b="1" dirty="0"/>
              <a:t>Imp</a:t>
            </a:r>
            <a:r>
              <a:rPr lang="en" sz="2800" dirty="0"/>
              <a:t>: hortārer, hortārēris...</a:t>
            </a:r>
          </a:p>
          <a:p>
            <a:pPr lvl="0" rtl="0">
              <a:buNone/>
            </a:pPr>
            <a:r>
              <a:rPr lang="en" sz="2800" b="1" dirty="0"/>
              <a:t>Perf</a:t>
            </a:r>
            <a:r>
              <a:rPr lang="en" sz="2800" dirty="0"/>
              <a:t>: hortātus/-a/-um sim, sīs...</a:t>
            </a:r>
          </a:p>
          <a:p>
            <a:pPr lvl="0" rtl="0">
              <a:buNone/>
            </a:pPr>
            <a:r>
              <a:rPr lang="en" sz="2800" b="1" dirty="0"/>
              <a:t>PluP</a:t>
            </a:r>
            <a:r>
              <a:rPr lang="en" sz="2800" dirty="0"/>
              <a:t>: hortātus/-a/-um essem...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Participles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95400" y="1409700"/>
            <a:ext cx="88485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Pres.	</a:t>
            </a:r>
            <a:r>
              <a:rPr lang="en" dirty="0"/>
              <a:t>hortāns, </a:t>
            </a:r>
            <a:r>
              <a:rPr lang="en" i="1" dirty="0"/>
              <a:t>urging</a:t>
            </a:r>
          </a:p>
          <a:p>
            <a:pPr lvl="0" rtl="0">
              <a:buNone/>
            </a:pPr>
            <a:r>
              <a:rPr lang="en" b="1" dirty="0"/>
              <a:t>Perf</a:t>
            </a:r>
            <a:r>
              <a:rPr lang="en" dirty="0"/>
              <a:t>. 	hortātus/-a/-um, </a:t>
            </a:r>
            <a:r>
              <a:rPr lang="en" i="1" dirty="0"/>
              <a:t>having urged*</a:t>
            </a:r>
          </a:p>
          <a:p>
            <a:pPr lvl="0" rtl="0">
              <a:buNone/>
            </a:pPr>
            <a:r>
              <a:rPr lang="en" b="1" dirty="0"/>
              <a:t>Fut.		</a:t>
            </a:r>
            <a:r>
              <a:rPr lang="en" dirty="0"/>
              <a:t>hortātūrus/-a/-um, </a:t>
            </a:r>
            <a:r>
              <a:rPr lang="en" i="1" dirty="0"/>
              <a:t>about to urge</a:t>
            </a:r>
          </a:p>
          <a:p>
            <a:pPr lvl="0" rtl="0">
              <a:buNone/>
            </a:pPr>
            <a:r>
              <a:rPr lang="en" b="1" dirty="0"/>
              <a:t>Ger.		</a:t>
            </a:r>
            <a:r>
              <a:rPr lang="en" dirty="0"/>
              <a:t>hortāndus/-a/-um, </a:t>
            </a:r>
            <a:r>
              <a:rPr lang="en" i="1" dirty="0"/>
              <a:t>to be urged</a:t>
            </a:r>
          </a:p>
          <a:p>
            <a:pPr marL="0" indent="0">
              <a:buNone/>
            </a:pPr>
            <a:endParaRPr lang="en" sz="800" i="1" dirty="0"/>
          </a:p>
          <a:p>
            <a:pPr lvl="0" rtl="0">
              <a:buNone/>
            </a:pPr>
            <a:r>
              <a:rPr lang="en" dirty="0"/>
              <a:t>N.B. Deponent verbs still have four participles.  HOWEVER,</a:t>
            </a:r>
          </a:p>
          <a:p>
            <a:pPr lvl="0" rtl="0">
              <a:buNone/>
            </a:pPr>
            <a:r>
              <a:rPr lang="en" dirty="0"/>
              <a:t>- the "perfect passive participle" is active in meaning</a:t>
            </a:r>
          </a:p>
          <a:p>
            <a:pPr lvl="0" rtl="0">
              <a:buNone/>
            </a:pPr>
            <a:r>
              <a:rPr lang="en" dirty="0"/>
              <a:t>- the gerundive is </a:t>
            </a:r>
            <a:r>
              <a:rPr lang="en" i="1" dirty="0"/>
              <a:t>actually</a:t>
            </a:r>
            <a:r>
              <a:rPr lang="en" dirty="0"/>
              <a:t> passive in meaning!</a:t>
            </a:r>
          </a:p>
          <a:p>
            <a:pPr>
              <a:buNone/>
            </a:pPr>
            <a:r>
              <a:rPr lang="en" dirty="0"/>
              <a:t>- the present and future have active forms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Infinitives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95050" y="1600200"/>
            <a:ext cx="90488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Pres.	</a:t>
            </a:r>
            <a:r>
              <a:rPr lang="en" dirty="0"/>
              <a:t>hortārī, </a:t>
            </a:r>
            <a:r>
              <a:rPr lang="en" i="1" dirty="0"/>
              <a:t>to urge</a:t>
            </a:r>
          </a:p>
          <a:p>
            <a:endParaRPr lang="en" i="1" dirty="0"/>
          </a:p>
          <a:p>
            <a:pPr lvl="0" rtl="0">
              <a:buNone/>
            </a:pPr>
            <a:r>
              <a:rPr lang="en" b="1" dirty="0"/>
              <a:t>Perf.		</a:t>
            </a:r>
            <a:r>
              <a:rPr lang="en" dirty="0"/>
              <a:t>hortātus/-a/-um esse, </a:t>
            </a:r>
            <a:r>
              <a:rPr lang="en" i="1" dirty="0"/>
              <a:t>to have urged</a:t>
            </a:r>
          </a:p>
          <a:p>
            <a:endParaRPr lang="en" i="1" dirty="0"/>
          </a:p>
          <a:p>
            <a:pPr lvl="0" rtl="0">
              <a:buNone/>
            </a:pPr>
            <a:r>
              <a:rPr lang="en" b="1" dirty="0"/>
              <a:t>Fut.	</a:t>
            </a:r>
            <a:r>
              <a:rPr lang="en-US" b="1" dirty="0" smtClean="0"/>
              <a:t>    </a:t>
            </a:r>
            <a:r>
              <a:rPr lang="en" dirty="0" smtClean="0"/>
              <a:t>hortātūrus</a:t>
            </a:r>
            <a:r>
              <a:rPr lang="en" dirty="0"/>
              <a:t>/-a/-um esse, </a:t>
            </a:r>
            <a:r>
              <a:rPr lang="en" i="1" dirty="0"/>
              <a:t>to be about </a:t>
            </a:r>
            <a:r>
              <a:rPr lang="en" i="1" dirty="0" smtClean="0"/>
              <a:t>to</a:t>
            </a:r>
            <a:r>
              <a:rPr lang="en-US" i="1" dirty="0" smtClean="0"/>
              <a:t> </a:t>
            </a:r>
            <a:r>
              <a:rPr lang="en" i="1" dirty="0" smtClean="0"/>
              <a:t>urge</a:t>
            </a:r>
            <a:endParaRPr lang="en" i="1" dirty="0"/>
          </a:p>
          <a:p>
            <a:pPr marL="0" indent="0">
              <a:buNone/>
            </a:pPr>
            <a:endParaRPr lang="en" sz="1800" i="1" dirty="0"/>
          </a:p>
          <a:p>
            <a:pPr lvl="0" rtl="0">
              <a:buNone/>
            </a:pPr>
            <a:r>
              <a:rPr lang="en" sz="3600" b="1" dirty="0">
                <a:solidFill>
                  <a:schemeClr val="accent1"/>
                </a:solidFill>
              </a:rPr>
              <a:t>Imperatives</a:t>
            </a:r>
          </a:p>
          <a:p>
            <a:pPr lvl="0" rtl="0">
              <a:buNone/>
            </a:pPr>
            <a:r>
              <a:rPr lang="en" dirty="0"/>
              <a:t>Singular: hortāre! </a:t>
            </a:r>
            <a:r>
              <a:rPr lang="en" sz="2000" dirty="0"/>
              <a:t>(looks like the non-existent present active infinitive)</a:t>
            </a:r>
          </a:p>
          <a:p>
            <a:pPr>
              <a:buNone/>
            </a:pPr>
            <a:r>
              <a:rPr lang="en" dirty="0"/>
              <a:t>Plural: 	  hortāminī! </a:t>
            </a:r>
            <a:r>
              <a:rPr lang="en" sz="2000" dirty="0"/>
              <a:t>(looks like 2nd pl. pres. indicative)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Semi-Deponents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These exist... because language is crazy.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audeō, </a:t>
            </a:r>
            <a:r>
              <a:rPr lang="en" i="1" dirty="0"/>
              <a:t>I dare</a:t>
            </a:r>
            <a:r>
              <a:rPr lang="en" dirty="0"/>
              <a:t>	</a:t>
            </a:r>
            <a:r>
              <a:rPr lang="en" dirty="0" smtClean="0"/>
              <a:t>audēre</a:t>
            </a:r>
            <a:r>
              <a:rPr lang="en" dirty="0"/>
              <a:t>, </a:t>
            </a:r>
            <a:r>
              <a:rPr lang="en" i="1" dirty="0"/>
              <a:t>to dare</a:t>
            </a:r>
            <a:r>
              <a:rPr lang="en" dirty="0"/>
              <a:t>	 </a:t>
            </a:r>
            <a:r>
              <a:rPr lang="en" dirty="0" smtClean="0"/>
              <a:t>ausus </a:t>
            </a:r>
            <a:r>
              <a:rPr lang="en" dirty="0"/>
              <a:t>sum, </a:t>
            </a:r>
            <a:r>
              <a:rPr lang="en" i="1" dirty="0" smtClean="0"/>
              <a:t>I</a:t>
            </a:r>
            <a:r>
              <a:rPr lang="en-US" i="1" dirty="0" smtClean="0"/>
              <a:t> </a:t>
            </a:r>
            <a:r>
              <a:rPr lang="en" i="1" dirty="0" smtClean="0"/>
              <a:t>dared</a:t>
            </a:r>
            <a:endParaRPr lang="en" i="1" dirty="0"/>
          </a:p>
          <a:p>
            <a:pPr marL="0" indent="0">
              <a:buNone/>
            </a:pPr>
            <a:endParaRPr lang="en" i="1" dirty="0"/>
          </a:p>
          <a:p>
            <a:pPr>
              <a:buNone/>
            </a:pPr>
            <a:r>
              <a:rPr lang="en" dirty="0"/>
              <a:t>gaudeō, gaudēre, gāvīsus sum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Ablative with Special Deponents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87350" y="1425575"/>
            <a:ext cx="9056699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The ablative of means is used idiomatically with a few verbs.</a:t>
            </a:r>
          </a:p>
          <a:p>
            <a:pPr lvl="0" rtl="0">
              <a:buNone/>
            </a:pPr>
            <a:r>
              <a:rPr lang="en" b="1" u="sng" dirty="0"/>
              <a:t>ūtor</a:t>
            </a:r>
            <a:r>
              <a:rPr lang="en" dirty="0"/>
              <a:t> (</a:t>
            </a:r>
            <a:r>
              <a:rPr lang="en" i="1" dirty="0"/>
              <a:t>to benefit oneself)</a:t>
            </a:r>
            <a:r>
              <a:rPr lang="en" dirty="0"/>
              <a:t> is the most common</a:t>
            </a:r>
          </a:p>
          <a:p>
            <a:pPr lvl="0" rtl="0">
              <a:buNone/>
            </a:pPr>
            <a:r>
              <a:rPr lang="en" dirty="0"/>
              <a:t>(others: </a:t>
            </a:r>
            <a:r>
              <a:rPr lang="en" b="1" dirty="0"/>
              <a:t>fruor</a:t>
            </a:r>
            <a:r>
              <a:rPr lang="en" i="1" dirty="0"/>
              <a:t>, to enjoy</a:t>
            </a:r>
            <a:r>
              <a:rPr lang="en" dirty="0"/>
              <a:t>, </a:t>
            </a:r>
            <a:r>
              <a:rPr lang="en" b="1" dirty="0"/>
              <a:t>fungor</a:t>
            </a:r>
            <a:r>
              <a:rPr lang="en" dirty="0"/>
              <a:t>, </a:t>
            </a:r>
            <a:r>
              <a:rPr lang="en" i="1" dirty="0"/>
              <a:t>to perform</a:t>
            </a:r>
            <a:r>
              <a:rPr lang="en" dirty="0"/>
              <a:t>, </a:t>
            </a:r>
            <a:r>
              <a:rPr lang="en" b="1" dirty="0"/>
              <a:t>potior</a:t>
            </a:r>
            <a:r>
              <a:rPr lang="en" dirty="0"/>
              <a:t>,</a:t>
            </a:r>
            <a:r>
              <a:rPr lang="en" i="1" dirty="0"/>
              <a:t> to possess</a:t>
            </a:r>
            <a:r>
              <a:rPr lang="en" dirty="0"/>
              <a:t>, </a:t>
            </a:r>
            <a:r>
              <a:rPr lang="en" b="1" dirty="0"/>
              <a:t>vēscor</a:t>
            </a:r>
            <a:r>
              <a:rPr lang="en" dirty="0"/>
              <a:t>, </a:t>
            </a:r>
            <a:r>
              <a:rPr lang="en" i="1" dirty="0"/>
              <a:t>to eat</a:t>
            </a:r>
            <a:r>
              <a:rPr lang="en" dirty="0"/>
              <a:t>)</a:t>
            </a:r>
          </a:p>
          <a:p>
            <a:pPr marL="0" indent="0">
              <a:buNone/>
            </a:pPr>
            <a:endParaRPr lang="en" sz="800" dirty="0"/>
          </a:p>
          <a:p>
            <a:pPr lvl="0" rtl="0">
              <a:buNone/>
            </a:pPr>
            <a:r>
              <a:rPr lang="en" b="1" dirty="0"/>
              <a:t>Ūtitur stilō.</a:t>
            </a:r>
          </a:p>
          <a:p>
            <a:pPr lvl="0" rtl="0">
              <a:buNone/>
            </a:pPr>
            <a:r>
              <a:rPr lang="en" dirty="0" smtClean="0"/>
              <a:t>Idiomatically</a:t>
            </a:r>
            <a:r>
              <a:rPr lang="en" dirty="0"/>
              <a:t>: </a:t>
            </a:r>
            <a:r>
              <a:rPr lang="en-US" dirty="0" smtClean="0"/>
              <a:t>H</a:t>
            </a:r>
            <a:r>
              <a:rPr lang="en" dirty="0" smtClean="0"/>
              <a:t>e </a:t>
            </a:r>
            <a:r>
              <a:rPr lang="en" dirty="0"/>
              <a:t>is using a </a:t>
            </a:r>
            <a:r>
              <a:rPr lang="en" dirty="0" smtClean="0"/>
              <a:t>pencil</a:t>
            </a:r>
            <a:r>
              <a:rPr lang="en-US" dirty="0" smtClean="0"/>
              <a:t>.</a:t>
            </a:r>
            <a:endParaRPr lang="en" dirty="0"/>
          </a:p>
          <a:p>
            <a:pPr>
              <a:buNone/>
            </a:pPr>
            <a:r>
              <a:rPr lang="en" dirty="0"/>
              <a:t>*translate it as "use" and treat the abl. as direct object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Practice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What the heck is a deponent verb?</a:t>
            </a:r>
          </a:p>
          <a:p>
            <a:pPr marL="0" indent="0">
              <a:buNone/>
            </a:pPr>
            <a:endParaRPr lang="en" sz="18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Write a </a:t>
            </a:r>
            <a:r>
              <a:rPr lang="en" b="1" dirty="0"/>
              <a:t>1st person plural</a:t>
            </a:r>
            <a:r>
              <a:rPr lang="en" dirty="0"/>
              <a:t> synopsis of </a:t>
            </a:r>
            <a:r>
              <a:rPr lang="en" b="1" dirty="0"/>
              <a:t>cōnor</a:t>
            </a:r>
            <a:r>
              <a:rPr lang="en" dirty="0"/>
              <a:t> (six tenses of indicative, four subjunctive).</a:t>
            </a:r>
          </a:p>
          <a:p>
            <a:pPr marL="0" indent="0">
              <a:buNone/>
            </a:pPr>
            <a:endParaRPr lang="en" sz="18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 smtClean="0"/>
              <a:t>Write</a:t>
            </a:r>
            <a:r>
              <a:rPr lang="en-US" dirty="0" smtClean="0"/>
              <a:t> the </a:t>
            </a:r>
            <a:r>
              <a:rPr lang="en" b="1" dirty="0" smtClean="0"/>
              <a:t>imperatives</a:t>
            </a:r>
            <a:r>
              <a:rPr lang="en" dirty="0" smtClean="0"/>
              <a:t> </a:t>
            </a:r>
            <a:r>
              <a:rPr lang="en" dirty="0"/>
              <a:t>of </a:t>
            </a:r>
            <a:r>
              <a:rPr lang="en" b="1" dirty="0"/>
              <a:t>patior</a:t>
            </a:r>
            <a:r>
              <a:rPr lang="en" dirty="0"/>
              <a:t>.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Translate the following participles:</a:t>
            </a:r>
          </a:p>
          <a:p>
            <a:pPr lvl="0" rtl="0">
              <a:buNone/>
            </a:pPr>
            <a:r>
              <a:rPr lang="en" dirty="0"/>
              <a:t>	a) locūtus	</a:t>
            </a:r>
            <a:r>
              <a:rPr lang="en" dirty="0" smtClean="0"/>
              <a:t>b</a:t>
            </a:r>
            <a:r>
              <a:rPr lang="en" dirty="0"/>
              <a:t>) cōnātus		c) secūtūrus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523</Words>
  <Application>Microsoft Macintosh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Wheelock XXXIV</vt:lpstr>
      <vt:lpstr>Deponent Verbs</vt:lpstr>
      <vt:lpstr>Deponent Verbs</vt:lpstr>
      <vt:lpstr>PowerPoint Presentation</vt:lpstr>
      <vt:lpstr>Participles</vt:lpstr>
      <vt:lpstr>Infinitives</vt:lpstr>
      <vt:lpstr>Semi-Deponents</vt:lpstr>
      <vt:lpstr>Ablative with Special Deponents</vt:lpstr>
      <vt:lpstr>Practice</vt:lpstr>
      <vt:lpstr>Sententiae Antīquae</vt:lpstr>
      <vt:lpstr>PowerPoint Presentation</vt:lpstr>
      <vt:lpstr>PowerPoint Presentation</vt:lpstr>
      <vt:lpstr>Epigrammata</vt:lpstr>
      <vt:lpstr>Catullus 51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XXXIV</dc:title>
  <cp:lastModifiedBy>Steven</cp:lastModifiedBy>
  <cp:revision>13</cp:revision>
  <dcterms:modified xsi:type="dcterms:W3CDTF">2014-03-30T23:21:56Z</dcterms:modified>
</cp:coreProperties>
</file>