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141CA63-0737-4880-82C1-E7F645BEC54C}">
  <a:tblStyle styleId="{5141CA63-0737-4880-82C1-E7F645BEC54C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D7545AC-EA3C-48DA-B92A-AEF145B85E6C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41073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You ask what profit my Nomentan field brings to me, Linus?</a:t>
            </a:r>
          </a:p>
          <a:p>
            <a:pPr>
              <a:buNone/>
            </a:pPr>
            <a:r>
              <a:rPr lang="en"/>
              <a:t>Lots of text for the character of Cimon.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*irregular forms will look like the irregular neuter comparative adjective (not always an -ius)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XXXII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953025"/>
            <a:ext cx="8303999" cy="1929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Formation and Comparison of Adverbs</a:t>
            </a:r>
          </a:p>
          <a:p>
            <a:pPr lvl="0" rtl="0">
              <a:buNone/>
            </a:pPr>
            <a:r>
              <a:rPr lang="en"/>
              <a:t>Volō, Mālō, Nōlō</a:t>
            </a:r>
          </a:p>
          <a:p>
            <a:pPr>
              <a:buNone/>
            </a:pPr>
            <a:r>
              <a:rPr lang="en"/>
              <a:t>Proviso Clauses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 (label subjunctives)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481148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volēs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velīs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vīs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vellēs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māvult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māllēmus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mālit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nōlunt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nōlēbant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nōlet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Nōlō and NEGATIVE COMMANDS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/>
              <a:t>Nōlī</a:t>
            </a:r>
            <a:r>
              <a:rPr lang="en"/>
              <a:t> and </a:t>
            </a:r>
            <a:r>
              <a:rPr lang="en" b="1"/>
              <a:t>nōlīte</a:t>
            </a:r>
            <a:r>
              <a:rPr lang="en"/>
              <a:t> (singular and plural, respectively) were used with infinitives to express negative commands: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Nōlī manēre, Catilīna!</a:t>
            </a:r>
          </a:p>
          <a:p>
            <a:pPr lvl="0" rtl="0">
              <a:buNone/>
            </a:pPr>
            <a:r>
              <a:rPr lang="en"/>
              <a:t>	</a:t>
            </a:r>
            <a:r>
              <a:rPr lang="en" i="1"/>
              <a:t>Do not remain, Catiline!</a:t>
            </a:r>
          </a:p>
          <a:p>
            <a:endParaRPr lang="en" i="1"/>
          </a:p>
          <a:p>
            <a:pPr lvl="0" rtl="0">
              <a:buNone/>
            </a:pPr>
            <a:r>
              <a:rPr lang="en"/>
              <a:t>Nōlīte discēdere, amīcī!</a:t>
            </a:r>
          </a:p>
          <a:p>
            <a:pPr>
              <a:buNone/>
            </a:pPr>
            <a:r>
              <a:rPr lang="en"/>
              <a:t>	</a:t>
            </a:r>
            <a:r>
              <a:rPr lang="en" i="1"/>
              <a:t>Do not leave, friends!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Proviso Clauses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544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Subjunctive in subordinate clause introduced by </a:t>
            </a:r>
            <a:r>
              <a:rPr lang="en" b="1"/>
              <a:t>dummodo</a:t>
            </a:r>
            <a:r>
              <a:rPr lang="en"/>
              <a:t>, </a:t>
            </a:r>
            <a:r>
              <a:rPr lang="en" i="1"/>
              <a:t>provided that, so long as</a:t>
            </a:r>
            <a:r>
              <a:rPr lang="en"/>
              <a:t>, which expresses a provisional circumstance (proviso); </a:t>
            </a:r>
            <a:r>
              <a:rPr lang="en" b="1"/>
              <a:t>nē </a:t>
            </a:r>
            <a:r>
              <a:rPr lang="en"/>
              <a:t>is used as the negative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Nōn timēbō, dummodo hīc remaneās.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Erimus fēlīcēs, dummodo nē discēdās.</a:t>
            </a:r>
          </a:p>
          <a:p>
            <a:endParaRPr lang="en"/>
          </a:p>
          <a:p>
            <a:pPr>
              <a:buNone/>
            </a:pPr>
            <a:r>
              <a:rPr lang="en"/>
              <a:t>*Note that you translate the verb as indicative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6868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Translate; identify underlines constructions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Quīdam mālunt crēdere </a:t>
            </a:r>
            <a:r>
              <a:rPr lang="en" u="sng" dirty="0"/>
              <a:t>omnēs esse parēs</a:t>
            </a:r>
            <a:r>
              <a:rPr lang="en" dirty="0"/>
              <a:t>.</a:t>
            </a:r>
          </a:p>
          <a:p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u="sng" dirty="0"/>
              <a:t>Nōlīte</a:t>
            </a:r>
            <a:r>
              <a:rPr lang="en" dirty="0"/>
              <a:t> hanc scientiam </a:t>
            </a:r>
            <a:r>
              <a:rPr lang="en" u="sng" dirty="0"/>
              <a:t>āmittere</a:t>
            </a:r>
            <a:r>
              <a:rPr lang="en" dirty="0"/>
              <a:t>.</a:t>
            </a:r>
          </a:p>
          <a:p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Hic puer celerius cucurrit quam illī.</a:t>
            </a:r>
          </a:p>
          <a:p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Vult fēlīcius vīvere.</a:t>
            </a:r>
          </a:p>
          <a:p>
            <a:endParaRPr lang="en" dirty="0"/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Dīu fēlīx erō, </a:t>
            </a:r>
            <a:r>
              <a:rPr lang="en" u="sng" dirty="0"/>
              <a:t>dummodo mē bāsiēs</a:t>
            </a:r>
            <a:r>
              <a:rPr lang="en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Sententiae Antīquae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Vīs rēctē vīvere? Quis nōn?* (rēctus = right)</a:t>
            </a:r>
          </a:p>
          <a:p>
            <a:endParaRPr lang="en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Parēs cum paribus facillimē congregantur.*</a:t>
            </a:r>
          </a:p>
          <a:p>
            <a:endParaRPr lang="en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Nōlī remanēre; id nōn ferēmus.</a:t>
            </a:r>
          </a:p>
          <a:p>
            <a:endParaRPr lang="en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Mihi vērē dīxit quid vellet.</a:t>
            </a:r>
          </a:p>
          <a:p>
            <a:endParaRPr lang="en"/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Hominēs libenter id crēdunt quod volunt.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Sententiae Antīquae, Pars Secunda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0" y="1522497"/>
            <a:ext cx="9144000" cy="556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7142"/>
              <a:buFont typeface="Trebuchet MS"/>
              <a:buAutoNum type="arabicPeriod"/>
            </a:pPr>
            <a:r>
              <a:rPr lang="en" sz="2800" dirty="0"/>
              <a:t>Tē magis quam oculōs meōs amō.</a:t>
            </a:r>
          </a:p>
          <a:p>
            <a:pPr marL="0" indent="0">
              <a:buNone/>
            </a:pPr>
            <a:endParaRPr lang="en" sz="1400" dirty="0"/>
          </a:p>
          <a:p>
            <a:pPr marL="457200" lvl="0" indent="-419100" rtl="0">
              <a:buClr>
                <a:schemeClr val="dk2"/>
              </a:buClr>
              <a:buSzPct val="107142"/>
              <a:buFont typeface="Trebuchet MS"/>
              <a:buAutoNum type="arabicPeriod"/>
            </a:pPr>
            <a:r>
              <a:rPr lang="en" sz="2800" dirty="0"/>
              <a:t>Cōnsiliō melius contendere atque vincere possumus quam īrā.</a:t>
            </a:r>
          </a:p>
          <a:p>
            <a:pPr marL="0" indent="0">
              <a:buNone/>
            </a:pPr>
            <a:endParaRPr lang="en" sz="1400" dirty="0"/>
          </a:p>
          <a:p>
            <a:pPr marL="457200" lvl="0" indent="-419100" rtl="0">
              <a:buClr>
                <a:schemeClr val="dk2"/>
              </a:buClr>
              <a:buSzPct val="107142"/>
              <a:buFont typeface="Trebuchet MS"/>
              <a:buAutoNum type="arabicPeriod"/>
            </a:pPr>
            <a:r>
              <a:rPr lang="en" sz="2800" dirty="0"/>
              <a:t>Optimus facere māvult quam dīcere.</a:t>
            </a:r>
          </a:p>
          <a:p>
            <a:pPr marL="0" indent="0">
              <a:buNone/>
            </a:pPr>
            <a:endParaRPr lang="en" sz="1600" dirty="0"/>
          </a:p>
          <a:p>
            <a:pPr marL="457200" lvl="0" indent="-419100" rtl="0">
              <a:buClr>
                <a:schemeClr val="dk2"/>
              </a:buClr>
              <a:buSzPct val="107142"/>
              <a:buFont typeface="Trebuchet MS"/>
              <a:buAutoNum type="arabicPeriod"/>
            </a:pPr>
            <a:r>
              <a:rPr lang="en" sz="2800" dirty="0"/>
              <a:t>Omnēs sapientēs fēlīciter, perfectē, fortūnātē vīvunt.</a:t>
            </a:r>
          </a:p>
          <a:p>
            <a:pPr marL="0" indent="0">
              <a:buNone/>
            </a:pPr>
            <a:endParaRPr lang="en" sz="1600" dirty="0"/>
          </a:p>
          <a:p>
            <a:pPr marL="457200" lvl="0" indent="-419100">
              <a:buClr>
                <a:schemeClr val="dk2"/>
              </a:buClr>
              <a:buSzPct val="107142"/>
              <a:buFont typeface="Trebuchet MS"/>
              <a:buAutoNum type="arabicPeriod"/>
            </a:pPr>
            <a:r>
              <a:rPr lang="en" sz="2800" dirty="0"/>
              <a:t>Cōnfer pauperem et dīvitem; pauper saepius et fidēlius rīdet.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Epigrammata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0" y="1341450"/>
            <a:ext cx="9144000" cy="54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Nīl recitās et vīs, Māmerce, poēta vidērī.</a:t>
            </a:r>
          </a:p>
          <a:p>
            <a:pPr lvl="0" rtl="0">
              <a:buNone/>
            </a:pPr>
            <a:r>
              <a:rPr lang="en" dirty="0"/>
              <a:t>	Quidquid vīs estō, dummodo nīl recitēs!</a:t>
            </a:r>
          </a:p>
          <a:p>
            <a:pPr lvl="0" rtl="0">
              <a:buNone/>
            </a:pPr>
            <a:r>
              <a:rPr lang="en" dirty="0"/>
              <a:t>-Martial 2.88 </a:t>
            </a:r>
          </a:p>
          <a:p>
            <a:pPr lvl="0" rtl="0">
              <a:buNone/>
            </a:pPr>
            <a:r>
              <a:rPr lang="en" sz="2600" b="1" dirty="0"/>
              <a:t>estō</a:t>
            </a:r>
            <a:r>
              <a:rPr lang="en" sz="2600" dirty="0"/>
              <a:t>=fut. imperative of esse (i.e., </a:t>
            </a:r>
            <a:r>
              <a:rPr lang="en" sz="2600" b="1" dirty="0"/>
              <a:t>Be...</a:t>
            </a:r>
            <a:r>
              <a:rPr lang="en" sz="2600" dirty="0"/>
              <a:t>)</a:t>
            </a:r>
          </a:p>
          <a:p>
            <a:endParaRPr lang="en" sz="2600" dirty="0"/>
          </a:p>
          <a:p>
            <a:pPr lvl="0" rtl="0">
              <a:buNone/>
            </a:pPr>
            <a:r>
              <a:rPr lang="en" dirty="0"/>
              <a:t>Quid mihi reddat ager quaeris, Line, Nōmentānus?</a:t>
            </a:r>
          </a:p>
          <a:p>
            <a:pPr lvl="0" rtl="0">
              <a:buNone/>
            </a:pPr>
            <a:r>
              <a:rPr lang="en" dirty="0"/>
              <a:t>	Hoc mihi reddit ager: tē, Line, nōn videō!</a:t>
            </a:r>
          </a:p>
          <a:p>
            <a:pPr lvl="0" rtl="0">
              <a:buNone/>
            </a:pPr>
            <a:r>
              <a:rPr lang="en" dirty="0"/>
              <a:t>-Martial 2.38</a:t>
            </a:r>
          </a:p>
          <a:p>
            <a:pPr lvl="0" rtl="0">
              <a:buNone/>
            </a:pPr>
            <a:r>
              <a:rPr lang="en" sz="2600" b="1" dirty="0"/>
              <a:t>reddō, -ere</a:t>
            </a:r>
            <a:r>
              <a:rPr lang="en" sz="2600" dirty="0"/>
              <a:t>, </a:t>
            </a:r>
            <a:r>
              <a:rPr lang="en" sz="2600" i="1" dirty="0"/>
              <a:t>to give back, return (in profit)</a:t>
            </a:r>
          </a:p>
          <a:p>
            <a:pPr>
              <a:buNone/>
            </a:pPr>
            <a:r>
              <a:rPr lang="en" sz="2600" b="1" dirty="0"/>
              <a:t>Nōmentānus</a:t>
            </a:r>
            <a:r>
              <a:rPr lang="en" sz="2600" dirty="0"/>
              <a:t>, </a:t>
            </a:r>
            <a:r>
              <a:rPr lang="en" sz="2600" i="1" dirty="0"/>
              <a:t>in Nomentum</a:t>
            </a:r>
            <a:r>
              <a:rPr lang="en" sz="2600" dirty="0"/>
              <a:t>, a town known for wine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32 Quiz… yay!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770772"/>
              </p:ext>
            </p:extLst>
          </p:nvPr>
        </p:nvGraphicFramePr>
        <p:xfrm>
          <a:off x="789534" y="1688741"/>
          <a:ext cx="7897266" cy="502281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{284E427A-3D55-4303-BF80-6455036E1DE7}</a:tableStyleId>
              </a:tblPr>
              <a:tblGrid>
                <a:gridCol w="3948633"/>
                <a:gridCol w="3948633"/>
              </a:tblGrid>
              <a:tr h="6266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Vocab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661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promitto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promittere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…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īvēs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2661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pate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ō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patēre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…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iū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2661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fortiter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7. 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exercitus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-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ūs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2661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4. pauper 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custodia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, 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ae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26612">
                <a:tc gridSpan="2"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9. A </a:t>
                      </a:r>
                      <a:r>
                        <a:rPr lang="en-US" sz="2800" i="1" dirty="0" smtClean="0">
                          <a:latin typeface="Times New Roman"/>
                          <a:cs typeface="Times New Roman"/>
                        </a:rPr>
                        <a:t>benevolent</a:t>
                      </a:r>
                      <a:r>
                        <a:rPr lang="en-US" sz="2800" i="0" baseline="0" dirty="0" smtClean="0">
                          <a:latin typeface="Times New Roman"/>
                          <a:cs typeface="Times New Roman"/>
                        </a:rPr>
                        <a:t> ruler is one who _____________  __________ (for his people).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26612">
                <a:tc gridSpan="2"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10.  Mr.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Hudec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eats with </a:t>
                      </a:r>
                      <a:r>
                        <a:rPr lang="en-US" sz="2800" i="1" dirty="0" smtClean="0">
                          <a:latin typeface="Times New Roman"/>
                          <a:cs typeface="Times New Roman"/>
                        </a:rPr>
                        <a:t>celerity</a:t>
                      </a:r>
                      <a:r>
                        <a:rPr lang="en-US" sz="2800" i="0" dirty="0" smtClean="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lang="en-US" sz="2800" i="0" baseline="0" dirty="0" smtClean="0">
                          <a:latin typeface="Times New Roman"/>
                          <a:cs typeface="Times New Roman"/>
                        </a:rPr>
                        <a:t> that is to say, he eats ___________.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026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32 Quiz… </a:t>
            </a:r>
            <a:r>
              <a:rPr lang="en-US" sz="1800" dirty="0" smtClean="0"/>
              <a:t>I’m sure you’ll translate most attentively.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SzPct val="107000"/>
              <a:buFont typeface="+mj-lt"/>
              <a:buAutoNum type="arabicPeriod"/>
            </a:pPr>
            <a:r>
              <a:rPr lang="en-US" sz="2800" dirty="0" smtClean="0"/>
              <a:t>Provide the positive, comparative, and superlative adverbs formed from the following adjectives:</a:t>
            </a:r>
          </a:p>
          <a:p>
            <a:pPr marL="914400" lvl="1" indent="-514350">
              <a:buSzPct val="107000"/>
              <a:buFont typeface="+mj-lt"/>
              <a:buAutoNum type="alphaLcPeriod"/>
            </a:pPr>
            <a:r>
              <a:rPr lang="en-US" sz="2200" dirty="0" err="1" smtClean="0"/>
              <a:t>Superbus</a:t>
            </a:r>
            <a:r>
              <a:rPr lang="en-US" sz="2200" dirty="0" smtClean="0"/>
              <a:t>, -a, -um	b. </a:t>
            </a:r>
            <a:r>
              <a:rPr lang="en-US" sz="2200" dirty="0" err="1" smtClean="0"/>
              <a:t>Turpis</a:t>
            </a:r>
            <a:r>
              <a:rPr lang="en-US" sz="2200" dirty="0" smtClean="0"/>
              <a:t>, -e		c. </a:t>
            </a:r>
            <a:r>
              <a:rPr lang="en-US" sz="2200" dirty="0" err="1" smtClean="0"/>
              <a:t>Malus</a:t>
            </a:r>
            <a:endParaRPr lang="en-US" sz="2200" dirty="0" smtClean="0"/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sz="2800" dirty="0" smtClean="0"/>
              <a:t>Conjugate and translate </a:t>
            </a:r>
            <a:r>
              <a:rPr lang="en-US" sz="2800" dirty="0" err="1" smtClean="0"/>
              <a:t>nol</a:t>
            </a:r>
            <a:r>
              <a:rPr lang="en-US" sz="2800" dirty="0" err="1" smtClean="0"/>
              <a:t>ō</a:t>
            </a:r>
            <a:r>
              <a:rPr lang="en-US" sz="2800" dirty="0" smtClean="0"/>
              <a:t> in the Present tense (indicative active).</a:t>
            </a:r>
          </a:p>
          <a:p>
            <a:pPr marL="514350" lvl="0" indent="-514350">
              <a:buSzPct val="107000"/>
              <a:buFont typeface="+mj-lt"/>
              <a:buAutoNum type="arabicPeriod"/>
            </a:pPr>
            <a:r>
              <a:rPr lang="en" sz="2800" u="sng" dirty="0"/>
              <a:t>Nōlīte</a:t>
            </a:r>
            <a:r>
              <a:rPr lang="en" sz="2800" dirty="0"/>
              <a:t> hanc scientiam </a:t>
            </a:r>
            <a:r>
              <a:rPr lang="en" sz="2800" u="sng" dirty="0"/>
              <a:t>āmittere</a:t>
            </a:r>
            <a:r>
              <a:rPr lang="en" sz="2800" dirty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sz="2800" dirty="0" err="1" smtClean="0"/>
              <a:t>V</a:t>
            </a:r>
            <a:r>
              <a:rPr lang="en-US" sz="2800" dirty="0" err="1" smtClean="0"/>
              <a:t>īs</a:t>
            </a:r>
            <a:r>
              <a:rPr lang="en-US" sz="2800" dirty="0" smtClean="0"/>
              <a:t> </a:t>
            </a:r>
            <a:r>
              <a:rPr lang="en-US" sz="2800" dirty="0" err="1" smtClean="0"/>
              <a:t>rectē</a:t>
            </a:r>
            <a:r>
              <a:rPr lang="en-US" sz="2800" dirty="0" smtClean="0"/>
              <a:t> </a:t>
            </a:r>
            <a:r>
              <a:rPr lang="en-US" sz="2800" dirty="0" err="1" smtClean="0"/>
              <a:t>vivere</a:t>
            </a:r>
            <a:r>
              <a:rPr lang="en-US" sz="2800" dirty="0" smtClean="0"/>
              <a:t>?</a:t>
            </a:r>
          </a:p>
          <a:p>
            <a:pPr marL="514350" lvl="0" indent="-514350">
              <a:buSzPct val="107000"/>
              <a:buFont typeface="+mj-lt"/>
              <a:buAutoNum type="arabicPeriod"/>
            </a:pPr>
            <a:r>
              <a:rPr lang="en" sz="2800" dirty="0"/>
              <a:t>Quidquid vīs estō, </a:t>
            </a:r>
            <a:r>
              <a:rPr lang="en" sz="2800" u="sng" dirty="0"/>
              <a:t>dummodo nīl recitēs</a:t>
            </a:r>
            <a:r>
              <a:rPr lang="en" sz="2800" dirty="0"/>
              <a:t>!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sz="2800" dirty="0" err="1" smtClean="0"/>
              <a:t>Ag</a:t>
            </a:r>
            <a:r>
              <a:rPr lang="en-US" sz="2800" dirty="0" err="1" smtClean="0"/>
              <a:t>ō</a:t>
            </a:r>
            <a:r>
              <a:rPr lang="en-US" sz="2800" dirty="0" smtClean="0"/>
              <a:t> </a:t>
            </a:r>
            <a:r>
              <a:rPr lang="en-US" sz="2800" dirty="0" err="1" smtClean="0"/>
              <a:t>optime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667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Formation of Adverbs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By now, you've encountered several adverbs with their own forms that must be memorized</a:t>
            </a:r>
          </a:p>
          <a:p>
            <a:pPr lvl="0" rtl="0">
              <a:buNone/>
            </a:pPr>
            <a:r>
              <a:rPr lang="en"/>
              <a:t>(e.g., denique, tam, antea)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However, many 1st/2nd declension adjectives form positive degree adverbs by adding </a:t>
            </a:r>
            <a:r>
              <a:rPr lang="en" b="1"/>
              <a:t>-ē</a:t>
            </a:r>
            <a:r>
              <a:rPr lang="en"/>
              <a:t> to their base: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līber/lībera/līberum --&gt; līber</a:t>
            </a:r>
            <a:r>
              <a:rPr lang="en" b="1"/>
              <a:t>ē</a:t>
            </a:r>
            <a:r>
              <a:rPr lang="en"/>
              <a:t> (freely)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pulcher/-chra/-chrum --&gt; pulchr</a:t>
            </a:r>
            <a:r>
              <a:rPr lang="en" b="1"/>
              <a:t>ē</a:t>
            </a:r>
            <a:r>
              <a:rPr lang="en"/>
              <a:t> (beautifully)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dūrus/-a/-um  --&gt;   dūrē (harshly)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Formation of Adverbs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From adjectives of the third declension, adverbs are formed by adding </a:t>
            </a:r>
            <a:r>
              <a:rPr lang="en" b="1"/>
              <a:t>-iter</a:t>
            </a:r>
            <a:r>
              <a:rPr lang="en"/>
              <a:t> to the base: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fortis, -e --&gt; fort</a:t>
            </a:r>
            <a:r>
              <a:rPr lang="en" b="1"/>
              <a:t>iter </a:t>
            </a:r>
            <a:r>
              <a:rPr lang="en"/>
              <a:t>(bravely)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celer, celeris, celere --&gt; celer</a:t>
            </a:r>
            <a:r>
              <a:rPr lang="en" b="1"/>
              <a:t>iter</a:t>
            </a:r>
            <a:r>
              <a:rPr lang="en"/>
              <a:t> (quickly)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ācer, ācris, ācre --&gt; acr</a:t>
            </a:r>
            <a:r>
              <a:rPr lang="en" b="1"/>
              <a:t>iter</a:t>
            </a:r>
            <a:r>
              <a:rPr lang="en"/>
              <a:t> (keenly)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*If the base ends in </a:t>
            </a:r>
            <a:r>
              <a:rPr lang="en" b="1"/>
              <a:t>-nt-</a:t>
            </a:r>
            <a:r>
              <a:rPr lang="en"/>
              <a:t>, only </a:t>
            </a:r>
            <a:r>
              <a:rPr lang="en" b="1"/>
              <a:t>-er</a:t>
            </a:r>
            <a:r>
              <a:rPr lang="en"/>
              <a:t> is added: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sapiēns, </a:t>
            </a:r>
            <a:r>
              <a:rPr lang="en" i="1"/>
              <a:t>gen.</a:t>
            </a:r>
            <a:r>
              <a:rPr lang="en"/>
              <a:t> sapientis --&gt; sapient</a:t>
            </a:r>
            <a:r>
              <a:rPr lang="en" b="1"/>
              <a:t>er</a:t>
            </a:r>
            <a:r>
              <a:rPr lang="en"/>
              <a:t> (wisely)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Formation of Adverbs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u="sng"/>
              <a:t>Comparative Degree</a:t>
            </a:r>
          </a:p>
          <a:p>
            <a:pPr lvl="0" rtl="0">
              <a:buNone/>
            </a:pPr>
            <a:r>
              <a:rPr lang="en"/>
              <a:t>stem + </a:t>
            </a:r>
            <a:r>
              <a:rPr lang="en" b="1"/>
              <a:t>-ius</a:t>
            </a:r>
            <a:r>
              <a:rPr lang="en"/>
              <a:t> </a:t>
            </a:r>
            <a:r>
              <a:rPr lang="en" sz="2500"/>
              <a:t>(yup, looks like neuter comparative adj.)*</a:t>
            </a:r>
          </a:p>
          <a:p>
            <a:endParaRPr lang="en" sz="2500"/>
          </a:p>
          <a:p>
            <a:pPr lvl="0" rtl="0">
              <a:buNone/>
            </a:pPr>
            <a:r>
              <a:rPr lang="en" b="1" u="sng"/>
              <a:t>Superlative Degree</a:t>
            </a:r>
          </a:p>
          <a:p>
            <a:pPr lvl="0" rtl="0">
              <a:buNone/>
            </a:pPr>
            <a:r>
              <a:rPr lang="en"/>
              <a:t>Superlative degree of adjectives but with -</a:t>
            </a:r>
            <a:r>
              <a:rPr lang="en" b="1"/>
              <a:t>ē</a:t>
            </a:r>
            <a:r>
              <a:rPr lang="en"/>
              <a:t> ending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celeriter = quickly	</a:t>
            </a:r>
          </a:p>
          <a:p>
            <a:pPr lvl="0" rtl="0">
              <a:buNone/>
            </a:pPr>
            <a:r>
              <a:rPr lang="en"/>
              <a:t>celerius = more (too, rather) quickly</a:t>
            </a:r>
          </a:p>
          <a:p>
            <a:pPr>
              <a:buNone/>
            </a:pPr>
            <a:r>
              <a:rPr lang="en"/>
              <a:t>celerrimē = most quickly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75" y="241338"/>
            <a:ext cx="91344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Irregular Adverbs</a:t>
            </a:r>
          </a:p>
          <a:p>
            <a:pPr lvl="0" rtl="0">
              <a:buNone/>
            </a:pPr>
            <a:r>
              <a:rPr lang="en" dirty="0"/>
              <a:t>Positive	</a:t>
            </a:r>
            <a:r>
              <a:rPr lang="en" dirty="0" smtClean="0"/>
              <a:t>Comparative</a:t>
            </a:r>
            <a:r>
              <a:rPr lang="en" dirty="0"/>
              <a:t>		Superlative</a:t>
            </a:r>
          </a:p>
        </p:txBody>
      </p:sp>
      <p:graphicFrame>
        <p:nvGraphicFramePr>
          <p:cNvPr id="58" name="Shape 58"/>
          <p:cNvGraphicFramePr/>
          <p:nvPr>
            <p:extLst>
              <p:ext uri="{D42A27DB-BD31-4B8C-83A1-F6EECF244321}">
                <p14:modId xmlns:p14="http://schemas.microsoft.com/office/powerpoint/2010/main" val="3185940238"/>
              </p:ext>
            </p:extLst>
          </p:nvPr>
        </p:nvGraphicFramePr>
        <p:xfrm>
          <a:off x="0" y="1438365"/>
          <a:ext cx="9134550" cy="5486160"/>
        </p:xfrm>
        <a:graphic>
          <a:graphicData uri="http://schemas.openxmlformats.org/drawingml/2006/table">
            <a:tbl>
              <a:tblPr>
                <a:noFill/>
                <a:tableStyleId>{5141CA63-0737-4880-82C1-E7F645BEC54C}</a:tableStyleId>
              </a:tblPr>
              <a:tblGrid>
                <a:gridCol w="2906150"/>
                <a:gridCol w="2536275"/>
                <a:gridCol w="3692125"/>
              </a:tblGrid>
              <a:tr h="418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facile</a:t>
                      </a:r>
                      <a:r>
                        <a:rPr lang="en" sz="2400"/>
                        <a:t> (easily)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facilius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facillimē</a:t>
                      </a:r>
                    </a:p>
                  </a:txBody>
                  <a:tcPr marL="91425" marR="91425" marT="91425" marB="91425"/>
                </a:tc>
              </a:tr>
              <a:tr h="418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bene</a:t>
                      </a:r>
                      <a:r>
                        <a:rPr lang="en" sz="2400"/>
                        <a:t> (well)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melius (better)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optimē (best)</a:t>
                      </a:r>
                    </a:p>
                  </a:txBody>
                  <a:tcPr marL="91425" marR="91425" marT="91425" marB="91425"/>
                </a:tc>
              </a:tr>
              <a:tr h="418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male</a:t>
                      </a:r>
                      <a:r>
                        <a:rPr lang="en" sz="2400"/>
                        <a:t> (badly)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dirty="0"/>
                        <a:t>peius (worse)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pessimē (worst)</a:t>
                      </a:r>
                    </a:p>
                  </a:txBody>
                  <a:tcPr marL="91425" marR="91425" marT="91425" marB="91425"/>
                </a:tc>
              </a:tr>
              <a:tr h="418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multum</a:t>
                      </a:r>
                      <a:r>
                        <a:rPr lang="en" sz="2400"/>
                        <a:t> (much)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plūs (more [quantity])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plūrimum</a:t>
                      </a:r>
                      <a:r>
                        <a:rPr lang="en" sz="2400"/>
                        <a:t> (most, very much)</a:t>
                      </a:r>
                    </a:p>
                  </a:txBody>
                  <a:tcPr marL="91425" marR="91425" marT="91425" marB="91425"/>
                </a:tc>
              </a:tr>
              <a:tr h="418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magnopere</a:t>
                      </a:r>
                      <a:r>
                        <a:rPr lang="en" sz="2400"/>
                        <a:t> (greatly)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magis</a:t>
                      </a:r>
                      <a:r>
                        <a:rPr lang="en" sz="2400"/>
                        <a:t> (more [quality])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maximē (most, especially)</a:t>
                      </a:r>
                    </a:p>
                  </a:txBody>
                  <a:tcPr marL="91425" marR="91425" marT="91425" marB="91425"/>
                </a:tc>
              </a:tr>
              <a:tr h="418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parum</a:t>
                      </a:r>
                      <a:r>
                        <a:rPr lang="en" sz="2400"/>
                        <a:t> (little)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minus (less)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minimē (least)</a:t>
                      </a:r>
                    </a:p>
                  </a:txBody>
                  <a:tcPr marL="91425" marR="91425" marT="91425" marB="91425"/>
                </a:tc>
              </a:tr>
              <a:tr h="418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--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prius (before)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 b="1"/>
                        <a:t>prīmō</a:t>
                      </a:r>
                      <a:r>
                        <a:rPr lang="en" sz="2400"/>
                        <a:t> (first, at first)</a:t>
                      </a:r>
                    </a:p>
                    <a:p>
                      <a:pPr algn="ctr">
                        <a:buNone/>
                      </a:pPr>
                      <a:r>
                        <a:rPr lang="en" sz="2400" b="1"/>
                        <a:t>prīmum</a:t>
                      </a:r>
                      <a:r>
                        <a:rPr lang="en" sz="2400"/>
                        <a:t> (</a:t>
                      </a:r>
                      <a:r>
                        <a:rPr lang="en" sz="2200"/>
                        <a:t>in the first place</a:t>
                      </a:r>
                      <a:r>
                        <a:rPr lang="en" sz="2400"/>
                        <a:t>)</a:t>
                      </a:r>
                    </a:p>
                  </a:txBody>
                  <a:tcPr marL="91425" marR="91425" marT="91425" marB="91425"/>
                </a:tc>
              </a:tr>
              <a:tr h="418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diū</a:t>
                      </a:r>
                      <a:r>
                        <a:rPr lang="en" sz="2400"/>
                        <a:t> (for a long time)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diūtius</a:t>
                      </a:r>
                      <a:r>
                        <a:rPr lang="en" sz="2400"/>
                        <a:t> (longer)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 dirty="0"/>
                        <a:t>diūtissimē</a:t>
                      </a:r>
                      <a:r>
                        <a:rPr lang="en" sz="2400" dirty="0"/>
                        <a:t> (very long)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 the following adverbs: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520832"/>
            <a:ext cx="38912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iūcundē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iūcundius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iūcundissimē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melius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fidēlissimē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breviter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celerrimē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peius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fidēlius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facilius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348500" y="1664425"/>
            <a:ext cx="3858000" cy="499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11. minimē</a:t>
            </a:r>
          </a:p>
          <a:p>
            <a:pPr lvl="0" rtl="0"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12. magis</a:t>
            </a:r>
          </a:p>
          <a:p>
            <a:pPr lvl="0" rtl="0"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13. diūtius</a:t>
            </a:r>
          </a:p>
          <a:p>
            <a:pPr lvl="0" rtl="0"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14. male</a:t>
            </a:r>
          </a:p>
          <a:p>
            <a:pPr lvl="0" rtl="0"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15. miserius</a:t>
            </a:r>
          </a:p>
          <a:p>
            <a:pPr lvl="0" rtl="0"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16. gravissimē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i="1"/>
              <a:t>Irregular Verb:</a:t>
            </a:r>
            <a:r>
              <a:rPr lang="en"/>
              <a:t> </a:t>
            </a:r>
          </a:p>
          <a:p>
            <a:pPr>
              <a:buNone/>
            </a:pPr>
            <a:r>
              <a:rPr lang="en"/>
              <a:t>volō, velle, voluī = to wish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72100" y="1600200"/>
            <a:ext cx="89718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volō</a:t>
            </a:r>
            <a:r>
              <a:rPr lang="en" dirty="0"/>
              <a:t> has no passive forms at all, no future active infinitive or participle, no imperatives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perfect system is regular (for a 3rd </a:t>
            </a:r>
            <a:r>
              <a:rPr lang="en-US" dirty="0" smtClean="0"/>
              <a:t>conjugation</a:t>
            </a:r>
            <a:r>
              <a:rPr lang="en" dirty="0" smtClean="0"/>
              <a:t>)</a:t>
            </a:r>
            <a:endParaRPr lang="en"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Only irregularities are in the present indicative and the present subjunctive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vol-</a:t>
            </a:r>
            <a:r>
              <a:rPr lang="en" dirty="0"/>
              <a:t> is the base in the present system indicatives, </a:t>
            </a:r>
            <a:r>
              <a:rPr lang="en" b="1" dirty="0"/>
              <a:t>vel-</a:t>
            </a:r>
            <a:r>
              <a:rPr lang="en" dirty="0"/>
              <a:t> in the subjunctives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i="1"/>
              <a:t>Irregular Verb:</a:t>
            </a:r>
            <a:r>
              <a:rPr lang="en"/>
              <a:t> </a:t>
            </a:r>
          </a:p>
          <a:p>
            <a:pPr lvl="0" rtl="0">
              <a:buNone/>
            </a:pPr>
            <a:r>
              <a:rPr lang="en"/>
              <a:t>volō, velle, voluī = to wish</a:t>
            </a:r>
          </a:p>
        </p:txBody>
      </p:sp>
      <p:graphicFrame>
        <p:nvGraphicFramePr>
          <p:cNvPr id="77" name="Shape 77"/>
          <p:cNvGraphicFramePr/>
          <p:nvPr/>
        </p:nvGraphicFramePr>
        <p:xfrm>
          <a:off x="-26100" y="1630600"/>
          <a:ext cx="9166300" cy="4632749"/>
        </p:xfrm>
        <a:graphic>
          <a:graphicData uri="http://schemas.openxmlformats.org/drawingml/2006/table">
            <a:tbl>
              <a:tblPr>
                <a:noFill/>
                <a:tableStyleId>{5D7545AC-EA3C-48DA-B92A-AEF145B85E6C}</a:tableStyleId>
              </a:tblPr>
              <a:tblGrid>
                <a:gridCol w="2291575"/>
                <a:gridCol w="2291575"/>
                <a:gridCol w="2291575"/>
                <a:gridCol w="2291575"/>
              </a:tblGrid>
              <a:tr h="3810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Pres. Ind.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Pres. Subj.</a:t>
                      </a:r>
                    </a:p>
                  </a:txBody>
                  <a:tcPr marL="91425" marR="91425" marT="91425" marB="91425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Infinitives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1st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volō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velim</a:t>
                      </a:r>
                    </a:p>
                  </a:txBody>
                  <a:tcPr marL="91425" marR="91425" marT="91425" marB="91425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i="1"/>
                        <a:t>Pres.</a:t>
                      </a:r>
                      <a:r>
                        <a:rPr lang="en" sz="2800"/>
                        <a:t> velle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2nd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velīs</a:t>
                      </a:r>
                    </a:p>
                  </a:txBody>
                  <a:tcPr marL="91425" marR="91425" marT="91425" marB="91425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i="1"/>
                        <a:t>Perf.</a:t>
                      </a:r>
                      <a:r>
                        <a:rPr lang="en" sz="2800"/>
                        <a:t> voluisse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3rd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vult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velit</a:t>
                      </a:r>
                    </a:p>
                  </a:txBody>
                  <a:tcPr marL="91425" marR="91425" marT="91425" marB="91425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i="1"/>
                        <a:t>Fut.</a:t>
                      </a:r>
                      <a:r>
                        <a:rPr lang="en" sz="2800"/>
                        <a:t> -----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1st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volumus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velīmus</a:t>
                      </a:r>
                    </a:p>
                  </a:txBody>
                  <a:tcPr marL="91425" marR="91425" marT="91425" marB="91425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2nd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vultis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velītis</a:t>
                      </a:r>
                    </a:p>
                  </a:txBody>
                  <a:tcPr marL="91425" marR="91425" marT="91425" marB="91425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b="1"/>
                        <a:t>Participle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sz="2400"/>
                        <a:t>3rd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volunt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velint</a:t>
                      </a:r>
                    </a:p>
                  </a:txBody>
                  <a:tcPr marL="91425" marR="91425" marT="91425" marB="91425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i="1"/>
                        <a:t>Pres. </a:t>
                      </a:r>
                      <a:r>
                        <a:rPr lang="en" sz="2800"/>
                        <a:t>volēns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0" y="322275"/>
            <a:ext cx="9144125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Nōlō, nōlle, nōluī = </a:t>
            </a:r>
            <a:r>
              <a:rPr lang="en" i="1" dirty="0"/>
              <a:t>not to wish</a:t>
            </a:r>
          </a:p>
          <a:p>
            <a:pPr>
              <a:buNone/>
            </a:pPr>
            <a:r>
              <a:rPr lang="en" dirty="0"/>
              <a:t>mālō, mālle, māluī = to prefer </a:t>
            </a:r>
            <a:r>
              <a:rPr lang="en" sz="3000" b="0" dirty="0"/>
              <a:t>(want more)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686800" cy="54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u="sng" dirty="0"/>
              <a:t>Nōlō</a:t>
            </a:r>
          </a:p>
          <a:p>
            <a:pPr lvl="0" rtl="0">
              <a:buNone/>
            </a:pPr>
            <a:r>
              <a:rPr lang="en" b="1" dirty="0"/>
              <a:t>Pres. Ind.</a:t>
            </a:r>
            <a:r>
              <a:rPr lang="en" dirty="0"/>
              <a:t> singular: nōlō, nōn vīs, nōn vult</a:t>
            </a:r>
          </a:p>
          <a:p>
            <a:pPr marL="0" indent="0">
              <a:buNone/>
            </a:pPr>
            <a:endParaRPr lang="en" sz="800" dirty="0"/>
          </a:p>
          <a:p>
            <a:pPr lvl="0" rtl="0">
              <a:buNone/>
            </a:pPr>
            <a:r>
              <a:rPr lang="en" dirty="0"/>
              <a:t>		</a:t>
            </a:r>
            <a:r>
              <a:rPr lang="en" dirty="0" smtClean="0"/>
              <a:t>plural</a:t>
            </a:r>
            <a:r>
              <a:rPr lang="en" dirty="0"/>
              <a:t>:	  nōlumus, nōn vultis, nōlunt</a:t>
            </a:r>
          </a:p>
          <a:p>
            <a:pPr marL="0" indent="0">
              <a:buNone/>
            </a:pPr>
            <a:endParaRPr lang="en" sz="1000" dirty="0"/>
          </a:p>
          <a:p>
            <a:pPr lvl="0" rtl="0">
              <a:buNone/>
            </a:pPr>
            <a:r>
              <a:rPr lang="en" b="1" dirty="0"/>
              <a:t>Pres. Subj.</a:t>
            </a:r>
            <a:r>
              <a:rPr lang="en" dirty="0"/>
              <a:t>: nōlim, nōlīs, nōlit... etc.</a:t>
            </a:r>
          </a:p>
          <a:p>
            <a:pPr marL="0" indent="0">
              <a:buNone/>
            </a:pPr>
            <a:endParaRPr lang="en" sz="1000" dirty="0"/>
          </a:p>
          <a:p>
            <a:pPr lvl="0" rtl="0">
              <a:buNone/>
            </a:pPr>
            <a:r>
              <a:rPr lang="en" b="1" u="sng" dirty="0"/>
              <a:t>Mālō</a:t>
            </a:r>
          </a:p>
          <a:p>
            <a:pPr lvl="0" rtl="0">
              <a:buNone/>
            </a:pPr>
            <a:r>
              <a:rPr lang="en" b="1" dirty="0"/>
              <a:t>Pres. Ind.</a:t>
            </a:r>
            <a:r>
              <a:rPr lang="en" dirty="0"/>
              <a:t> singular: mālō, māvīs, māvult</a:t>
            </a:r>
          </a:p>
          <a:p>
            <a:pPr marL="0" indent="0">
              <a:buNone/>
            </a:pPr>
            <a:endParaRPr lang="en" sz="1000" dirty="0"/>
          </a:p>
          <a:p>
            <a:pPr>
              <a:buNone/>
            </a:pPr>
            <a:r>
              <a:rPr lang="en" dirty="0"/>
              <a:t>	</a:t>
            </a:r>
            <a:r>
              <a:rPr lang="en" dirty="0" smtClean="0"/>
              <a:t>    </a:t>
            </a:r>
            <a:r>
              <a:rPr lang="en" dirty="0"/>
              <a:t>plural:	  mālumus, māvultis, mālunt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870</Words>
  <Application>Microsoft Macintosh PowerPoint</Application>
  <PresentationFormat>On-screen Show (4:3)</PresentationFormat>
  <Paragraphs>212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/>
      <vt:lpstr>Wheelock XXXII</vt:lpstr>
      <vt:lpstr>Formation of Adverbs</vt:lpstr>
      <vt:lpstr>Formation of Adverbs</vt:lpstr>
      <vt:lpstr>Formation of Adverbs</vt:lpstr>
      <vt:lpstr>Irregular Adverbs Positive Comparative  Superlative</vt:lpstr>
      <vt:lpstr>Translate the following adverbs:</vt:lpstr>
      <vt:lpstr>Irregular Verb:  volō, velle, voluī = to wish</vt:lpstr>
      <vt:lpstr>Irregular Verb:  volō, velle, voluī = to wish</vt:lpstr>
      <vt:lpstr>Nōlō, nōlle, nōluī = not to wish mālō, mālle, māluī = to prefer (want more)</vt:lpstr>
      <vt:lpstr>Translate (label subjunctives)</vt:lpstr>
      <vt:lpstr>Nōlō and NEGATIVE COMMANDS</vt:lpstr>
      <vt:lpstr>Proviso Clauses</vt:lpstr>
      <vt:lpstr>Translate; identify underlines constructions</vt:lpstr>
      <vt:lpstr>Sententiae Antīquae</vt:lpstr>
      <vt:lpstr>Sententiae Antīquae, Pars Secunda</vt:lpstr>
      <vt:lpstr>Epigrammata</vt:lpstr>
      <vt:lpstr>Ch. 32 Quiz… yay!</vt:lpstr>
      <vt:lpstr>Ch. 32 Quiz… I’m sure you’ll translate most attentively.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XXXII</dc:title>
  <cp:lastModifiedBy>s</cp:lastModifiedBy>
  <cp:revision>18</cp:revision>
  <dcterms:modified xsi:type="dcterms:W3CDTF">2014-12-05T16:53:05Z</dcterms:modified>
</cp:coreProperties>
</file>