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E893A27-EF2A-4F61-8137-862575E7981C}">
  <a:tblStyle styleId="{BE893A27-EF2A-4F61-8137-862575E7981C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2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F04C2-0D52-9E42-AB04-02DEFEF72309}" type="datetimeFigureOut">
              <a:rPr lang="en-US" smtClean="0"/>
              <a:t>10/24/14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AFB99-B666-2247-9562-2FE3438D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04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36928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57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Circumstantial: When he had done this, he fled to you (but not necessarily right then).  Causal: Since he knew this, he was able to help.  Adversative: Although we love Gaius, we are not able to help him.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*all those compound verbs have the same irregularities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S.A.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buSzPct val="100000"/>
              <a:buFont typeface="Trebuchet MS"/>
              <a:buNone/>
              <a:defRPr sz="2400"/>
            </a:lvl1pPr>
            <a:lvl2pPr marL="0" indent="152400" algn="ctr" rtl="0">
              <a:buSzPct val="100000"/>
              <a:buFont typeface="Trebuchet MS"/>
              <a:buNone/>
              <a:defRPr sz="2400"/>
            </a:lvl2pPr>
            <a:lvl3pPr marL="0" indent="152400" algn="ctr" rtl="0">
              <a:buSzPct val="100000"/>
              <a:buFont typeface="Trebuchet MS"/>
              <a:buNone/>
              <a:defRPr sz="2400"/>
            </a:lvl3pPr>
            <a:lvl4pPr marL="0" indent="152400" algn="ctr" rtl="0">
              <a:buSzPct val="100000"/>
              <a:buFont typeface="Trebuchet MS"/>
              <a:buNone/>
              <a:defRPr sz="2400"/>
            </a:lvl4pPr>
            <a:lvl5pPr marL="0" indent="152400" algn="ctr" rtl="0">
              <a:buSzPct val="100000"/>
              <a:buFont typeface="Trebuchet MS"/>
              <a:buNone/>
              <a:defRPr sz="2400"/>
            </a:lvl5pPr>
            <a:lvl6pPr marL="0" indent="152400" algn="ctr" rtl="0">
              <a:buSzPct val="100000"/>
              <a:buFont typeface="Trebuchet MS"/>
              <a:buNone/>
              <a:defRPr sz="2400"/>
            </a:lvl6pPr>
            <a:lvl7pPr marL="0" indent="152400" algn="ctr" rtl="0">
              <a:buSzPct val="100000"/>
              <a:buFont typeface="Trebuchet MS"/>
              <a:buNone/>
              <a:defRPr sz="2400"/>
            </a:lvl7pPr>
            <a:lvl8pPr marL="0" indent="152400" algn="ctr" rtl="0">
              <a:buSzPct val="100000"/>
              <a:buFont typeface="Trebuchet MS"/>
              <a:buNone/>
              <a:defRPr sz="2400"/>
            </a:lvl8pPr>
            <a:lvl9pPr marL="0" indent="152400" algn="ctr" rtl="0"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Wheelock XXXI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Cum Clauses</a:t>
            </a:r>
          </a:p>
          <a:p>
            <a:pPr>
              <a:buNone/>
            </a:pPr>
            <a:r>
              <a:rPr lang="en"/>
              <a:t>Ferō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/>
        </p:nvSpPr>
        <p:spPr>
          <a:xfrm>
            <a:off x="0" y="107875"/>
            <a:ext cx="9144000" cy="67500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dirty="0"/>
              <a:t>1. Quid vesper et somnus ferant, incertum est.</a:t>
            </a:r>
          </a:p>
          <a:p>
            <a:endParaRPr lang="en" sz="3000" dirty="0"/>
          </a:p>
          <a:p>
            <a:pPr lvl="0" rtl="0">
              <a:buNone/>
            </a:pPr>
            <a:r>
              <a:rPr lang="en" sz="3000" dirty="0"/>
              <a:t>2. Ferte miserō tantum auxilium quantum potestis.</a:t>
            </a:r>
          </a:p>
          <a:p>
            <a:endParaRPr lang="en" sz="3000" dirty="0"/>
          </a:p>
          <a:p>
            <a:pPr lvl="0" rtl="0">
              <a:buNone/>
            </a:pPr>
            <a:r>
              <a:rPr lang="en" sz="3000" dirty="0"/>
              <a:t>3. Hoc ūnum sciō: quod fāta ferunt, id ferēmus aequō animō.</a:t>
            </a:r>
          </a:p>
          <a:p>
            <a:endParaRPr lang="en" sz="3000" dirty="0"/>
          </a:p>
          <a:p>
            <a:pPr lvl="0" rtl="0">
              <a:buNone/>
            </a:pPr>
            <a:r>
              <a:rPr lang="en" sz="3000" dirty="0"/>
              <a:t>4. Augustus, cum quīdam rīdiculus eī libellum trepidē adferret, et modo prōferret manum et modo retraheret, "Putās," inquit, "tē assem elephantō dare?"</a:t>
            </a:r>
          </a:p>
          <a:p>
            <a:pPr lvl="0" rtl="0">
              <a:buNone/>
            </a:pPr>
            <a:r>
              <a:rPr lang="en" sz="3000" dirty="0"/>
              <a:t>	-Macrobius</a:t>
            </a:r>
          </a:p>
          <a:p>
            <a:pPr lvl="0" indent="457200" rtl="0">
              <a:buNone/>
            </a:pPr>
            <a:r>
              <a:rPr lang="en" sz="3000" b="1" dirty="0"/>
              <a:t>trepide</a:t>
            </a:r>
            <a:r>
              <a:rPr lang="en" sz="3000" dirty="0"/>
              <a:t>, </a:t>
            </a:r>
            <a:r>
              <a:rPr lang="en" sz="3000" i="1" dirty="0"/>
              <a:t>nervously</a:t>
            </a:r>
          </a:p>
          <a:p>
            <a:pPr lvl="0" indent="457200" rtl="0">
              <a:buNone/>
            </a:pPr>
            <a:r>
              <a:rPr lang="en" sz="3000" b="1" dirty="0"/>
              <a:t>modo...modo</a:t>
            </a:r>
            <a:r>
              <a:rPr lang="en" sz="3000" dirty="0"/>
              <a:t>, </a:t>
            </a:r>
            <a:r>
              <a:rPr lang="en" sz="3000" i="1" dirty="0"/>
              <a:t>now...now</a:t>
            </a:r>
          </a:p>
          <a:p>
            <a:endParaRPr lang="en" sz="3000" i="1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0" y="107875"/>
            <a:ext cx="9144000" cy="67500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buNone/>
            </a:pPr>
            <a:r>
              <a:rPr lang="en" sz="3000" dirty="0"/>
              <a:t>Vīvāmus, mea Lesbia, atque amēmus,</a:t>
            </a:r>
          </a:p>
          <a:p>
            <a:pPr marL="0" lvl="0" indent="0" rtl="0">
              <a:buNone/>
            </a:pPr>
            <a:r>
              <a:rPr lang="en" sz="3000" dirty="0"/>
              <a:t>rūmōrēsque senum sevēriōrum</a:t>
            </a:r>
          </a:p>
          <a:p>
            <a:pPr marL="0" lvl="0" indent="0" rtl="0">
              <a:buNone/>
            </a:pPr>
            <a:r>
              <a:rPr lang="en" sz="3000" dirty="0"/>
              <a:t>omnēs ūnius aestimēmus assis!  </a:t>
            </a:r>
            <a:r>
              <a:rPr lang="en" sz="2800" dirty="0"/>
              <a:t>(aestimare=to value)</a:t>
            </a:r>
          </a:p>
          <a:p>
            <a:endParaRPr lang="en" sz="1200" dirty="0"/>
          </a:p>
          <a:p>
            <a:pPr marL="0" lvl="0" indent="0" rtl="0">
              <a:buNone/>
            </a:pPr>
            <a:r>
              <a:rPr lang="en" sz="3000" dirty="0"/>
              <a:t>Sōlēs occidere et redīre possunt;      </a:t>
            </a:r>
            <a:r>
              <a:rPr lang="en" sz="2800" dirty="0"/>
              <a:t>(redire=to return)</a:t>
            </a:r>
          </a:p>
          <a:p>
            <a:pPr marL="0" lvl="0" indent="0" rtl="0">
              <a:buNone/>
            </a:pPr>
            <a:r>
              <a:rPr lang="en" sz="3000" dirty="0"/>
              <a:t>nōbīs cum semel occidit brevis lūx,    </a:t>
            </a:r>
            <a:r>
              <a:rPr lang="en" sz="2800" dirty="0"/>
              <a:t>("our brief light")</a:t>
            </a:r>
          </a:p>
          <a:p>
            <a:pPr marL="0" lvl="0" indent="0" rtl="0">
              <a:buNone/>
            </a:pPr>
            <a:r>
              <a:rPr lang="en" sz="3000" dirty="0"/>
              <a:t>nox est perpetua ūna dormienda.</a:t>
            </a:r>
          </a:p>
          <a:p>
            <a:endParaRPr lang="en" sz="1100" dirty="0"/>
          </a:p>
          <a:p>
            <a:pPr marL="0" lvl="0" indent="0" rtl="0">
              <a:buNone/>
            </a:pPr>
            <a:r>
              <a:rPr lang="en" sz="3000" dirty="0"/>
              <a:t>Dā mī bāsia mīlle, deinde centum;</a:t>
            </a:r>
          </a:p>
          <a:p>
            <a:pPr marL="0" lvl="0" indent="0" rtl="0">
              <a:buNone/>
            </a:pPr>
            <a:r>
              <a:rPr lang="en" sz="3000" dirty="0"/>
              <a:t>dein mīlle altera, dein secunda </a:t>
            </a:r>
            <a:r>
              <a:rPr lang="en" sz="3000" dirty="0" smtClean="0"/>
              <a:t>centum; </a:t>
            </a:r>
            <a:r>
              <a:rPr lang="en" sz="2800" dirty="0" smtClean="0"/>
              <a:t>(dein=deinde</a:t>
            </a:r>
            <a:r>
              <a:rPr lang="en" sz="2800" dirty="0"/>
              <a:t>)</a:t>
            </a:r>
          </a:p>
          <a:p>
            <a:pPr marL="0" lvl="0" indent="0" rtl="0">
              <a:buNone/>
            </a:pPr>
            <a:r>
              <a:rPr lang="en" sz="3000" dirty="0"/>
              <a:t>deinde ūsque altera mīlle, deinde centum.</a:t>
            </a:r>
          </a:p>
          <a:p>
            <a:pPr marL="0" lvl="0" indent="0" rtl="0">
              <a:buNone/>
            </a:pPr>
            <a:r>
              <a:rPr lang="en" sz="3000" dirty="0"/>
              <a:t>Dein, cum mīlia multa fēcerīmus--</a:t>
            </a:r>
          </a:p>
          <a:p>
            <a:pPr marL="0" lvl="0" indent="0" rtl="0">
              <a:buNone/>
            </a:pPr>
            <a:r>
              <a:rPr lang="en" sz="3000" dirty="0"/>
              <a:t>conturbābimus illa, nē sciāmus</a:t>
            </a:r>
            <a:r>
              <a:rPr lang="en" sz="2800" dirty="0"/>
              <a:t>,  </a:t>
            </a:r>
            <a:r>
              <a:rPr lang="en" sz="2400" dirty="0"/>
              <a:t>(conturbare=to jumble)</a:t>
            </a:r>
            <a:endParaRPr lang="en" sz="2800" dirty="0"/>
          </a:p>
          <a:p>
            <a:pPr marL="0" lvl="0" indent="0" rtl="0">
              <a:buNone/>
            </a:pPr>
            <a:r>
              <a:rPr lang="en" sz="3000" dirty="0"/>
              <a:t>aut nē quis malus invidēre possit, </a:t>
            </a:r>
            <a:r>
              <a:rPr lang="en" sz="2400" dirty="0"/>
              <a:t>(malus invidere=to hex)</a:t>
            </a:r>
            <a:endParaRPr lang="en" sz="2600" dirty="0"/>
          </a:p>
          <a:p>
            <a:pPr marL="0" lvl="0" indent="0" rtl="0">
              <a:buNone/>
            </a:pPr>
            <a:r>
              <a:rPr lang="en" sz="3000" dirty="0"/>
              <a:t>cum tantum sciat esse bāsiōrum.</a:t>
            </a:r>
            <a:r>
              <a:rPr lang="en" sz="2400" dirty="0"/>
              <a:t>      </a:t>
            </a:r>
            <a:r>
              <a:rPr lang="en" sz="2800" dirty="0"/>
              <a:t>(tantum basiorum)</a:t>
            </a:r>
          </a:p>
          <a:p>
            <a:endParaRPr lang="en" sz="28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41695"/>
              </p:ext>
            </p:extLst>
          </p:nvPr>
        </p:nvGraphicFramePr>
        <p:xfrm>
          <a:off x="31750" y="254000"/>
          <a:ext cx="9144000" cy="5991065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572000"/>
                <a:gridCol w="4572000"/>
              </a:tblGrid>
              <a:tr h="789781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Chapter 31 Vocabulary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9781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1. </a:t>
                      </a:r>
                      <a:r>
                        <a:rPr lang="en-US" sz="3200" dirty="0" err="1" smtClean="0"/>
                        <a:t>auxilium</a:t>
                      </a:r>
                      <a:r>
                        <a:rPr lang="en-US" sz="3200" dirty="0" smtClean="0"/>
                        <a:t>,</a:t>
                      </a:r>
                      <a:r>
                        <a:rPr lang="en-US" sz="3200" baseline="0" dirty="0" smtClean="0"/>
                        <a:t> -</a:t>
                      </a:r>
                      <a:r>
                        <a:rPr lang="en-US" sz="3200" baseline="0" dirty="0" err="1" smtClean="0"/>
                        <a:t>iī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5. </a:t>
                      </a:r>
                      <a:r>
                        <a:rPr lang="en-US" sz="3200" dirty="0" err="1" smtClean="0"/>
                        <a:t>mediocris</a:t>
                      </a:r>
                      <a:r>
                        <a:rPr lang="en-US" sz="3200" dirty="0" smtClean="0"/>
                        <a:t>, mediocre</a:t>
                      </a:r>
                      <a:endParaRPr lang="en-US" sz="3200" dirty="0"/>
                    </a:p>
                  </a:txBody>
                  <a:tcPr/>
                </a:tc>
              </a:tr>
              <a:tr h="789781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2. </a:t>
                      </a:r>
                      <a:r>
                        <a:rPr lang="en-US" sz="3200" dirty="0" err="1" smtClean="0"/>
                        <a:t>digitus</a:t>
                      </a:r>
                      <a:r>
                        <a:rPr lang="en-US" sz="3200" dirty="0" smtClean="0"/>
                        <a:t>, -</a:t>
                      </a:r>
                      <a:r>
                        <a:rPr lang="en-US" sz="3200" dirty="0" err="1" smtClean="0"/>
                        <a:t>ī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6. </a:t>
                      </a:r>
                      <a:r>
                        <a:rPr lang="en-US" sz="3200" dirty="0" err="1" smtClean="0"/>
                        <a:t>referō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referre</a:t>
                      </a:r>
                      <a:r>
                        <a:rPr lang="en-US" sz="3200" dirty="0" smtClean="0"/>
                        <a:t>…</a:t>
                      </a:r>
                      <a:endParaRPr lang="en-US" sz="3200" dirty="0"/>
                    </a:p>
                  </a:txBody>
                  <a:tcPr/>
                </a:tc>
              </a:tr>
              <a:tr h="789781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3. </a:t>
                      </a:r>
                      <a:r>
                        <a:rPr lang="en-US" sz="3200" dirty="0" err="1" smtClean="0"/>
                        <a:t>exsilium</a:t>
                      </a:r>
                      <a:r>
                        <a:rPr lang="en-US" sz="3200" dirty="0" smtClean="0"/>
                        <a:t>, -</a:t>
                      </a:r>
                      <a:r>
                        <a:rPr lang="en-US" sz="3200" dirty="0" err="1" smtClean="0"/>
                        <a:t>iī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7. </a:t>
                      </a:r>
                      <a:r>
                        <a:rPr lang="en-US" sz="3200" dirty="0" err="1" smtClean="0"/>
                        <a:t>occidō</a:t>
                      </a:r>
                      <a:r>
                        <a:rPr lang="en-US" sz="3200" dirty="0" smtClean="0"/>
                        <a:t>, -</a:t>
                      </a:r>
                      <a:r>
                        <a:rPr lang="en-US" sz="3200" dirty="0" err="1" smtClean="0"/>
                        <a:t>cidere</a:t>
                      </a:r>
                      <a:r>
                        <a:rPr lang="en-US" sz="3200" dirty="0" smtClean="0"/>
                        <a:t>…</a:t>
                      </a:r>
                    </a:p>
                  </a:txBody>
                  <a:tcPr/>
                </a:tc>
              </a:tr>
              <a:tr h="789781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4. </a:t>
                      </a:r>
                      <a:r>
                        <a:rPr lang="en-US" sz="3200" smtClean="0"/>
                        <a:t>semel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3200" dirty="0" smtClean="0"/>
                    </a:p>
                  </a:txBody>
                  <a:tcPr/>
                </a:tc>
              </a:tr>
              <a:tr h="789781">
                <a:tc gridSpan="2"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8. </a:t>
                      </a:r>
                      <a:r>
                        <a:rPr lang="en-US" sz="3200" i="1" dirty="0" smtClean="0"/>
                        <a:t>Viniculture</a:t>
                      </a:r>
                      <a:r>
                        <a:rPr lang="en-US" sz="3200" i="0" dirty="0" smtClean="0"/>
                        <a:t> is the science and production of ______.</a:t>
                      </a:r>
                    </a:p>
                    <a:p>
                      <a:pPr algn="l"/>
                      <a:r>
                        <a:rPr lang="en-US" sz="3200" i="0" dirty="0" smtClean="0"/>
                        <a:t>9. To </a:t>
                      </a:r>
                      <a:r>
                        <a:rPr lang="en-US" sz="3200" i="1" dirty="0" smtClean="0"/>
                        <a:t>condole</a:t>
                      </a:r>
                      <a:r>
                        <a:rPr lang="en-US" sz="3200" i="0" dirty="0" smtClean="0"/>
                        <a:t> is to ________    _____</a:t>
                      </a:r>
                      <a:r>
                        <a:rPr lang="en-US" sz="3200" i="0" baseline="0" dirty="0" smtClean="0"/>
                        <a:t> another.</a:t>
                      </a:r>
                    </a:p>
                    <a:p>
                      <a:pPr algn="l"/>
                      <a:r>
                        <a:rPr lang="en-US" sz="3200" i="0" baseline="0" dirty="0" smtClean="0"/>
                        <a:t>10. A </a:t>
                      </a:r>
                      <a:r>
                        <a:rPr lang="en-US" sz="3200" i="1" baseline="0" dirty="0" smtClean="0"/>
                        <a:t>dormitory</a:t>
                      </a:r>
                      <a:r>
                        <a:rPr lang="en-US" sz="3200" i="0" baseline="0" dirty="0" smtClean="0"/>
                        <a:t> is literally where people _______.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32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509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75846" y="0"/>
            <a:ext cx="8968154" cy="6858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Conjugate and translate </a:t>
            </a:r>
            <a:r>
              <a:rPr lang="en-US" dirty="0" err="1" smtClean="0"/>
              <a:t>fer</a:t>
            </a:r>
            <a:r>
              <a:rPr lang="en-US" dirty="0" err="1" smtClean="0"/>
              <a:t>ō</a:t>
            </a:r>
            <a:r>
              <a:rPr lang="en-US" dirty="0" smtClean="0"/>
              <a:t>, </a:t>
            </a:r>
            <a:r>
              <a:rPr lang="en-US" dirty="0" err="1" smtClean="0"/>
              <a:t>ferre</a:t>
            </a:r>
            <a:r>
              <a:rPr lang="en-US" dirty="0" smtClean="0"/>
              <a:t>, </a:t>
            </a:r>
            <a:r>
              <a:rPr lang="en-US" dirty="0" err="1" smtClean="0"/>
              <a:t>tulī</a:t>
            </a:r>
            <a:r>
              <a:rPr lang="en-US" dirty="0" smtClean="0"/>
              <a:t>, </a:t>
            </a:r>
            <a:r>
              <a:rPr lang="en-US" dirty="0" err="1" smtClean="0"/>
              <a:t>latum</a:t>
            </a:r>
            <a:r>
              <a:rPr lang="en-US" dirty="0" smtClean="0"/>
              <a:t> in the Present Active Tense.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Translate, and identify any cum clauses.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" sz="3200" u="sng" dirty="0"/>
              <a:t>Cum auxilium requīrās</a:t>
            </a:r>
            <a:r>
              <a:rPr lang="en" sz="3200" dirty="0"/>
              <a:t>, Dominus onus fert.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" sz="3200" dirty="0"/>
              <a:t>Ferte miserō tantum auxilium quantum potestis.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" sz="3200" u="sng" dirty="0"/>
              <a:t>Cum vīnum biberētur</a:t>
            </a:r>
            <a:r>
              <a:rPr lang="en" sz="3200" dirty="0"/>
              <a:t>, rūmor volāvit.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" sz="3200" dirty="0"/>
              <a:t>Tamen saepe dē eō cogitāmus </a:t>
            </a:r>
            <a:r>
              <a:rPr lang="en" sz="3200" u="sng" dirty="0"/>
              <a:t>cum occiderit</a:t>
            </a:r>
            <a:r>
              <a:rPr lang="en" sz="3200" dirty="0"/>
              <a:t>.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" sz="3200" u="sng" dirty="0"/>
              <a:t>Haec cum ita sint</a:t>
            </a:r>
            <a:r>
              <a:rPr lang="en" sz="3200" dirty="0"/>
              <a:t>, Catilīna, cōnfer tē in </a:t>
            </a:r>
            <a:r>
              <a:rPr lang="en" sz="3200" dirty="0" smtClean="0"/>
              <a:t>exsilium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121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We know </a:t>
            </a:r>
            <a:r>
              <a:rPr lang="en" b="1"/>
              <a:t>cum</a:t>
            </a:r>
            <a:r>
              <a:rPr lang="en"/>
              <a:t> as a preposition (with)</a:t>
            </a:r>
          </a:p>
          <a:p>
            <a:endParaRPr lang="en"/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/>
              <a:t>Cum </a:t>
            </a:r>
            <a:r>
              <a:rPr lang="en"/>
              <a:t>may also serve as a conjunction, meaning </a:t>
            </a:r>
            <a:r>
              <a:rPr lang="en" i="1"/>
              <a:t>when, since, </a:t>
            </a:r>
            <a:r>
              <a:rPr lang="en"/>
              <a:t>or </a:t>
            </a:r>
            <a:r>
              <a:rPr lang="en" i="1"/>
              <a:t>although</a:t>
            </a:r>
            <a:r>
              <a:rPr lang="en"/>
              <a:t> and introducing a subordinate clause</a:t>
            </a:r>
          </a:p>
          <a:p>
            <a:endParaRPr lang="en"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Cum Clauses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506600"/>
            <a:ext cx="7985700" cy="519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I. Indicative </a:t>
            </a:r>
            <a:r>
              <a:rPr lang="en" b="1" dirty="0"/>
              <a:t>Cum</a:t>
            </a:r>
            <a:r>
              <a:rPr lang="en" dirty="0"/>
              <a:t> Clauses</a:t>
            </a:r>
          </a:p>
          <a:p>
            <a:pPr marL="0" indent="0">
              <a:buNone/>
            </a:pPr>
            <a:endParaRPr lang="en" sz="1000" dirty="0"/>
          </a:p>
          <a:p>
            <a:pPr lvl="0" rtl="0">
              <a:buNone/>
            </a:pPr>
            <a:r>
              <a:rPr lang="en" dirty="0"/>
              <a:t>	a) </a:t>
            </a:r>
            <a:r>
              <a:rPr lang="en" b="1" dirty="0"/>
              <a:t>Cum Temporal</a:t>
            </a:r>
          </a:p>
          <a:p>
            <a:pPr lvl="0" rtl="0">
              <a:buNone/>
            </a:pPr>
            <a:r>
              <a:rPr lang="en" b="1" dirty="0"/>
              <a:t>		</a:t>
            </a:r>
            <a:r>
              <a:rPr lang="en" dirty="0"/>
              <a:t>- indicates at the very moment</a:t>
            </a:r>
          </a:p>
          <a:p>
            <a:pPr lvl="0" rtl="0">
              <a:buNone/>
            </a:pPr>
            <a:r>
              <a:rPr lang="en" dirty="0"/>
              <a:t>		- translate </a:t>
            </a:r>
            <a:r>
              <a:rPr lang="en" i="1" dirty="0"/>
              <a:t>when</a:t>
            </a:r>
            <a:r>
              <a:rPr lang="en" dirty="0"/>
              <a:t> or </a:t>
            </a:r>
            <a:r>
              <a:rPr lang="en" i="1" dirty="0"/>
              <a:t>while</a:t>
            </a:r>
          </a:p>
          <a:p>
            <a:pPr lvl="0" rtl="0">
              <a:buNone/>
            </a:pPr>
            <a:r>
              <a:rPr lang="en" dirty="0"/>
              <a:t>		- sometimes followed by </a:t>
            </a:r>
            <a:r>
              <a:rPr lang="en" b="1" dirty="0"/>
              <a:t>tum</a:t>
            </a:r>
          </a:p>
          <a:p>
            <a:pPr lvl="0" rtl="0">
              <a:buNone/>
            </a:pPr>
            <a:r>
              <a:rPr lang="en" dirty="0"/>
              <a:t>Cum eum vidēbis, eum cognōscēs, </a:t>
            </a:r>
            <a:r>
              <a:rPr lang="en" i="1" dirty="0"/>
              <a:t>When you (will) see him, you will recognize him</a:t>
            </a:r>
          </a:p>
          <a:p>
            <a:pPr lvl="0">
              <a:buNone/>
            </a:pPr>
            <a:r>
              <a:rPr lang="en" dirty="0"/>
              <a:t>Cum vincimus, tum pācem spērās, </a:t>
            </a:r>
            <a:r>
              <a:rPr lang="en" i="1" dirty="0"/>
              <a:t>While we are winning, you hope for peace.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Cum Clauses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-475312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4400" dirty="0"/>
              <a:t>Cum Clauses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0" y="670500"/>
            <a:ext cx="9144000" cy="570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200" dirty="0" smtClean="0"/>
              <a:t>II.</a:t>
            </a:r>
            <a:r>
              <a:rPr lang="en" dirty="0" smtClean="0"/>
              <a:t>	</a:t>
            </a:r>
            <a:r>
              <a:rPr lang="en" sz="3200" dirty="0" smtClean="0"/>
              <a:t>Subjunctive </a:t>
            </a:r>
            <a:r>
              <a:rPr lang="en" sz="3200" dirty="0"/>
              <a:t>Cum Clauses</a:t>
            </a:r>
          </a:p>
          <a:p>
            <a:pPr lvl="0" rtl="0">
              <a:buNone/>
            </a:pPr>
            <a:r>
              <a:rPr lang="en-US" sz="3200" dirty="0" smtClean="0"/>
              <a:t>	</a:t>
            </a:r>
            <a:r>
              <a:rPr lang="en" sz="3200" dirty="0" smtClean="0"/>
              <a:t>a</a:t>
            </a:r>
            <a:r>
              <a:rPr lang="en" sz="3200" dirty="0"/>
              <a:t>) </a:t>
            </a:r>
            <a:r>
              <a:rPr lang="en" sz="3200" b="1" dirty="0"/>
              <a:t>cum </a:t>
            </a:r>
            <a:r>
              <a:rPr lang="en" sz="3200" dirty="0"/>
              <a:t>circumstantial</a:t>
            </a:r>
          </a:p>
          <a:p>
            <a:pPr lvl="0" rtl="0">
              <a:buNone/>
            </a:pPr>
            <a:r>
              <a:rPr lang="en" dirty="0"/>
              <a:t>		</a:t>
            </a:r>
            <a:r>
              <a:rPr lang="en-US" sz="2900" dirty="0" smtClean="0"/>
              <a:t>- </a:t>
            </a:r>
            <a:r>
              <a:rPr lang="en-US" sz="2900" dirty="0"/>
              <a:t>G</a:t>
            </a:r>
            <a:r>
              <a:rPr lang="en" sz="2900" dirty="0" smtClean="0"/>
              <a:t>eneral </a:t>
            </a:r>
            <a:r>
              <a:rPr lang="en" sz="2900" dirty="0"/>
              <a:t>circumstances (not exact moment)</a:t>
            </a:r>
          </a:p>
          <a:p>
            <a:pPr lvl="0" rtl="0">
              <a:buNone/>
            </a:pPr>
            <a:r>
              <a:rPr lang="en" sz="2900" dirty="0"/>
              <a:t>		- Cum hoc fēcisset, ad tē fūgit</a:t>
            </a:r>
            <a:r>
              <a:rPr lang="en" sz="2900" dirty="0" smtClean="0"/>
              <a:t>.</a:t>
            </a:r>
            <a:endParaRPr lang="en-US" sz="2900" dirty="0" smtClean="0"/>
          </a:p>
          <a:p>
            <a:pPr lvl="0" rtl="0">
              <a:buNone/>
            </a:pPr>
            <a:endParaRPr lang="en" sz="1000" dirty="0"/>
          </a:p>
          <a:p>
            <a:pPr lvl="0" rtl="0">
              <a:buNone/>
            </a:pPr>
            <a:r>
              <a:rPr lang="en" dirty="0"/>
              <a:t>	</a:t>
            </a:r>
            <a:r>
              <a:rPr lang="en" sz="3200" dirty="0" smtClean="0"/>
              <a:t>b)</a:t>
            </a:r>
            <a:r>
              <a:rPr lang="en-US" sz="3200" dirty="0" smtClean="0"/>
              <a:t> </a:t>
            </a:r>
            <a:r>
              <a:rPr lang="en" sz="3200" b="1" dirty="0" smtClean="0"/>
              <a:t>cum </a:t>
            </a:r>
            <a:r>
              <a:rPr lang="en" sz="3200" dirty="0"/>
              <a:t>causal</a:t>
            </a:r>
          </a:p>
          <a:p>
            <a:pPr lvl="0" rtl="0">
              <a:buNone/>
            </a:pPr>
            <a:r>
              <a:rPr lang="en" dirty="0"/>
              <a:t>		</a:t>
            </a:r>
            <a:r>
              <a:rPr lang="en" sz="3000" dirty="0"/>
              <a:t>- </a:t>
            </a:r>
            <a:r>
              <a:rPr lang="en" sz="2900" dirty="0"/>
              <a:t>explains cause of main action (</a:t>
            </a:r>
            <a:r>
              <a:rPr lang="en" sz="2900" b="1" u="sng" dirty="0"/>
              <a:t>Since</a:t>
            </a:r>
            <a:r>
              <a:rPr lang="en" sz="2900" dirty="0"/>
              <a:t>)</a:t>
            </a:r>
          </a:p>
          <a:p>
            <a:pPr lvl="0" rtl="0">
              <a:buNone/>
            </a:pPr>
            <a:r>
              <a:rPr lang="en" sz="2900" dirty="0"/>
              <a:t>		- Cum hoc scīret, potuit iuvāre</a:t>
            </a:r>
            <a:r>
              <a:rPr lang="en" sz="2900" dirty="0" smtClean="0"/>
              <a:t>.</a:t>
            </a:r>
            <a:endParaRPr lang="en-US" sz="2900" dirty="0" smtClean="0"/>
          </a:p>
          <a:p>
            <a:pPr lvl="0" rtl="0">
              <a:buNone/>
            </a:pPr>
            <a:endParaRPr lang="en" sz="1000" dirty="0"/>
          </a:p>
          <a:p>
            <a:pPr lvl="0" rtl="0">
              <a:buNone/>
            </a:pPr>
            <a:r>
              <a:rPr lang="en" dirty="0"/>
              <a:t>	</a:t>
            </a:r>
            <a:r>
              <a:rPr lang="en" sz="3200" dirty="0"/>
              <a:t>c) </a:t>
            </a:r>
            <a:r>
              <a:rPr lang="en" sz="3200" b="1" dirty="0"/>
              <a:t>cum </a:t>
            </a:r>
            <a:r>
              <a:rPr lang="en" sz="3200" dirty="0"/>
              <a:t>adversative</a:t>
            </a:r>
          </a:p>
          <a:p>
            <a:pPr lvl="0" rtl="0">
              <a:buNone/>
            </a:pPr>
            <a:r>
              <a:rPr lang="en" sz="3000" dirty="0"/>
              <a:t>		</a:t>
            </a:r>
            <a:r>
              <a:rPr lang="en" sz="2900" dirty="0"/>
              <a:t>- describes circumstance(s) that might have obstructed or opposed the main action (</a:t>
            </a:r>
            <a:r>
              <a:rPr lang="en" sz="2900" b="1" u="sng" dirty="0"/>
              <a:t>Although</a:t>
            </a:r>
            <a:r>
              <a:rPr lang="en" sz="2900" dirty="0"/>
              <a:t>)</a:t>
            </a:r>
          </a:p>
          <a:p>
            <a:pPr lvl="0" rtl="0">
              <a:buNone/>
            </a:pPr>
            <a:r>
              <a:rPr lang="en" sz="3000" dirty="0"/>
              <a:t>	 </a:t>
            </a:r>
            <a:r>
              <a:rPr lang="en-US" sz="3000" dirty="0" smtClean="0"/>
              <a:t>	</a:t>
            </a:r>
            <a:r>
              <a:rPr lang="en" sz="2900" dirty="0" smtClean="0"/>
              <a:t>-</a:t>
            </a:r>
            <a:r>
              <a:rPr lang="en" sz="2900" dirty="0"/>
              <a:t>Cum Gāium amēmus, nōn possumus eum iuvāre.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0" y="-892325"/>
            <a:ext cx="9144000" cy="2072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200" i="1" dirty="0"/>
              <a:t>Irregular Verb</a:t>
            </a:r>
            <a:r>
              <a:rPr lang="en" sz="3200" dirty="0"/>
              <a:t>: </a:t>
            </a:r>
            <a:r>
              <a:rPr lang="en" sz="3200" b="0" dirty="0"/>
              <a:t>ferō, ferre, tulī, lātum</a:t>
            </a:r>
          </a:p>
          <a:p>
            <a:pPr lvl="0" rtl="0">
              <a:buNone/>
            </a:pPr>
            <a:r>
              <a:rPr lang="en" b="0" dirty="0"/>
              <a:t>		</a:t>
            </a:r>
            <a:r>
              <a:rPr lang="en" sz="2800" b="0" dirty="0" smtClean="0"/>
              <a:t>= </a:t>
            </a:r>
            <a:r>
              <a:rPr lang="en" sz="2800" b="0" dirty="0"/>
              <a:t>to bear/carry</a:t>
            </a:r>
          </a:p>
        </p:txBody>
      </p:sp>
      <p:graphicFrame>
        <p:nvGraphicFramePr>
          <p:cNvPr id="66" name="Shape 66"/>
          <p:cNvGraphicFramePr/>
          <p:nvPr>
            <p:extLst>
              <p:ext uri="{D42A27DB-BD31-4B8C-83A1-F6EECF244321}">
                <p14:modId xmlns:p14="http://schemas.microsoft.com/office/powerpoint/2010/main" val="259153645"/>
              </p:ext>
            </p:extLst>
          </p:nvPr>
        </p:nvGraphicFramePr>
        <p:xfrm>
          <a:off x="1122025" y="1178575"/>
          <a:ext cx="7239000" cy="4815599"/>
        </p:xfrm>
        <a:graphic>
          <a:graphicData uri="http://schemas.openxmlformats.org/drawingml/2006/table">
            <a:tbl>
              <a:tblPr>
                <a:noFill/>
                <a:tableStyleId>{BE893A27-EF2A-4F61-8137-862575E7981C}</a:tableStyleId>
              </a:tblPr>
              <a:tblGrid>
                <a:gridCol w="1609400"/>
                <a:gridCol w="962125"/>
                <a:gridCol w="2857725"/>
                <a:gridCol w="1809750"/>
              </a:tblGrid>
              <a:tr h="381000">
                <a:tc gridSpan="4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Present Indicative Tense</a:t>
                      </a: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Active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Passive</a:t>
                      </a:r>
                    </a:p>
                  </a:txBody>
                  <a:tcPr marL="91425" marR="91425" marT="91425" marB="91425"/>
                </a:tc>
              </a:tr>
              <a:tr h="381000">
                <a:tc rowSpan="3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
Singular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1st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ferō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feror</a:t>
                      </a:r>
                    </a:p>
                  </a:txBody>
                  <a:tcPr marL="91425" marR="91425" marT="91425" marB="91425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2nd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 b="1" u="sng"/>
                        <a:t>fers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 b="1" u="sng"/>
                        <a:t>ferris</a:t>
                      </a:r>
                    </a:p>
                  </a:txBody>
                  <a:tcPr marL="91425" marR="91425" marT="91425" marB="91425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3rd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 b="1" u="sng"/>
                        <a:t>fert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 b="1" u="sng"/>
                        <a:t>fertur</a:t>
                      </a:r>
                    </a:p>
                  </a:txBody>
                  <a:tcPr marL="91425" marR="91425" marT="91425" marB="91425"/>
                </a:tc>
              </a:tr>
              <a:tr h="381000">
                <a:tc rowSpan="3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
Plural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1st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ferimus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ferimur</a:t>
                      </a:r>
                    </a:p>
                  </a:txBody>
                  <a:tcPr marL="91425" marR="91425" marT="91425" marB="91425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2nd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 b="1" u="sng"/>
                        <a:t>fertis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feriminī</a:t>
                      </a:r>
                    </a:p>
                  </a:txBody>
                  <a:tcPr marL="91425" marR="91425" marT="91425" marB="91425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3rd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/>
                        <a:t>ferunt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800" dirty="0"/>
                        <a:t>feruntur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67" name="Shape 67"/>
          <p:cNvSpPr txBox="1"/>
          <p:nvPr/>
        </p:nvSpPr>
        <p:spPr>
          <a:xfrm>
            <a:off x="77050" y="5944575"/>
            <a:ext cx="9066900" cy="693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2400" b="1" dirty="0"/>
              <a:t>Ferō</a:t>
            </a:r>
            <a:r>
              <a:rPr lang="en" sz="2400" dirty="0"/>
              <a:t> is similar to a regular 3rd conjugation, except in the emboldened forms, which drop the vowel </a:t>
            </a:r>
            <a:r>
              <a:rPr lang="en" sz="2400" b="1" dirty="0"/>
              <a:t>-i-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0" y="-924075"/>
            <a:ext cx="9144000" cy="2072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200" i="1" dirty="0"/>
              <a:t>Irregular Verb*</a:t>
            </a:r>
            <a:r>
              <a:rPr lang="en" sz="3200" dirty="0"/>
              <a:t>:</a:t>
            </a:r>
            <a:r>
              <a:rPr lang="en" dirty="0"/>
              <a:t> </a:t>
            </a:r>
            <a:r>
              <a:rPr lang="en" sz="3600" b="0" dirty="0"/>
              <a:t>ferō, ferre, tulī, lātum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38550" y="5365625"/>
            <a:ext cx="9066900" cy="1492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800"/>
              <a:t>*five irregular forms in the present, irregular imperatives, and irregular infinitives.  The rest is normal.</a:t>
            </a:r>
          </a:p>
          <a:p>
            <a:pPr lvl="0" rtl="0">
              <a:buNone/>
            </a:pPr>
            <a:r>
              <a:rPr lang="en" sz="2800"/>
              <a:t>**Dūc, Dīc, Fac, and Fer have an E that isn't there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38551" y="1104624"/>
            <a:ext cx="9105450" cy="3721375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dirty="0"/>
              <a:t>Imperatives:</a:t>
            </a:r>
          </a:p>
          <a:p>
            <a:pPr lvl="0" rtl="0">
              <a:buNone/>
            </a:pPr>
            <a:r>
              <a:rPr lang="en" sz="3000" dirty="0"/>
              <a:t>	</a:t>
            </a:r>
            <a:r>
              <a:rPr lang="en" sz="3000" b="1" dirty="0" smtClean="0"/>
              <a:t>Singular</a:t>
            </a:r>
            <a:r>
              <a:rPr lang="en" sz="3000" dirty="0" smtClean="0"/>
              <a:t>-</a:t>
            </a:r>
            <a:r>
              <a:rPr lang="en-US" sz="3000" dirty="0" smtClean="0"/>
              <a:t> </a:t>
            </a:r>
            <a:r>
              <a:rPr lang="en" sz="3000" b="1" dirty="0" smtClean="0"/>
              <a:t>fer</a:t>
            </a:r>
            <a:r>
              <a:rPr lang="en" sz="3000" dirty="0"/>
              <a:t>**		</a:t>
            </a:r>
            <a:r>
              <a:rPr lang="en" sz="3000" b="1" dirty="0" smtClean="0"/>
              <a:t>Plural-</a:t>
            </a:r>
            <a:r>
              <a:rPr lang="en" sz="3000" b="1" dirty="0"/>
              <a:t>	ferte</a:t>
            </a:r>
          </a:p>
          <a:p>
            <a:endParaRPr lang="en" sz="3000" b="1" dirty="0"/>
          </a:p>
          <a:p>
            <a:pPr lvl="0" rtl="0">
              <a:buNone/>
            </a:pPr>
            <a:r>
              <a:rPr lang="en" sz="3000" dirty="0"/>
              <a:t>Infinitives:</a:t>
            </a:r>
          </a:p>
          <a:p>
            <a:pPr lvl="0" rtl="0">
              <a:buNone/>
            </a:pPr>
            <a:r>
              <a:rPr lang="en" sz="3000" dirty="0"/>
              <a:t>		</a:t>
            </a:r>
            <a:r>
              <a:rPr lang="en" sz="3000" u="sng" dirty="0" smtClean="0"/>
              <a:t>Active</a:t>
            </a:r>
            <a:r>
              <a:rPr lang="en" sz="3000" dirty="0"/>
              <a:t>			</a:t>
            </a:r>
            <a:r>
              <a:rPr lang="en" sz="3000" u="sng" dirty="0" smtClean="0"/>
              <a:t>Passive</a:t>
            </a:r>
            <a:endParaRPr lang="en" sz="3000" u="sng" dirty="0"/>
          </a:p>
          <a:p>
            <a:pPr lvl="0" rtl="0">
              <a:buNone/>
            </a:pPr>
            <a:r>
              <a:rPr lang="en" sz="3000" dirty="0"/>
              <a:t>Pres.		  </a:t>
            </a:r>
            <a:r>
              <a:rPr lang="en" sz="3000" b="1" dirty="0"/>
              <a:t>ferre			</a:t>
            </a:r>
            <a:r>
              <a:rPr lang="en" sz="3000" b="1" dirty="0" smtClean="0"/>
              <a:t>ferrī</a:t>
            </a:r>
            <a:endParaRPr lang="en" sz="3000" b="1" dirty="0"/>
          </a:p>
          <a:p>
            <a:pPr lvl="0" rtl="0">
              <a:buNone/>
            </a:pPr>
            <a:r>
              <a:rPr lang="en" sz="3000" dirty="0"/>
              <a:t>Perf.		  t</a:t>
            </a:r>
            <a:r>
              <a:rPr lang="en" sz="3000" dirty="0" smtClean="0"/>
              <a:t>ulisse</a:t>
            </a:r>
            <a:r>
              <a:rPr lang="en" sz="3000" dirty="0"/>
              <a:t>			lātus esse</a:t>
            </a:r>
          </a:p>
          <a:p>
            <a:pPr>
              <a:buNone/>
            </a:pPr>
            <a:r>
              <a:rPr lang="en" sz="3000" dirty="0"/>
              <a:t>Fut.		  lātūrus esse		</a:t>
            </a:r>
            <a:r>
              <a:rPr lang="en" sz="3000" dirty="0" smtClean="0"/>
              <a:t>--</a:t>
            </a:r>
            <a:endParaRPr lang="en" sz="30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2800" dirty="0"/>
              <a:t>What are the three possible meanings of </a:t>
            </a:r>
            <a:r>
              <a:rPr lang="en" sz="2800" b="1" dirty="0"/>
              <a:t>cum + subjunctive</a:t>
            </a:r>
            <a:r>
              <a:rPr lang="en" sz="2800" dirty="0"/>
              <a:t>?</a:t>
            </a:r>
          </a:p>
          <a:p>
            <a:pPr marL="914400" lvl="1" indent="-406400" rtl="0">
              <a:buClr>
                <a:schemeClr val="dk2"/>
              </a:buClr>
              <a:buSzPct val="87500"/>
              <a:buFont typeface="Trebuchet MS"/>
              <a:buAutoNum type="alphaLcPeriod"/>
            </a:pPr>
            <a:r>
              <a:rPr lang="en" sz="2800" dirty="0"/>
              <a:t>When </a:t>
            </a:r>
            <a:r>
              <a:rPr lang="en" sz="2800" b="1" dirty="0"/>
              <a:t>tamen</a:t>
            </a:r>
            <a:r>
              <a:rPr lang="en" sz="2800" dirty="0"/>
              <a:t> follows a cum-clause, how should you translate cum?</a:t>
            </a:r>
          </a:p>
          <a:p>
            <a:pPr marL="457200" lvl="0" indent="-431800" rtl="0">
              <a:buClr>
                <a:schemeClr val="dk2"/>
              </a:buClr>
              <a:buSzPct val="106666"/>
              <a:buFont typeface="Trebuchet MS"/>
              <a:buAutoNum type="arabicPeriod"/>
            </a:pPr>
            <a:r>
              <a:rPr lang="en" sz="3000" dirty="0"/>
              <a:t>Translate the following list according to their forms (label but do not translate subjunctives):</a:t>
            </a:r>
          </a:p>
          <a:p>
            <a:pPr marL="914400" lvl="1" indent="-406400" rtl="0">
              <a:buClr>
                <a:schemeClr val="dk2"/>
              </a:buClr>
              <a:buSzPct val="93333"/>
              <a:buFont typeface="Trebuchet MS"/>
              <a:buAutoNum type="alphaLcPeriod"/>
            </a:pPr>
            <a:r>
              <a:rPr lang="en" sz="3000" dirty="0"/>
              <a:t>ferat</a:t>
            </a:r>
          </a:p>
          <a:p>
            <a:pPr marL="914400" lvl="1" indent="-406400" rtl="0">
              <a:buClr>
                <a:schemeClr val="dk2"/>
              </a:buClr>
              <a:buSzPct val="93333"/>
              <a:buFont typeface="Trebuchet MS"/>
              <a:buAutoNum type="alphaLcPeriod"/>
            </a:pPr>
            <a:r>
              <a:rPr lang="en" sz="3000" dirty="0"/>
              <a:t>fert</a:t>
            </a:r>
          </a:p>
          <a:p>
            <a:pPr marL="914400" lvl="1" indent="-406400" rtl="0">
              <a:buClr>
                <a:schemeClr val="dk2"/>
              </a:buClr>
              <a:buSzPct val="93333"/>
              <a:buFont typeface="Trebuchet MS"/>
              <a:buAutoNum type="alphaLcPeriod"/>
            </a:pPr>
            <a:r>
              <a:rPr lang="en" sz="3000" dirty="0"/>
              <a:t>ferret</a:t>
            </a:r>
          </a:p>
          <a:p>
            <a:pPr marL="914400" lvl="1" indent="-406400" rtl="0">
              <a:buClr>
                <a:schemeClr val="dk2"/>
              </a:buClr>
              <a:buSzPct val="93333"/>
              <a:buFont typeface="Trebuchet MS"/>
              <a:buAutoNum type="alphaLcPeriod"/>
            </a:pPr>
            <a:r>
              <a:rPr lang="en" sz="3000" dirty="0"/>
              <a:t>feret</a:t>
            </a:r>
          </a:p>
          <a:p>
            <a:pPr marL="914400" lvl="1" indent="-406400" rtl="0">
              <a:buClr>
                <a:schemeClr val="dk2"/>
              </a:buClr>
              <a:buSzPct val="93333"/>
              <a:buFont typeface="Trebuchet MS"/>
              <a:buAutoNum type="alphaLcPeriod"/>
            </a:pPr>
            <a:r>
              <a:rPr lang="en" sz="3000" dirty="0"/>
              <a:t>ferre</a:t>
            </a:r>
          </a:p>
          <a:p>
            <a:pPr marL="914400" lvl="1" indent="-406400" rtl="0">
              <a:buClr>
                <a:schemeClr val="dk2"/>
              </a:buClr>
              <a:buSzPct val="93333"/>
              <a:buFont typeface="Trebuchet MS"/>
              <a:buAutoNum type="alphaLcPeriod"/>
            </a:pPr>
            <a:r>
              <a:rPr lang="en" sz="3000" dirty="0"/>
              <a:t>fertur</a:t>
            </a:r>
          </a:p>
          <a:p>
            <a:pPr marL="914400" lvl="1" indent="-406400" rtl="0">
              <a:buClr>
                <a:schemeClr val="dk2"/>
              </a:buClr>
              <a:buSzPct val="93333"/>
              <a:buFont typeface="Trebuchet MS"/>
              <a:buAutoNum type="alphaLcPeriod"/>
            </a:pPr>
            <a:r>
              <a:rPr lang="en" sz="3000" dirty="0"/>
              <a:t>fer</a:t>
            </a:r>
          </a:p>
          <a:p>
            <a:pPr marL="914400" lvl="1" indent="-406400" rtl="0">
              <a:buClr>
                <a:schemeClr val="dk2"/>
              </a:buClr>
              <a:buSzPct val="93333"/>
              <a:buFont typeface="Trebuchet MS"/>
              <a:buAutoNum type="alphaLcPeriod"/>
            </a:pPr>
            <a:r>
              <a:rPr lang="en" sz="3000" dirty="0"/>
              <a:t>ferendus est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30825" y="138700"/>
            <a:ext cx="9113099" cy="6657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dirty="0"/>
              <a:t>1. Cum auxilium requīrās, Dominus onus fert.</a:t>
            </a:r>
          </a:p>
          <a:p>
            <a:endParaRPr lang="en" sz="3000" dirty="0"/>
          </a:p>
          <a:p>
            <a:pPr lvl="0" rtl="0">
              <a:buNone/>
            </a:pPr>
            <a:r>
              <a:rPr lang="en" sz="3000" dirty="0"/>
              <a:t>2. Cum vīnum biberētur, rūmor volāvit.</a:t>
            </a:r>
          </a:p>
          <a:p>
            <a:endParaRPr lang="en" sz="3000" dirty="0"/>
          </a:p>
          <a:p>
            <a:pPr lvl="0" rtl="0">
              <a:buNone/>
            </a:pPr>
            <a:r>
              <a:rPr lang="en" sz="3000" dirty="0"/>
              <a:t>3. Cum tua invidia ā nōbīs nōn ferrī poterit, in exsilium iaciēris dolēbisque.</a:t>
            </a:r>
          </a:p>
          <a:p>
            <a:endParaRPr lang="en" sz="3000" dirty="0"/>
          </a:p>
          <a:p>
            <a:pPr lvl="0" rtl="0">
              <a:buNone/>
            </a:pPr>
            <a:r>
              <a:rPr lang="en" sz="3000" dirty="0"/>
              <a:t>4. Elephantum tibi offert ut pācem patriae ferāt.</a:t>
            </a:r>
          </a:p>
          <a:p>
            <a:endParaRPr lang="en" sz="3000" dirty="0"/>
          </a:p>
          <a:p>
            <a:pPr lvl="0">
              <a:buNone/>
            </a:pPr>
            <a:r>
              <a:rPr lang="en" sz="3000" dirty="0"/>
              <a:t>5. Tamen saepe dē eō cogitāmus cum occiderit.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0" y="107875"/>
            <a:ext cx="9144000" cy="67500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 dirty="0"/>
              <a:t>1. Potestne haec lūx esse tibi iūcunda, cum sciās hōs cōnsilia tua cognōvisse?</a:t>
            </a:r>
          </a:p>
          <a:p>
            <a:endParaRPr lang="en" sz="2400" dirty="0"/>
          </a:p>
          <a:p>
            <a:pPr lvl="0" rtl="0">
              <a:buNone/>
            </a:pPr>
            <a:r>
              <a:rPr lang="en" sz="3000" dirty="0"/>
              <a:t>2. Haec cum ita sint, Catilīna, cōnfer tē in exsilium.</a:t>
            </a:r>
          </a:p>
          <a:p>
            <a:endParaRPr lang="en" sz="2400" dirty="0"/>
          </a:p>
          <a:p>
            <a:pPr lvl="0" rtl="0">
              <a:buNone/>
            </a:pPr>
            <a:r>
              <a:rPr lang="en" sz="3000" dirty="0"/>
              <a:t>3. Cum rēs pūblica immortālis esse dēbeat, doleō eam salūtis egēre ac in vītā ūnīus mortālis cōnsistere. (</a:t>
            </a:r>
            <a:r>
              <a:rPr lang="en" sz="3000" b="1" dirty="0"/>
              <a:t>consistō, -ere + in</a:t>
            </a:r>
            <a:r>
              <a:rPr lang="en" sz="3000" dirty="0"/>
              <a:t> = to depend on)</a:t>
            </a:r>
          </a:p>
          <a:p>
            <a:endParaRPr lang="en" sz="2400" dirty="0"/>
          </a:p>
          <a:p>
            <a:pPr lvl="0" rtl="0">
              <a:buNone/>
            </a:pPr>
            <a:r>
              <a:rPr lang="en" sz="3000" dirty="0"/>
              <a:t>4. Milō dīcitur per stadium vēnisse cum bovem umerīs ferret. (</a:t>
            </a:r>
            <a:r>
              <a:rPr lang="en" sz="3000" b="1" dirty="0"/>
              <a:t>Milō</a:t>
            </a:r>
            <a:r>
              <a:rPr lang="en" sz="3000" dirty="0"/>
              <a:t>, a famous athlete--</a:t>
            </a:r>
            <a:r>
              <a:rPr lang="en" sz="3000" b="1" dirty="0"/>
              <a:t>bos, bovis</a:t>
            </a:r>
            <a:r>
              <a:rPr lang="en" sz="3000" dirty="0"/>
              <a:t>, </a:t>
            </a:r>
            <a:r>
              <a:rPr lang="en" sz="3000" i="1" dirty="0"/>
              <a:t>ox </a:t>
            </a:r>
            <a:r>
              <a:rPr lang="en" sz="3000" b="1" dirty="0"/>
              <a:t>--umerus</a:t>
            </a:r>
            <a:r>
              <a:rPr lang="en" sz="3000" dirty="0"/>
              <a:t>, </a:t>
            </a:r>
            <a:r>
              <a:rPr lang="en" sz="3000" b="1" dirty="0"/>
              <a:t>-ī</a:t>
            </a:r>
            <a:r>
              <a:rPr lang="en" sz="3000" dirty="0"/>
              <a:t> = </a:t>
            </a:r>
            <a:r>
              <a:rPr lang="en" sz="3000" i="1" dirty="0"/>
              <a:t>shoulder</a:t>
            </a:r>
            <a:r>
              <a:rPr lang="en" sz="3000" dirty="0"/>
              <a:t>)</a:t>
            </a:r>
          </a:p>
          <a:p>
            <a:endParaRPr lang="en" sz="2400" dirty="0"/>
          </a:p>
          <a:p>
            <a:pPr lvl="0">
              <a:buNone/>
            </a:pPr>
            <a:r>
              <a:rPr lang="en" sz="3000" dirty="0"/>
              <a:t>5.  Lēgum dēnique idcircō omnēs servī sumus, ut līberī esse possīmus.* (idcircō, </a:t>
            </a:r>
            <a:r>
              <a:rPr lang="en" sz="3000" i="1" dirty="0"/>
              <a:t>for this reason</a:t>
            </a:r>
            <a:r>
              <a:rPr lang="en" sz="3000" dirty="0"/>
              <a:t>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6947</TotalTime>
  <Words>745</Words>
  <Application>Microsoft Macintosh PowerPoint</Application>
  <PresentationFormat>On-screen Show (4:3)</PresentationFormat>
  <Paragraphs>141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/>
      <vt:lpstr>Wheelock XXXI</vt:lpstr>
      <vt:lpstr>Cum Clauses</vt:lpstr>
      <vt:lpstr>Cum Clauses</vt:lpstr>
      <vt:lpstr>Cum Clauses</vt:lpstr>
      <vt:lpstr>Irregular Verb: ferō, ferre, tulī, lātum   = to bear/carry</vt:lpstr>
      <vt:lpstr>Irregular Verb*: ferō, ferre, tulī, lātum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XXXI</dc:title>
  <cp:lastModifiedBy>s</cp:lastModifiedBy>
  <cp:revision>9</cp:revision>
  <cp:lastPrinted>2014-10-24T15:22:23Z</cp:lastPrinted>
  <dcterms:modified xsi:type="dcterms:W3CDTF">2014-10-24T15:30:33Z</dcterms:modified>
</cp:coreProperties>
</file>