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3" r:id="rId17"/>
    <p:sldId id="271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69FECDC-CE40-4A9A-8442-FADCEB0C8666}">
  <a:tblStyle styleId="{E69FECDC-CE40-4A9A-8442-FADCEB0C866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3F0AFC1-28C6-441B-BE62-2F40BE88F040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07008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err="1" smtClean="0"/>
              <a:t>Tantus</a:t>
            </a:r>
            <a:r>
              <a:rPr lang="en-US" dirty="0" smtClean="0"/>
              <a:t> . . . </a:t>
            </a:r>
            <a:r>
              <a:rPr lang="en-US" dirty="0" err="1" smtClean="0"/>
              <a:t>Quantus</a:t>
            </a:r>
            <a:r>
              <a:rPr lang="en-US" dirty="0" smtClean="0"/>
              <a:t> = </a:t>
            </a:r>
            <a:r>
              <a:rPr lang="en-US" i="1" dirty="0" smtClean="0"/>
              <a:t>just as much (many) .</a:t>
            </a:r>
            <a:r>
              <a:rPr lang="en-US" i="1" baseline="0" dirty="0" smtClean="0"/>
              <a:t> . . As</a:t>
            </a:r>
            <a:r>
              <a:rPr lang="en-US" i="0" baseline="0" dirty="0" smtClean="0"/>
              <a:t>;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Bonus: scan #6, identify a rhetorical</a:t>
            </a:r>
            <a:r>
              <a:rPr lang="en-US" baseline="0" dirty="0" smtClean="0"/>
              <a:t> device</a:t>
            </a:r>
            <a:r>
              <a:rPr lang="en-US" baseline="0" smtClean="0"/>
              <a:t>, numismatics</a:t>
            </a:r>
            <a:endParaRPr lang="en-US" baseline="0" dirty="0" smtClean="0"/>
          </a:p>
          <a:p>
            <a:r>
              <a:rPr lang="en-US" baseline="0" dirty="0" smtClean="0"/>
              <a:t>Grading: half a point a word for trans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80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Exceptions: historical present tense of main verb; perfect tense main verb focusing on present consequences of action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Wheelock XXX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3750" y="2643253"/>
            <a:ext cx="8342400" cy="1188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Perfect and Pluperfect Subjunctive</a:t>
            </a:r>
          </a:p>
          <a:p>
            <a:pPr lvl="0" rtl="0">
              <a:buNone/>
            </a:pPr>
            <a:r>
              <a:rPr lang="en"/>
              <a:t>Indirect Questions</a:t>
            </a:r>
          </a:p>
          <a:p>
            <a:pPr>
              <a:buNone/>
            </a:pPr>
            <a:r>
              <a:rPr lang="en"/>
              <a:t>Sequence of Tenses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231175"/>
            <a:ext cx="9144000" cy="562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are the primary tenses of the indicative?</a:t>
            </a:r>
          </a:p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subjunctive tenses go along with those primary tenses?</a:t>
            </a:r>
          </a:p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subjunctive tenses go along with a historical tense main verb?</a:t>
            </a:r>
          </a:p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time does the present subjunctive indicate relative to that of a primary main verb?</a:t>
            </a:r>
          </a:p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time does the imperfect subjunctive indicate relative to that of a historical main verb?</a:t>
            </a:r>
          </a:p>
          <a:p>
            <a:pPr marL="457200" lvl="0" indent="-41275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time does the perfect subjunctive indicate relative to that of a primary main verb?</a:t>
            </a:r>
          </a:p>
          <a:p>
            <a:pPr marL="457200" lvl="0" indent="-41275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900"/>
              <a:t>What time does the pluperfect subjunctive indicate relative to that of a historical main verb?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Sequence of Tense Quiz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Ubi dux est?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Rogant ubi dux sit.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Rogābant ubi dux esset.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Scīsne ubi pecūnia ponātur?</a:t>
            </a:r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Nesciō ubi pecūnia posita sit.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0" y="1268850"/>
            <a:ext cx="9144000" cy="558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Nunc vidētis quantum scelus contrā rem publicam prōnūntiātum sit.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Quam dulcis sit lībertās dīcam.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Nunc sciō quid sit amor.*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Multī dubitābant quid optimum esset.*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Rogābat cūr umquam ex urbe cessissent.</a:t>
            </a:r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Videāmus uter plūs scrībere possit.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0" y="1268850"/>
            <a:ext cx="9144000" cy="558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Incipiam expōnere unde nātūra omnēs rēs creet alatque.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Dulce est vidēre quibus malīs careās.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Dīcit quid sit pulchrum, quid turpe, quid ūtile, quid nōn.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Istī autem rogant tantum quid habeās, nōn cūr et unde.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Errat, quī fīnem vēsānī quaerit amōris; vērus amor nūllum nōvit habēre modum.* (vēsānus/-a/-um= insane)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Utrum autem sit melius, dī immortālēs sciunt.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Sententiae Antīquae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err="1" smtClean="0"/>
              <a:t>N</a:t>
            </a:r>
            <a:r>
              <a:rPr lang="en-US" sz="3000" dirty="0" err="1" smtClean="0"/>
              <a:t>īl</a:t>
            </a:r>
            <a:r>
              <a:rPr lang="en-US" sz="3000" dirty="0" smtClean="0"/>
              <a:t> </a:t>
            </a:r>
            <a:r>
              <a:rPr lang="en-US" sz="3000" dirty="0" err="1" smtClean="0"/>
              <a:t>mihi</a:t>
            </a:r>
            <a:r>
              <a:rPr lang="en-US" sz="3000" dirty="0" smtClean="0"/>
              <a:t> </a:t>
            </a:r>
            <a:r>
              <a:rPr lang="en-US" sz="3000" dirty="0" err="1" smtClean="0"/>
              <a:t>dās</a:t>
            </a:r>
            <a:r>
              <a:rPr lang="en-US" sz="3000" dirty="0" smtClean="0"/>
              <a:t> </a:t>
            </a:r>
            <a:r>
              <a:rPr lang="en-US" sz="3000" dirty="0" err="1" smtClean="0"/>
              <a:t>vīvus</a:t>
            </a:r>
            <a:r>
              <a:rPr lang="en-US" sz="3000" dirty="0" smtClean="0"/>
              <a:t>; </a:t>
            </a:r>
            <a:r>
              <a:rPr lang="en-US" sz="3000" dirty="0" err="1" smtClean="0"/>
              <a:t>dīcis</a:t>
            </a:r>
            <a:r>
              <a:rPr lang="en-US" sz="3000" dirty="0" smtClean="0"/>
              <a:t> post </a:t>
            </a:r>
            <a:r>
              <a:rPr lang="en-US" sz="3000" dirty="0" err="1" smtClean="0"/>
              <a:t>fāta</a:t>
            </a:r>
            <a:r>
              <a:rPr lang="en-US" sz="3000" dirty="0" smtClean="0"/>
              <a:t> </a:t>
            </a:r>
            <a:r>
              <a:rPr lang="en-US" sz="3000" dirty="0" err="1" smtClean="0"/>
              <a:t>datūrum</a:t>
            </a:r>
            <a:r>
              <a:rPr lang="en-US" sz="3000" dirty="0" smtClean="0"/>
              <a:t>:</a:t>
            </a:r>
          </a:p>
          <a:p>
            <a:r>
              <a:rPr lang="en-US" sz="3000" dirty="0"/>
              <a:t>	</a:t>
            </a:r>
            <a:r>
              <a:rPr lang="en-US" sz="3000" dirty="0" err="1" smtClean="0"/>
              <a:t>sī</a:t>
            </a:r>
            <a:r>
              <a:rPr lang="en-US" sz="3000" dirty="0" smtClean="0"/>
              <a:t> </a:t>
            </a:r>
            <a:r>
              <a:rPr lang="en-US" sz="3000" dirty="0" err="1" smtClean="0"/>
              <a:t>nōn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stultus</a:t>
            </a:r>
            <a:r>
              <a:rPr lang="en-US" sz="3000" dirty="0" smtClean="0"/>
              <a:t>, </a:t>
            </a:r>
            <a:r>
              <a:rPr lang="en-US" sz="3000" dirty="0" err="1" smtClean="0"/>
              <a:t>scīs</a:t>
            </a:r>
            <a:r>
              <a:rPr lang="en-US" sz="3000" dirty="0" smtClean="0"/>
              <a:t>, </a:t>
            </a:r>
            <a:r>
              <a:rPr lang="en-US" sz="3000" dirty="0" err="1" smtClean="0"/>
              <a:t>Maro</a:t>
            </a:r>
            <a:r>
              <a:rPr lang="en-US" sz="3000" dirty="0" smtClean="0"/>
              <a:t>, quid </a:t>
            </a:r>
            <a:r>
              <a:rPr lang="en-US" sz="3000" dirty="0" err="1" smtClean="0"/>
              <a:t>cupiam</a:t>
            </a:r>
            <a:r>
              <a:rPr lang="en-US" sz="3000" dirty="0" smtClean="0"/>
              <a:t>!</a:t>
            </a:r>
          </a:p>
          <a:p>
            <a:endParaRPr lang="en-US" sz="3000" dirty="0"/>
          </a:p>
          <a:p>
            <a:r>
              <a:rPr lang="en-US" sz="3000" dirty="0" smtClean="0"/>
              <a:t>*Martial 11.67: </a:t>
            </a:r>
            <a:r>
              <a:rPr lang="en-US" sz="3000" b="1" dirty="0" smtClean="0"/>
              <a:t>fata = mortem </a:t>
            </a:r>
            <a:r>
              <a:rPr lang="en-US" sz="3000" dirty="0" smtClean="0"/>
              <a:t>(poetic number)</a:t>
            </a:r>
          </a:p>
          <a:p>
            <a:r>
              <a:rPr lang="en-US" sz="3000" b="1" dirty="0" err="1" smtClean="0"/>
              <a:t>Datūrum</a:t>
            </a:r>
            <a:r>
              <a:rPr lang="en-US" sz="3000" b="1" dirty="0" smtClean="0"/>
              <a:t> = </a:t>
            </a:r>
            <a:r>
              <a:rPr lang="en-US" sz="3000" b="1" dirty="0" err="1" smtClean="0"/>
              <a:t>tē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datūrum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esse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Epigrammata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Tantum magna suō dēbet Vērōna Catullō,</a:t>
            </a:r>
          </a:p>
          <a:p>
            <a:pPr lvl="0" rtl="0">
              <a:buNone/>
            </a:pPr>
            <a:r>
              <a:rPr lang="en" sz="3000" dirty="0"/>
              <a:t>	quantum parva suō Mantua Vergiliō.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*Martial 14.195; Verona and Mantua were the birthplaces of Catullus and Virgil respectively.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Mēnsās, Ōle, bonās pōnis, sed pōnis opertās.</a:t>
            </a:r>
          </a:p>
          <a:p>
            <a:pPr lvl="0" rtl="0">
              <a:buNone/>
            </a:pPr>
            <a:r>
              <a:rPr lang="en" sz="3000" dirty="0"/>
              <a:t>	Rīdiculum est: possum sīc ego habēre bonās.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*Martial 10.54; Olus (a friend of Martial's);</a:t>
            </a:r>
          </a:p>
          <a:p>
            <a:pPr>
              <a:buNone/>
            </a:pPr>
            <a:r>
              <a:rPr lang="en" sz="3000" b="1" dirty="0"/>
              <a:t>opertus</a:t>
            </a:r>
            <a:r>
              <a:rPr lang="en" sz="3000" dirty="0"/>
              <a:t>= concealed; </a:t>
            </a:r>
            <a:r>
              <a:rPr lang="en" sz="3000" b="1" dirty="0"/>
              <a:t>ego</a:t>
            </a:r>
            <a:r>
              <a:rPr lang="en" sz="3000" dirty="0"/>
              <a:t>, i.e. even a poor guy like me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Epigrammata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409414"/>
              </p:ext>
            </p:extLst>
          </p:nvPr>
        </p:nvGraphicFramePr>
        <p:xfrm>
          <a:off x="507999" y="603250"/>
          <a:ext cx="7524750" cy="2895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762375"/>
                <a:gridCol w="37623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Chapter </a:t>
                      </a:r>
                      <a:r>
                        <a:rPr lang="en-US" sz="3200" dirty="0" smtClean="0"/>
                        <a:t>30 </a:t>
                      </a:r>
                      <a:r>
                        <a:rPr lang="en-US" sz="3200" dirty="0" smtClean="0"/>
                        <a:t>Quiz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en-US" sz="3200" dirty="0" err="1" smtClean="0"/>
                        <a:t>Minuo</a:t>
                      </a:r>
                      <a:r>
                        <a:rPr lang="en-US" sz="3200" dirty="0" smtClean="0"/>
                        <a:t>, -ere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mox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expono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-e</a:t>
                      </a:r>
                      <a:r>
                        <a:rPr lang="en-US" sz="3200" dirty="0" smtClean="0"/>
                        <a:t>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bibo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bibere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</a:t>
                      </a:r>
                      <a:r>
                        <a:rPr lang="en-US" sz="3200" dirty="0" err="1" smtClean="0"/>
                        <a:t>unde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vivus</a:t>
                      </a:r>
                      <a:r>
                        <a:rPr lang="en-US" sz="3200" dirty="0" smtClean="0"/>
                        <a:t>, -a, -um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quantus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-a, -um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</a:t>
                      </a:r>
                      <a:r>
                        <a:rPr lang="en-US" sz="3200" dirty="0" err="1" smtClean="0"/>
                        <a:t>consumo</a:t>
                      </a:r>
                      <a:r>
                        <a:rPr lang="en-US" sz="3200" dirty="0" smtClean="0"/>
                        <a:t>, -ere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318000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</a:t>
            </a:r>
            <a:r>
              <a:rPr lang="en-US" sz="2800" dirty="0" smtClean="0"/>
              <a:t>A </a:t>
            </a:r>
            <a:r>
              <a:rPr lang="en-US" sz="2800" i="1" dirty="0" smtClean="0"/>
              <a:t>bibulous</a:t>
            </a:r>
            <a:r>
              <a:rPr lang="en-US" sz="2800" dirty="0" smtClean="0"/>
              <a:t> fellow tends to ________ a lot.</a:t>
            </a:r>
            <a:endParaRPr lang="en-US" sz="2800" dirty="0" smtClean="0"/>
          </a:p>
          <a:p>
            <a:r>
              <a:rPr lang="en-US" sz="2800" dirty="0" smtClean="0"/>
              <a:t>10. </a:t>
            </a:r>
            <a:r>
              <a:rPr lang="en-US" sz="2800" dirty="0" smtClean="0"/>
              <a:t>A </a:t>
            </a:r>
            <a:r>
              <a:rPr lang="en-US" sz="2800" i="1" dirty="0" smtClean="0"/>
              <a:t>furtive</a:t>
            </a:r>
            <a:r>
              <a:rPr lang="en-US" sz="2800" dirty="0" smtClean="0"/>
              <a:t> glance is one taken __________.</a:t>
            </a:r>
          </a:p>
          <a:p>
            <a:r>
              <a:rPr lang="en-US" sz="2800" dirty="0" smtClean="0"/>
              <a:t>11. An </a:t>
            </a:r>
            <a:r>
              <a:rPr lang="en-US" sz="2800" i="1" dirty="0" smtClean="0"/>
              <a:t>indubitable</a:t>
            </a:r>
            <a:r>
              <a:rPr lang="en-US" sz="2800" dirty="0" smtClean="0"/>
              <a:t> fact is one unable to be 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640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412876"/>
            <a:ext cx="9144000" cy="5027524"/>
          </a:xfrm>
        </p:spPr>
        <p:txBody>
          <a:bodyPr/>
          <a:lstStyle/>
          <a:p>
            <a:pPr marL="457200" indent="-457200">
              <a:buSzPct val="111000"/>
              <a:buFont typeface="+mj-lt"/>
              <a:buAutoNum type="arabicPeriod"/>
            </a:pPr>
            <a:r>
              <a:rPr lang="en-US" sz="2800" dirty="0" smtClean="0"/>
              <a:t>Conjugate </a:t>
            </a:r>
            <a:r>
              <a:rPr lang="en-US" sz="2800" dirty="0" err="1" smtClean="0"/>
              <a:t>sci</a:t>
            </a:r>
            <a:r>
              <a:rPr lang="en-US" sz="2800" dirty="0" err="1" smtClean="0"/>
              <a:t>ō</a:t>
            </a:r>
            <a:r>
              <a:rPr lang="en-US" sz="2800" dirty="0" smtClean="0"/>
              <a:t>, </a:t>
            </a:r>
            <a:r>
              <a:rPr lang="en-US" sz="2800" dirty="0" err="1" smtClean="0"/>
              <a:t>scīre</a:t>
            </a:r>
            <a:r>
              <a:rPr lang="en-US" sz="2800" dirty="0" smtClean="0"/>
              <a:t>, </a:t>
            </a:r>
            <a:r>
              <a:rPr lang="en-US" sz="2800" dirty="0" err="1" smtClean="0"/>
              <a:t>scīvī</a:t>
            </a:r>
            <a:r>
              <a:rPr lang="en-US" sz="2800" dirty="0" smtClean="0"/>
              <a:t>, </a:t>
            </a:r>
            <a:r>
              <a:rPr lang="en-US" sz="2800" dirty="0" err="1" smtClean="0"/>
              <a:t>scītum</a:t>
            </a:r>
            <a:r>
              <a:rPr lang="en-US" sz="2800" dirty="0" smtClean="0"/>
              <a:t> in the perfect and pluperfect subjunctive (active and passive, totaling 24 forms).</a:t>
            </a:r>
          </a:p>
          <a:p>
            <a:pPr marL="457200" indent="-457200">
              <a:buSzPct val="111000"/>
              <a:buFont typeface="+mj-lt"/>
              <a:buAutoNum type="arabicPeriod"/>
            </a:pPr>
            <a:r>
              <a:rPr lang="en-US" sz="2800" dirty="0" smtClean="0"/>
              <a:t>Underline indirect questions in the following sentences.</a:t>
            </a:r>
          </a:p>
          <a:p>
            <a:pPr marL="457200" lvl="0" indent="-457200">
              <a:buSzPct val="111000"/>
              <a:buFont typeface="+mj-lt"/>
              <a:buAutoNum type="arabicPeriod"/>
            </a:pPr>
            <a:r>
              <a:rPr lang="en" sz="2800" dirty="0"/>
              <a:t>Dīcit quid sit pulchrum, quid turpe, quid ūtile, quid nōn.</a:t>
            </a:r>
          </a:p>
          <a:p>
            <a:pPr marL="457200" lvl="0" indent="-457200">
              <a:buSzPct val="111000"/>
              <a:buFont typeface="+mj-lt"/>
              <a:buAutoNum type="arabicPeriod"/>
            </a:pPr>
            <a:r>
              <a:rPr lang="en" sz="2800" dirty="0"/>
              <a:t>Scīsne ubi pecūnia ponātur</a:t>
            </a:r>
            <a:r>
              <a:rPr lang="en" sz="2800" dirty="0" smtClean="0"/>
              <a:t>?</a:t>
            </a:r>
            <a:endParaRPr lang="en-US" sz="2800" dirty="0" smtClean="0"/>
          </a:p>
          <a:p>
            <a:pPr marL="457200" lvl="0" indent="-457200">
              <a:buSzPct val="111000"/>
              <a:buFont typeface="+mj-lt"/>
              <a:buAutoNum type="arabicPeriod"/>
            </a:pPr>
            <a:r>
              <a:rPr lang="en" sz="2800" dirty="0"/>
              <a:t>Multī dubitābant quid optimum esset.*</a:t>
            </a:r>
          </a:p>
          <a:p>
            <a:pPr marL="457200" lvl="0" indent="-457200">
              <a:buSzPct val="111000"/>
              <a:buFont typeface="+mj-lt"/>
              <a:buAutoNum type="arabicPeriod"/>
            </a:pPr>
            <a:r>
              <a:rPr lang="en" sz="2800" dirty="0" smtClean="0"/>
              <a:t>Tantum </a:t>
            </a:r>
            <a:r>
              <a:rPr lang="en" sz="2800" dirty="0"/>
              <a:t>magna suō dēbet Vērōna Catullō,</a:t>
            </a:r>
          </a:p>
          <a:p>
            <a:pPr marL="0" lvl="0" indent="0">
              <a:buSzPct val="111000"/>
            </a:pPr>
            <a:r>
              <a:rPr lang="en-US" sz="2800" dirty="0" smtClean="0"/>
              <a:t>	</a:t>
            </a:r>
            <a:r>
              <a:rPr lang="en" sz="2800" dirty="0"/>
              <a:t>quantum parva suō Mantua Vergiliō</a:t>
            </a:r>
            <a:r>
              <a:rPr lang="en" sz="2800" dirty="0" smtClean="0"/>
              <a:t>.</a:t>
            </a:r>
            <a:endParaRPr lang="e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30 Quiz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6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perfect stem + </a:t>
            </a:r>
            <a:r>
              <a:rPr lang="en" sz="3000" b="1" dirty="0"/>
              <a:t>-erī- </a:t>
            </a:r>
            <a:r>
              <a:rPr lang="en" sz="3000" dirty="0"/>
              <a:t>+ personal ending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Singular:	laudāv-erim, laudāverīs, laudāverit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Plural:	</a:t>
            </a:r>
            <a:r>
              <a:rPr lang="en" sz="3000" dirty="0" smtClean="0"/>
              <a:t>laudāverīmus</a:t>
            </a:r>
            <a:r>
              <a:rPr lang="en" sz="3000" dirty="0"/>
              <a:t>, laudāverītis, laudāverint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*Note:</a:t>
            </a:r>
          </a:p>
          <a:p>
            <a:pPr>
              <a:buNone/>
            </a:pPr>
            <a:r>
              <a:rPr lang="en" sz="3000" dirty="0"/>
              <a:t>Except the first person singular and the long </a:t>
            </a:r>
            <a:r>
              <a:rPr lang="en" sz="3000" b="1" dirty="0"/>
              <a:t>ī</a:t>
            </a:r>
            <a:r>
              <a:rPr lang="en" sz="3000" dirty="0"/>
              <a:t> in some forms, these are identical to the </a:t>
            </a:r>
            <a:r>
              <a:rPr lang="en" sz="3000" b="1" dirty="0"/>
              <a:t>future perfect indicative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Perfect Subjunctive Active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608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perfect stem + </a:t>
            </a:r>
            <a:r>
              <a:rPr lang="en" sz="3000" b="1" dirty="0"/>
              <a:t>-issē-</a:t>
            </a:r>
            <a:r>
              <a:rPr lang="en" sz="3000" dirty="0"/>
              <a:t> + personal endings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Singular:	laudāv-issem, laudāvissēs, laudāvisset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Plural:	</a:t>
            </a:r>
            <a:r>
              <a:rPr lang="en" sz="3000" dirty="0" smtClean="0"/>
              <a:t>laudāvissēmus</a:t>
            </a:r>
            <a:r>
              <a:rPr lang="en" sz="3000" dirty="0"/>
              <a:t>, laudāvissētis, laudāvissent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Pluperfect Subjunctive Active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0" y="1330500"/>
            <a:ext cx="9144000" cy="552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Same as indicative passive, but substituting </a:t>
            </a:r>
            <a:r>
              <a:rPr lang="en" sz="3000" b="1" dirty="0"/>
              <a:t>sim</a:t>
            </a:r>
            <a:r>
              <a:rPr lang="en" sz="3000" dirty="0"/>
              <a:t> and </a:t>
            </a:r>
            <a:r>
              <a:rPr lang="en" sz="3000" b="1" dirty="0"/>
              <a:t>essem</a:t>
            </a:r>
            <a:r>
              <a:rPr lang="en" sz="3000" dirty="0"/>
              <a:t> for </a:t>
            </a:r>
            <a:r>
              <a:rPr lang="en" sz="3000" b="1" dirty="0"/>
              <a:t>sum </a:t>
            </a:r>
            <a:r>
              <a:rPr lang="en" sz="3000" dirty="0"/>
              <a:t>and </a:t>
            </a:r>
            <a:r>
              <a:rPr lang="en" sz="3000" b="1" dirty="0"/>
              <a:t>eram</a:t>
            </a:r>
          </a:p>
          <a:p>
            <a:endParaRPr lang="en" sz="2400" b="1" dirty="0"/>
          </a:p>
          <a:p>
            <a:pPr lvl="0" rtl="0">
              <a:buNone/>
            </a:pPr>
            <a:r>
              <a:rPr lang="en" sz="3000" u="sng" dirty="0"/>
              <a:t>Perfect Subjunctive Passive</a:t>
            </a:r>
          </a:p>
          <a:p>
            <a:pPr lvl="0" rtl="0">
              <a:buNone/>
            </a:pPr>
            <a:r>
              <a:rPr lang="en" sz="3000" dirty="0"/>
              <a:t>Singular:	laudātus/-a/-um sim, laudātus sīs, laudātus sit</a:t>
            </a:r>
          </a:p>
          <a:p>
            <a:endParaRPr lang="en" sz="1800" dirty="0"/>
          </a:p>
          <a:p>
            <a:pPr lvl="0" rtl="0">
              <a:buNone/>
            </a:pPr>
            <a:r>
              <a:rPr lang="en" sz="3000" dirty="0"/>
              <a:t>Plural:	</a:t>
            </a:r>
            <a:r>
              <a:rPr lang="en" sz="3000" dirty="0" smtClean="0"/>
              <a:t>laudātī</a:t>
            </a:r>
            <a:r>
              <a:rPr lang="en" sz="3000" dirty="0"/>
              <a:t>/-ae/-a sīmus, laudātī sītis, laudātī sint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3000" u="sng" dirty="0"/>
              <a:t>Pluperfect Subjunctive Passive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/>
              <a:t>Singular:	laudātus/-a/-um essem, laudātus essēs...</a:t>
            </a:r>
          </a:p>
          <a:p>
            <a:endParaRPr lang="en" sz="1800" dirty="0"/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/>
              <a:t>Plural:	</a:t>
            </a:r>
            <a:r>
              <a:rPr lang="en" sz="3000" dirty="0" smtClean="0"/>
              <a:t>laudātī</a:t>
            </a:r>
            <a:r>
              <a:rPr lang="en" sz="3000" dirty="0"/>
              <a:t>/-ae/-a essēmus, laudātī essētis...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0" y="17750"/>
            <a:ext cx="9144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Perfect/Pluperfect Subj. Passive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WOOHOO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x="12437" y="1411825"/>
          <a:ext cx="9119125" cy="4480320"/>
        </p:xfrm>
        <a:graphic>
          <a:graphicData uri="http://schemas.openxmlformats.org/drawingml/2006/table">
            <a:tbl>
              <a:tblPr>
                <a:noFill/>
                <a:tableStyleId>{E69FECDC-CE40-4A9A-8442-FADCEB0C8666}</a:tableStyleId>
              </a:tblPr>
              <a:tblGrid>
                <a:gridCol w="1823825"/>
                <a:gridCol w="1823825"/>
                <a:gridCol w="1823825"/>
                <a:gridCol w="1823825"/>
                <a:gridCol w="1823825"/>
              </a:tblGrid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2200" b="1"/>
                        <a:t>Indicative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2200" b="1"/>
                        <a:t>Subjunctive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Active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Passive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Active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Passive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Present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agitur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agātur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Imperfect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agēbat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agēbātur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ageret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agerētur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Future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agētur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--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Perfect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ēgit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āctus est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ēgerit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āctus sit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Pluperfect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ēgerat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āctus erat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ēgisset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āctus esset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 b="1"/>
                        <a:t>Future Perfect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ēgerit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āctus erit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200"/>
                        <a:t>--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3" name="Shape 103"/>
          <p:cNvSpPr txBox="1"/>
          <p:nvPr/>
        </p:nvSpPr>
        <p:spPr>
          <a:xfrm>
            <a:off x="61650" y="5887100"/>
            <a:ext cx="8625000" cy="863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*You now know all your finite forms!  Here's a third person singular synopsis of </a:t>
            </a:r>
            <a:r>
              <a:rPr lang="en" sz="1800" b="1"/>
              <a:t>agō, agere, ēgī, āctum</a:t>
            </a:r>
            <a:r>
              <a:rPr lang="en" sz="1800"/>
              <a:t>.</a:t>
            </a:r>
          </a:p>
          <a:p>
            <a:pPr>
              <a:buNone/>
            </a:pPr>
            <a:r>
              <a:rPr lang="en" sz="1800"/>
              <a:t>Don't forget participles/infinitives/imperatives though.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Question reported indirectly (i.e., without quotation)</a:t>
            </a:r>
          </a:p>
          <a:p>
            <a:pPr lvl="0" rtl="0">
              <a:buNone/>
            </a:pPr>
            <a:r>
              <a:rPr lang="en" sz="3000"/>
              <a:t>-Like indirect statement, but Latin uses subjunctive verb in Indirect Question as opposed to an infinitive.</a:t>
            </a:r>
          </a:p>
          <a:p>
            <a:endParaRPr lang="en" sz="3000"/>
          </a:p>
          <a:p>
            <a:pPr marL="457200" lvl="0" indent="-355600" rtl="0"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" sz="3000"/>
              <a:t>Uses interrogative word (quis/quid, quī/quae/quod, quam, quandō, cūr, ubi, unde, uter, -ne, etc.)</a:t>
            </a:r>
          </a:p>
          <a:p>
            <a:pPr marL="457200" lvl="0" indent="-355600" rtl="0"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" sz="3000"/>
              <a:t>Verb in main clause is verb of speech/mental activity/perception</a:t>
            </a:r>
          </a:p>
          <a:p>
            <a:endParaRPr lang="en" sz="3000"/>
          </a:p>
          <a:p>
            <a:pPr marL="457200" lvl="0" indent="-355600"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" sz="3000"/>
              <a:t>Quid Gāius facit? --&gt; Rogant quid Gāius faciat.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Indirect Questions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96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/>
              <a:t>Rule: a </a:t>
            </a:r>
            <a:r>
              <a:rPr lang="en" sz="3000" u="sng"/>
              <a:t>primary</a:t>
            </a:r>
            <a:r>
              <a:rPr lang="en" sz="3000"/>
              <a:t> tense of the indicative must followed by a primary tense of the subjunctive, and a </a:t>
            </a:r>
            <a:r>
              <a:rPr lang="en" sz="3000" u="sng"/>
              <a:t>historical</a:t>
            </a:r>
            <a:r>
              <a:rPr lang="en" sz="3000"/>
              <a:t> indicative tense must be followed by a historical subjunctive tense.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Sequence of Tenses</a:t>
            </a:r>
          </a:p>
        </p:txBody>
      </p:sp>
      <p:graphicFrame>
        <p:nvGraphicFramePr>
          <p:cNvPr id="116" name="Shape 116"/>
          <p:cNvGraphicFramePr/>
          <p:nvPr/>
        </p:nvGraphicFramePr>
        <p:xfrm>
          <a:off x="-10725" y="3382025"/>
          <a:ext cx="9165450" cy="3474570"/>
        </p:xfrm>
        <a:graphic>
          <a:graphicData uri="http://schemas.openxmlformats.org/drawingml/2006/table">
            <a:tbl>
              <a:tblPr>
                <a:noFill/>
                <a:tableStyleId>{13F0AFC1-28C6-441B-BE62-2F40BE88F040}</a:tableStyleId>
              </a:tblPr>
              <a:tblGrid>
                <a:gridCol w="2022600"/>
                <a:gridCol w="2746925"/>
                <a:gridCol w="439592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Group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Main Verb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Subordinate Subjunctive</a:t>
                      </a:r>
                    </a:p>
                  </a:txBody>
                  <a:tcPr marL="91425" marR="91425" marT="91425" marB="91425"/>
                </a:tc>
              </a:tr>
              <a:tr h="38100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
</a:t>
                      </a:r>
                      <a:r>
                        <a:rPr lang="en" sz="2400" b="1"/>
                        <a:t>Primary</a:t>
                      </a:r>
                    </a:p>
                  </a:txBody>
                  <a:tcPr marL="91425" marR="91425" marT="91425" marB="91425">
                    <a:solidFill>
                      <a:srgbClr val="D5A6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
Present or Future</a:t>
                      </a:r>
                    </a:p>
                  </a:txBody>
                  <a:tcPr marL="91425" marR="91425" marT="91425" marB="91425"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Present (= action </a:t>
                      </a:r>
                      <a:r>
                        <a:rPr lang="en" sz="2400" i="1"/>
                        <a:t>at same time </a:t>
                      </a:r>
                      <a:r>
                        <a:rPr lang="en" sz="2400"/>
                        <a:t>or </a:t>
                      </a:r>
                      <a:r>
                        <a:rPr lang="en" sz="2400" i="1"/>
                        <a:t>after</a:t>
                      </a:r>
                      <a:r>
                        <a:rPr lang="en" sz="2400"/>
                        <a:t>)</a:t>
                      </a:r>
                    </a:p>
                  </a:txBody>
                  <a:tcPr marL="91425" marR="91425" marT="91425" marB="91425">
                    <a:solidFill>
                      <a:srgbClr val="D5A6BD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Perfect (= action </a:t>
                      </a:r>
                      <a:r>
                        <a:rPr lang="en" sz="2400" i="1"/>
                        <a:t>before</a:t>
                      </a:r>
                      <a:r>
                        <a:rPr lang="en" sz="2400"/>
                        <a:t>)</a:t>
                      </a:r>
                    </a:p>
                  </a:txBody>
                  <a:tcPr marL="91425" marR="91425" marT="91425" marB="91425">
                    <a:solidFill>
                      <a:srgbClr val="D5A6BD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
</a:t>
                      </a:r>
                      <a:r>
                        <a:rPr lang="en" sz="2400" b="1"/>
                        <a:t>Historical</a:t>
                      </a:r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
Past Tenses</a:t>
                      </a:r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Imperfect (= action </a:t>
                      </a:r>
                      <a:r>
                        <a:rPr lang="en" sz="2400" i="1"/>
                        <a:t>at same time </a:t>
                      </a:r>
                      <a:r>
                        <a:rPr lang="en" sz="2400"/>
                        <a:t>or </a:t>
                      </a:r>
                      <a:r>
                        <a:rPr lang="en" sz="2400" i="1"/>
                        <a:t>after</a:t>
                      </a:r>
                      <a:r>
                        <a:rPr lang="en" sz="2400"/>
                        <a:t>)</a:t>
                      </a:r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Pluperfect (= action </a:t>
                      </a:r>
                      <a:r>
                        <a:rPr lang="en" sz="2400" i="1"/>
                        <a:t>before</a:t>
                      </a:r>
                      <a:r>
                        <a:rPr lang="en" sz="2400"/>
                        <a:t>)</a:t>
                      </a:r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0" y="1338200"/>
            <a:ext cx="9144000" cy="551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Id </a:t>
            </a:r>
            <a:r>
              <a:rPr lang="en" sz="3000" b="1" dirty="0"/>
              <a:t>facit</a:t>
            </a:r>
            <a:r>
              <a:rPr lang="en" sz="3000" dirty="0"/>
              <a:t> ut mē iuvet, </a:t>
            </a:r>
            <a:r>
              <a:rPr lang="en" sz="3000" i="1" dirty="0"/>
              <a:t>he does it to help me</a:t>
            </a:r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Id </a:t>
            </a:r>
            <a:r>
              <a:rPr lang="en" sz="3000" b="1" dirty="0"/>
              <a:t>fēcit</a:t>
            </a:r>
            <a:r>
              <a:rPr lang="en" sz="3000" dirty="0"/>
              <a:t> ut mē iuvāret, </a:t>
            </a:r>
            <a:r>
              <a:rPr lang="en" sz="3000" i="1" dirty="0"/>
              <a:t>he did it to help me</a:t>
            </a:r>
          </a:p>
          <a:p>
            <a:endParaRPr lang="en" sz="3000" i="1" dirty="0"/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Tam dūrus </a:t>
            </a:r>
            <a:r>
              <a:rPr lang="en" sz="3000" b="1" dirty="0"/>
              <a:t>est</a:t>
            </a:r>
            <a:r>
              <a:rPr lang="en" sz="3000" dirty="0"/>
              <a:t> ut eum vītem, </a:t>
            </a:r>
            <a:r>
              <a:rPr lang="en" sz="3000" i="1" dirty="0"/>
              <a:t>he is so harsh that I avoid him</a:t>
            </a:r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dirty="0"/>
              <a:t>Tam dūrus </a:t>
            </a:r>
            <a:r>
              <a:rPr lang="en" sz="3000" b="1" dirty="0"/>
              <a:t>fuit</a:t>
            </a:r>
            <a:r>
              <a:rPr lang="en" sz="3000" dirty="0"/>
              <a:t> ut eum vītārem, </a:t>
            </a:r>
            <a:r>
              <a:rPr lang="en" sz="3000" i="1" dirty="0"/>
              <a:t>he was so harsh that I avoided him</a:t>
            </a:r>
          </a:p>
          <a:p>
            <a:endParaRPr lang="en" sz="1200" i="1" dirty="0"/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b="1" dirty="0"/>
              <a:t>Rogant</a:t>
            </a:r>
            <a:r>
              <a:rPr lang="en" sz="3000" dirty="0"/>
              <a:t> quid faciat, </a:t>
            </a:r>
            <a:r>
              <a:rPr lang="en" sz="3000" i="1" dirty="0"/>
              <a:t>They ask what he is doing</a:t>
            </a:r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b="1" dirty="0"/>
              <a:t>Rogant</a:t>
            </a:r>
            <a:r>
              <a:rPr lang="en" sz="3000" dirty="0"/>
              <a:t> quid </a:t>
            </a:r>
            <a:r>
              <a:rPr lang="en" sz="3000" dirty="0" smtClean="0"/>
              <a:t>fēcerit</a:t>
            </a:r>
            <a:r>
              <a:rPr lang="en" sz="3000" dirty="0"/>
              <a:t>, </a:t>
            </a:r>
            <a:r>
              <a:rPr lang="en" sz="3000" i="1" dirty="0"/>
              <a:t>They ask what he did</a:t>
            </a:r>
          </a:p>
          <a:p>
            <a:pPr marL="457200" lvl="0" indent="-355600" rtl="0">
              <a:buClr>
                <a:schemeClr val="dk1"/>
              </a:buClr>
              <a:buSzPct val="66666"/>
              <a:buFont typeface="Arial"/>
              <a:buAutoNum type="arabicPeriod"/>
            </a:pPr>
            <a:r>
              <a:rPr lang="en" sz="3000" b="1" dirty="0"/>
              <a:t>Rogāvērunt</a:t>
            </a:r>
            <a:r>
              <a:rPr lang="en" sz="3000" dirty="0"/>
              <a:t> quid fēcisset, </a:t>
            </a:r>
            <a:r>
              <a:rPr lang="en" sz="3000" i="1" dirty="0"/>
              <a:t>They asked what he had done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Sequence of Tenses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361325"/>
            <a:ext cx="8229600" cy="507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ponerētur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posuissem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positī sint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ponāmur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posuerint</a:t>
            </a:r>
          </a:p>
          <a:p>
            <a:endParaRPr lang="en" sz="3200"/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ponerēmus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posuissētis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posita esset</a:t>
            </a:r>
          </a:p>
          <a:p>
            <a:pPr marL="457200" lvl="0" indent="-4318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ponō</a:t>
            </a:r>
          </a:p>
          <a:p>
            <a:pPr marL="457200" lvl="0" indent="-4318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3200"/>
              <a:t>ponam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Parse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20521</TotalTime>
  <Words>846</Words>
  <Application>Microsoft Macintosh PowerPoint</Application>
  <PresentationFormat>On-screen Show (4:3)</PresentationFormat>
  <Paragraphs>182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/>
      <vt:lpstr>Wheelock XXX</vt:lpstr>
      <vt:lpstr>Perfect Subjunctive Active</vt:lpstr>
      <vt:lpstr>Pluperfect Subjunctive Active</vt:lpstr>
      <vt:lpstr>Perfect/Pluperfect Subj. Passive</vt:lpstr>
      <vt:lpstr>WOOHOO</vt:lpstr>
      <vt:lpstr>Indirect Questions</vt:lpstr>
      <vt:lpstr>Sequence of Tenses</vt:lpstr>
      <vt:lpstr>Sequence of Tenses</vt:lpstr>
      <vt:lpstr>Parse</vt:lpstr>
      <vt:lpstr>Sequence of Tense Quiz</vt:lpstr>
      <vt:lpstr>Translate</vt:lpstr>
      <vt:lpstr>Sententiae Antīquae</vt:lpstr>
      <vt:lpstr>Sententiae Antīquae</vt:lpstr>
      <vt:lpstr>Epigrammata</vt:lpstr>
      <vt:lpstr>Epigrammata</vt:lpstr>
      <vt:lpstr>PowerPoint Presentation</vt:lpstr>
      <vt:lpstr>Ch. 30 Quiz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XXX</dc:title>
  <cp:lastModifiedBy>Steven</cp:lastModifiedBy>
  <cp:revision>12</cp:revision>
  <dcterms:modified xsi:type="dcterms:W3CDTF">2014-01-16T22:37:35Z</dcterms:modified>
</cp:coreProperties>
</file>