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200554F-E9AB-448F-AF14-6BEAEDD8A43B}">
  <a:tblStyle styleId="{2200554F-E9AB-448F-AF14-6BEAEDD8A43B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1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63886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Push apposition and adjectives... and base+endings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hour: switch</a:t>
            </a:r>
            <a:r>
              <a:rPr lang="en-US" baseline="0" dirty="0" smtClean="0"/>
              <a:t> d to “</a:t>
            </a:r>
            <a:r>
              <a:rPr lang="en-US" baseline="0" dirty="0" err="1" smtClean="0"/>
              <a:t>puella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nautam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Romanum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amat</a:t>
            </a:r>
            <a:r>
              <a:rPr lang="en-US" baseline="0" dirty="0" smtClean="0"/>
              <a:t>.”</a:t>
            </a:r>
          </a:p>
          <a:p>
            <a:r>
              <a:rPr lang="en-US" baseline="0" dirty="0" smtClean="0"/>
              <a:t>Bonus: ad nauseam, ad lib, autumnal equinox (6</a:t>
            </a:r>
            <a:r>
              <a:rPr lang="en-US" baseline="30000" dirty="0" smtClean="0"/>
              <a:t>th</a:t>
            </a:r>
            <a:r>
              <a:rPr lang="en-US" baseline="0" dirty="0" smtClean="0"/>
              <a:t> hour: procrastinate)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7444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hour: switch</a:t>
            </a:r>
            <a:r>
              <a:rPr lang="en-US" baseline="0" dirty="0" smtClean="0"/>
              <a:t> d to “</a:t>
            </a:r>
            <a:r>
              <a:rPr lang="en-US" baseline="0" dirty="0" err="1" smtClean="0"/>
              <a:t>puella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nautam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Romanum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amat</a:t>
            </a:r>
            <a:r>
              <a:rPr lang="en-US" baseline="0" dirty="0" smtClean="0"/>
              <a:t>.”</a:t>
            </a:r>
          </a:p>
          <a:p>
            <a:r>
              <a:rPr lang="en-US" baseline="0" dirty="0" smtClean="0"/>
              <a:t>Bonus: ad nauseam, ad lib, autumnal equinox (6</a:t>
            </a:r>
            <a:r>
              <a:rPr lang="en-US" baseline="30000" dirty="0" smtClean="0"/>
              <a:t>th</a:t>
            </a:r>
            <a:r>
              <a:rPr lang="en-US" baseline="0" dirty="0" smtClean="0"/>
              <a:t> hour: procrastinate)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744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macrons: left shift + right alt +3 and then the vowel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3979800"/>
            <a:ext cx="9144000" cy="28781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0" y="3190900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 rot="10800000" flipH="1">
            <a:off x="0" y="39804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329190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88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10800000" flipH="1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4526627" y="761799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6" name="Shape 16"/>
          <p:cNvSpPr/>
          <p:nvPr/>
        </p:nvSpPr>
        <p:spPr>
          <a:xfrm rot="10800000">
            <a:off x="4526627" y="15513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10800000" flipH="1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4526627" y="15513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4" name="Shape 24"/>
          <p:cNvSpPr/>
          <p:nvPr/>
        </p:nvSpPr>
        <p:spPr>
          <a:xfrm flipH="1">
            <a:off x="4526627" y="761799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rot="10800000" flipH="1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4526627" y="761799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>
            <a:off x="4526627" y="15513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5883599"/>
            <a:ext cx="9144000" cy="9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5094446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x="4526627" y="5884005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5895635"/>
            <a:ext cx="8229600" cy="67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2400" i="1">
                <a:solidFill>
                  <a:schemeClr val="dk2"/>
                </a:solidFill>
              </a:defRPr>
            </a:lvl1pPr>
            <a:lvl2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2400" i="1">
                <a:solidFill>
                  <a:schemeClr val="dk2"/>
                </a:solidFill>
              </a:defRPr>
            </a:lvl2pPr>
            <a:lvl3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2400" i="1">
                <a:solidFill>
                  <a:schemeClr val="dk2"/>
                </a:solidFill>
              </a:defRPr>
            </a:lvl3pPr>
            <a:lvl4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2400" i="1">
                <a:solidFill>
                  <a:schemeClr val="dk2"/>
                </a:solidFill>
              </a:defRPr>
            </a:lvl4pPr>
            <a:lvl5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2400" i="1">
                <a:solidFill>
                  <a:schemeClr val="dk2"/>
                </a:solidFill>
              </a:defRPr>
            </a:lvl5pPr>
            <a:lvl6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2400" i="1">
                <a:solidFill>
                  <a:schemeClr val="dk2"/>
                </a:solidFill>
              </a:defRPr>
            </a:lvl6pPr>
            <a:lvl7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2400" i="1">
                <a:solidFill>
                  <a:schemeClr val="dk2"/>
                </a:solidFill>
              </a:defRPr>
            </a:lvl7pPr>
            <a:lvl8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2400" i="1">
                <a:solidFill>
                  <a:schemeClr val="dk2"/>
                </a:solidFill>
              </a:defRPr>
            </a:lvl8pPr>
            <a:lvl9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6676" y="101675"/>
            <a:ext cx="9134130" cy="673972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685800" y="2329190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Wheelock Chapter III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685800" y="4124474"/>
            <a:ext cx="7772400" cy="151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Second Declension: Masculine Nouns/Adjectives</a:t>
            </a:r>
          </a:p>
          <a:p>
            <a:pPr lvl="0" rtl="0">
              <a:buNone/>
            </a:pPr>
            <a:r>
              <a:rPr lang="en"/>
              <a:t>Apposition</a:t>
            </a:r>
          </a:p>
          <a:p>
            <a:pPr>
              <a:buNone/>
            </a:pPr>
            <a:r>
              <a:rPr lang="en"/>
              <a:t>Word Order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Translate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Dēbētis, amīcī, dē populō Rōmānō cōgitāre.</a:t>
            </a:r>
          </a:p>
          <a:p>
            <a:pPr marL="457200" lvl="0" indent="-419100" rtl="0">
              <a:lnSpc>
                <a:spcPct val="115000"/>
              </a:lnSpc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Īra mē habet.</a:t>
            </a:r>
          </a:p>
          <a:p>
            <a:pPr marL="457200" lvl="0" indent="-419100" rtl="0">
              <a:lnSpc>
                <a:spcPct val="115000"/>
              </a:lnSpc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Paucī virī sapientiae student.</a:t>
            </a:r>
          </a:p>
          <a:p>
            <a:pPr marL="457200" lvl="0" indent="-419100" rtl="0">
              <a:lnSpc>
                <a:spcPct val="115000"/>
              </a:lnSpc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Cimōn, vir magnae fāmae, magnam benevolentiam habet.</a:t>
            </a:r>
          </a:p>
          <a:p>
            <a:pPr marL="457200" lvl="0" indent="-419100" rtl="0">
              <a:lnSpc>
                <a:spcPct val="115000"/>
              </a:lnSpc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David, amīcus Hudecī, magnus poeta est.</a:t>
            </a:r>
          </a:p>
          <a:p>
            <a:pPr marL="457200" lvl="0" indent="-419100">
              <a:lnSpc>
                <a:spcPct val="115000"/>
              </a:lnSpc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Fortūna adversa virum magnae sapientiae nōn terret.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Horace's </a:t>
            </a:r>
            <a:r>
              <a:rPr lang="en" i="1"/>
              <a:t>Sermōnēs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Agricola et vītam et fortūnam nautae saepe laudat; nauta magnam fortūnam et vītam poētae saepe laudat; et poēta vītam et agrōs agricolae laudat.</a:t>
            </a:r>
          </a:p>
          <a:p>
            <a:pPr>
              <a:buNone/>
            </a:pPr>
            <a:r>
              <a:rPr lang="en" dirty="0"/>
              <a:t>Sine philosophiā avārī virī dē pecūniā semper cōgitant. Multam pecūniam habent, sed pecūnia multa virum avārum nōn satiat.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Chapter 3 Quiz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482244"/>
              </p:ext>
            </p:extLst>
          </p:nvPr>
        </p:nvGraphicFramePr>
        <p:xfrm>
          <a:off x="333374" y="2111375"/>
          <a:ext cx="8480426" cy="271271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240213"/>
                <a:gridCol w="42402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1. semper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5. </a:t>
                      </a:r>
                      <a:r>
                        <a:rPr lang="en-US" sz="2800" dirty="0" err="1" smtClean="0"/>
                        <a:t>f</a:t>
                      </a:r>
                      <a:r>
                        <a:rPr lang="en-US" sz="2800" dirty="0" err="1" smtClean="0"/>
                        <a:t>īlius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fīliī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2. </a:t>
                      </a:r>
                      <a:r>
                        <a:rPr lang="en-US" sz="2800" dirty="0" err="1" smtClean="0"/>
                        <a:t>hodie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6. </a:t>
                      </a:r>
                      <a:r>
                        <a:rPr lang="en-US" sz="2800" dirty="0" err="1" smtClean="0"/>
                        <a:t>vir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vir</a:t>
                      </a:r>
                      <a:r>
                        <a:rPr lang="en-US" sz="2800" dirty="0" err="1" smtClean="0"/>
                        <a:t>ī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3. </a:t>
                      </a:r>
                      <a:r>
                        <a:rPr lang="en-US" sz="2800" dirty="0" err="1" smtClean="0"/>
                        <a:t>habe</a:t>
                      </a:r>
                      <a:r>
                        <a:rPr lang="en-US" sz="2800" dirty="0" err="1" smtClean="0"/>
                        <a:t>ō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habēre</a:t>
                      </a:r>
                      <a:r>
                        <a:rPr lang="en-US" sz="2800" dirty="0" smtClean="0"/>
                        <a:t>…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7. </a:t>
                      </a:r>
                      <a:r>
                        <a:rPr lang="en-US" sz="2800" dirty="0" err="1" smtClean="0"/>
                        <a:t>d</a:t>
                      </a:r>
                      <a:r>
                        <a:rPr lang="en-US" sz="2800" dirty="0" err="1" smtClean="0"/>
                        <a:t>ē</a:t>
                      </a:r>
                      <a:r>
                        <a:rPr lang="en-US" sz="2800" dirty="0" smtClean="0"/>
                        <a:t> (do NOT put “of”)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4. </a:t>
                      </a:r>
                      <a:r>
                        <a:rPr lang="en-US" sz="2800" dirty="0" err="1" smtClean="0"/>
                        <a:t>pauc</a:t>
                      </a:r>
                      <a:r>
                        <a:rPr lang="en-US" sz="2800" dirty="0" err="1" smtClean="0"/>
                        <a:t>ī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paucae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pauca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8. </a:t>
                      </a:r>
                      <a:r>
                        <a:rPr lang="en-US" sz="2800" dirty="0" err="1" smtClean="0"/>
                        <a:t>populus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popul</a:t>
                      </a:r>
                      <a:r>
                        <a:rPr lang="en-US" sz="2800" dirty="0" err="1" smtClean="0"/>
                        <a:t>ī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6374" y="5159375"/>
            <a:ext cx="89376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9. An </a:t>
            </a:r>
            <a:r>
              <a:rPr lang="en-US" sz="2800" i="1" dirty="0" smtClean="0"/>
              <a:t>amicable</a:t>
            </a:r>
            <a:r>
              <a:rPr lang="en-US" sz="2800" dirty="0" smtClean="0"/>
              <a:t> person can make a _________ easily.</a:t>
            </a:r>
          </a:p>
          <a:p>
            <a:r>
              <a:rPr lang="en-US" sz="2800" dirty="0" smtClean="0"/>
              <a:t>10. His </a:t>
            </a:r>
            <a:r>
              <a:rPr lang="en-US" sz="2800" i="1" dirty="0" smtClean="0"/>
              <a:t>puerile </a:t>
            </a:r>
            <a:r>
              <a:rPr lang="en-US" sz="2800" dirty="0" smtClean="0"/>
              <a:t>behavior made him look like a _______.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2751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125" y="762000"/>
            <a:ext cx="903287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i="1" dirty="0" smtClean="0">
                <a:solidFill>
                  <a:schemeClr val="bg1"/>
                </a:solidFill>
              </a:rPr>
              <a:t>Decline and translate </a:t>
            </a:r>
            <a:r>
              <a:rPr lang="en-US" sz="3200" spc="220" dirty="0" smtClean="0">
                <a:solidFill>
                  <a:schemeClr val="bg1"/>
                </a:solidFill>
              </a:rPr>
              <a:t>numerus, </a:t>
            </a:r>
            <a:r>
              <a:rPr lang="en-US" sz="3200" spc="220" dirty="0" err="1" smtClean="0">
                <a:solidFill>
                  <a:schemeClr val="bg1"/>
                </a:solidFill>
              </a:rPr>
              <a:t>numer</a:t>
            </a:r>
            <a:r>
              <a:rPr lang="en-US" sz="3200" spc="220" dirty="0" err="1" smtClean="0">
                <a:solidFill>
                  <a:schemeClr val="bg1"/>
                </a:solidFill>
              </a:rPr>
              <a:t>ī</a:t>
            </a:r>
            <a:r>
              <a:rPr lang="en-US" sz="3200" spc="220" dirty="0" smtClean="0">
                <a:solidFill>
                  <a:schemeClr val="bg1"/>
                </a:solidFill>
              </a:rPr>
              <a:t>.</a:t>
            </a:r>
          </a:p>
          <a:p>
            <a:endParaRPr lang="en-US" sz="3200" spc="220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sz="3200" spc="220" dirty="0" smtClean="0">
                <a:solidFill>
                  <a:schemeClr val="bg1"/>
                </a:solidFill>
              </a:rPr>
              <a:t>Translate (2 points each):</a:t>
            </a:r>
          </a:p>
          <a:p>
            <a:endParaRPr lang="en-US" sz="1200" spc="220" dirty="0" smtClean="0">
              <a:solidFill>
                <a:schemeClr val="bg1"/>
              </a:solidFill>
            </a:endParaRPr>
          </a:p>
          <a:p>
            <a:pPr lvl="2"/>
            <a:r>
              <a:rPr lang="en-US" sz="3200" spc="220" dirty="0" smtClean="0">
                <a:solidFill>
                  <a:schemeClr val="bg1"/>
                </a:solidFill>
              </a:rPr>
              <a:t>	a) </a:t>
            </a:r>
            <a:r>
              <a:rPr lang="en-US" sz="3200" spc="220" dirty="0" err="1" smtClean="0">
                <a:solidFill>
                  <a:schemeClr val="bg1"/>
                </a:solidFill>
              </a:rPr>
              <a:t>Virōs</a:t>
            </a:r>
            <a:r>
              <a:rPr lang="en-US" sz="3200" spc="220" dirty="0" smtClean="0">
                <a:solidFill>
                  <a:schemeClr val="bg1"/>
                </a:solidFill>
              </a:rPr>
              <a:t> in </a:t>
            </a:r>
            <a:r>
              <a:rPr lang="en-US" sz="3200" spc="220" dirty="0" err="1" smtClean="0">
                <a:solidFill>
                  <a:schemeClr val="bg1"/>
                </a:solidFill>
              </a:rPr>
              <a:t>agrō</a:t>
            </a:r>
            <a:r>
              <a:rPr lang="en-US" sz="3200" spc="220" dirty="0" smtClean="0">
                <a:solidFill>
                  <a:schemeClr val="bg1"/>
                </a:solidFill>
              </a:rPr>
              <a:t> </a:t>
            </a:r>
            <a:r>
              <a:rPr lang="en-US" sz="3200" spc="220" dirty="0" err="1" smtClean="0">
                <a:solidFill>
                  <a:schemeClr val="bg1"/>
                </a:solidFill>
              </a:rPr>
              <a:t>vidēmus</a:t>
            </a:r>
            <a:r>
              <a:rPr lang="en-US" sz="3200" spc="220" dirty="0" smtClean="0">
                <a:solidFill>
                  <a:schemeClr val="bg1"/>
                </a:solidFill>
              </a:rPr>
              <a:t>.</a:t>
            </a:r>
          </a:p>
          <a:p>
            <a:pPr lvl="2"/>
            <a:endParaRPr lang="en-US" sz="1200" spc="220" dirty="0" smtClean="0">
              <a:solidFill>
                <a:schemeClr val="bg1"/>
              </a:solidFill>
            </a:endParaRPr>
          </a:p>
          <a:p>
            <a:pPr lvl="2"/>
            <a:r>
              <a:rPr lang="en-US" sz="3200" spc="220" dirty="0">
                <a:solidFill>
                  <a:schemeClr val="bg1"/>
                </a:solidFill>
              </a:rPr>
              <a:t>	</a:t>
            </a:r>
            <a:r>
              <a:rPr lang="en-US" sz="3200" spc="220" dirty="0" smtClean="0">
                <a:solidFill>
                  <a:schemeClr val="bg1"/>
                </a:solidFill>
              </a:rPr>
              <a:t>b) </a:t>
            </a:r>
            <a:r>
              <a:rPr lang="en-US" sz="3200" spc="220" dirty="0" err="1" smtClean="0">
                <a:solidFill>
                  <a:schemeClr val="bg1"/>
                </a:solidFill>
              </a:rPr>
              <a:t>Nihil</a:t>
            </a:r>
            <a:r>
              <a:rPr lang="en-US" sz="3200" spc="220" dirty="0" smtClean="0">
                <a:solidFill>
                  <a:schemeClr val="bg1"/>
                </a:solidFill>
              </a:rPr>
              <a:t> </a:t>
            </a:r>
            <a:r>
              <a:rPr lang="en-US" sz="3200" spc="220" dirty="0" err="1" smtClean="0">
                <a:solidFill>
                  <a:schemeClr val="bg1"/>
                </a:solidFill>
              </a:rPr>
              <a:t>puerum</a:t>
            </a:r>
            <a:r>
              <a:rPr lang="en-US" sz="3200" spc="220" dirty="0" smtClean="0">
                <a:solidFill>
                  <a:schemeClr val="bg1"/>
                </a:solidFill>
              </a:rPr>
              <a:t> </a:t>
            </a:r>
            <a:r>
              <a:rPr lang="en-US" sz="3200" spc="220" dirty="0" err="1" smtClean="0">
                <a:solidFill>
                  <a:schemeClr val="bg1"/>
                </a:solidFill>
              </a:rPr>
              <a:t>avarum</a:t>
            </a:r>
            <a:r>
              <a:rPr lang="en-US" sz="3200" spc="220" dirty="0" smtClean="0">
                <a:solidFill>
                  <a:schemeClr val="bg1"/>
                </a:solidFill>
              </a:rPr>
              <a:t> </a:t>
            </a:r>
            <a:r>
              <a:rPr lang="en-US" sz="3200" spc="220" dirty="0" err="1" smtClean="0">
                <a:solidFill>
                  <a:schemeClr val="bg1"/>
                </a:solidFill>
              </a:rPr>
              <a:t>satiat</a:t>
            </a:r>
            <a:r>
              <a:rPr lang="en-US" sz="3200" spc="220" dirty="0" smtClean="0">
                <a:solidFill>
                  <a:schemeClr val="bg1"/>
                </a:solidFill>
              </a:rPr>
              <a:t>.</a:t>
            </a:r>
          </a:p>
          <a:p>
            <a:pPr lvl="2"/>
            <a:endParaRPr lang="en-US" sz="1200" spc="220" dirty="0" smtClean="0">
              <a:solidFill>
                <a:schemeClr val="bg1"/>
              </a:solidFill>
            </a:endParaRPr>
          </a:p>
          <a:p>
            <a:pPr lvl="2"/>
            <a:r>
              <a:rPr lang="en-US" sz="3200" spc="220" dirty="0">
                <a:solidFill>
                  <a:schemeClr val="bg1"/>
                </a:solidFill>
              </a:rPr>
              <a:t>	</a:t>
            </a:r>
            <a:r>
              <a:rPr lang="en-US" sz="3200" spc="220" dirty="0" smtClean="0">
                <a:solidFill>
                  <a:schemeClr val="bg1"/>
                </a:solidFill>
              </a:rPr>
              <a:t>c) </a:t>
            </a:r>
            <a:r>
              <a:rPr lang="en" sz="3200" dirty="0">
                <a:solidFill>
                  <a:srgbClr val="FFFFFF"/>
                </a:solidFill>
              </a:rPr>
              <a:t>Agricola et vītam et fortūnam </a:t>
            </a:r>
            <a:r>
              <a:rPr lang="en" sz="3200" dirty="0" smtClean="0">
                <a:solidFill>
                  <a:srgbClr val="FFFFFF"/>
                </a:solidFill>
              </a:rPr>
              <a:t>nautae</a:t>
            </a:r>
            <a:endParaRPr lang="en-US" sz="3200" dirty="0" smtClean="0">
              <a:solidFill>
                <a:srgbClr val="FFFFFF"/>
              </a:solidFill>
            </a:endParaRPr>
          </a:p>
          <a:p>
            <a:pPr lvl="2"/>
            <a:r>
              <a:rPr lang="en-US" sz="3200" dirty="0">
                <a:solidFill>
                  <a:srgbClr val="FFFFFF"/>
                </a:solidFill>
              </a:rPr>
              <a:t>	</a:t>
            </a:r>
            <a:r>
              <a:rPr lang="en-US" sz="3200" dirty="0" smtClean="0">
                <a:solidFill>
                  <a:srgbClr val="FFFFFF"/>
                </a:solidFill>
              </a:rPr>
              <a:t>	</a:t>
            </a:r>
            <a:r>
              <a:rPr lang="en" sz="3200" dirty="0" smtClean="0">
                <a:solidFill>
                  <a:srgbClr val="FFFFFF"/>
                </a:solidFill>
              </a:rPr>
              <a:t>saepe </a:t>
            </a:r>
            <a:r>
              <a:rPr lang="en" sz="3200" dirty="0">
                <a:solidFill>
                  <a:srgbClr val="FFFFFF"/>
                </a:solidFill>
              </a:rPr>
              <a:t>laudat</a:t>
            </a:r>
            <a:r>
              <a:rPr lang="en-US" sz="3200" spc="220" dirty="0" smtClean="0">
                <a:solidFill>
                  <a:schemeClr val="bg1"/>
                </a:solidFill>
              </a:rPr>
              <a:t>.</a:t>
            </a:r>
          </a:p>
          <a:p>
            <a:pPr lvl="2"/>
            <a:endParaRPr lang="en-US" sz="1200" spc="220" dirty="0" smtClean="0">
              <a:solidFill>
                <a:schemeClr val="bg1"/>
              </a:solidFill>
            </a:endParaRPr>
          </a:p>
          <a:p>
            <a:pPr lvl="2"/>
            <a:r>
              <a:rPr lang="en-US" sz="3200" spc="220" dirty="0">
                <a:solidFill>
                  <a:schemeClr val="bg1"/>
                </a:solidFill>
              </a:rPr>
              <a:t>	</a:t>
            </a:r>
            <a:r>
              <a:rPr lang="en-US" sz="3200" spc="220" dirty="0" smtClean="0">
                <a:solidFill>
                  <a:schemeClr val="bg1"/>
                </a:solidFill>
              </a:rPr>
              <a:t>d) Marcum, </a:t>
            </a:r>
            <a:r>
              <a:rPr lang="en-US" sz="3200" spc="220" dirty="0" err="1" smtClean="0">
                <a:solidFill>
                  <a:schemeClr val="bg1"/>
                </a:solidFill>
              </a:rPr>
              <a:t>amīcum</a:t>
            </a:r>
            <a:r>
              <a:rPr lang="en-US" sz="3200" spc="220" dirty="0" smtClean="0">
                <a:solidFill>
                  <a:schemeClr val="bg1"/>
                </a:solidFill>
              </a:rPr>
              <a:t> </a:t>
            </a:r>
            <a:r>
              <a:rPr lang="en-US" sz="3200" spc="220" dirty="0" err="1" smtClean="0">
                <a:solidFill>
                  <a:schemeClr val="bg1"/>
                </a:solidFill>
              </a:rPr>
              <a:t>meum</a:t>
            </a:r>
            <a:r>
              <a:rPr lang="en-US" sz="3200" spc="220" dirty="0" smtClean="0">
                <a:solidFill>
                  <a:schemeClr val="bg1"/>
                </a:solidFill>
              </a:rPr>
              <a:t>, </a:t>
            </a:r>
            <a:r>
              <a:rPr lang="en-US" sz="3200" spc="220" dirty="0" err="1" smtClean="0">
                <a:solidFill>
                  <a:schemeClr val="bg1"/>
                </a:solidFill>
              </a:rPr>
              <a:t>videt</a:t>
            </a:r>
            <a:r>
              <a:rPr lang="en-US" sz="3200" spc="220" dirty="0" smtClean="0">
                <a:solidFill>
                  <a:schemeClr val="bg1"/>
                </a:solidFill>
              </a:rPr>
              <a:t>.</a:t>
            </a:r>
          </a:p>
          <a:p>
            <a:pPr lvl="2"/>
            <a:endParaRPr lang="en-US" sz="1200" spc="220" dirty="0" smtClean="0">
              <a:solidFill>
                <a:schemeClr val="bg1"/>
              </a:solidFill>
            </a:endParaRPr>
          </a:p>
          <a:p>
            <a:pPr lvl="2"/>
            <a:r>
              <a:rPr lang="en-US" sz="3200" spc="220" dirty="0">
                <a:solidFill>
                  <a:schemeClr val="bg1"/>
                </a:solidFill>
              </a:rPr>
              <a:t>	</a:t>
            </a:r>
            <a:r>
              <a:rPr lang="en-US" sz="3200" spc="220" dirty="0" smtClean="0">
                <a:solidFill>
                  <a:schemeClr val="bg1"/>
                </a:solidFill>
              </a:rPr>
              <a:t>e) </a:t>
            </a:r>
            <a:r>
              <a:rPr lang="en-US" sz="3200" spc="220" dirty="0" err="1" smtClean="0">
                <a:solidFill>
                  <a:schemeClr val="bg1"/>
                </a:solidFill>
              </a:rPr>
              <a:t>Valē</a:t>
            </a:r>
            <a:r>
              <a:rPr lang="en-US" sz="3200" spc="220" dirty="0" smtClean="0">
                <a:solidFill>
                  <a:schemeClr val="bg1"/>
                </a:solidFill>
              </a:rPr>
              <a:t>, </a:t>
            </a:r>
            <a:r>
              <a:rPr lang="en-US" sz="3200" spc="220" dirty="0" err="1" smtClean="0">
                <a:solidFill>
                  <a:schemeClr val="bg1"/>
                </a:solidFill>
              </a:rPr>
              <a:t>amīce</a:t>
            </a:r>
            <a:r>
              <a:rPr lang="en-US" sz="3200" spc="220" dirty="0" smtClean="0">
                <a:solidFill>
                  <a:schemeClr val="bg1"/>
                </a:solidFill>
              </a:rPr>
              <a:t>!</a:t>
            </a:r>
            <a:endParaRPr lang="en-US" sz="3200" spc="22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47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Chapter 3 Quiz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728001"/>
              </p:ext>
            </p:extLst>
          </p:nvPr>
        </p:nvGraphicFramePr>
        <p:xfrm>
          <a:off x="333374" y="2111375"/>
          <a:ext cx="8480426" cy="271271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240213"/>
                <a:gridCol w="42402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1. semper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5. </a:t>
                      </a:r>
                      <a:r>
                        <a:rPr lang="en-US" sz="2800" dirty="0" err="1" smtClean="0"/>
                        <a:t>f</a:t>
                      </a:r>
                      <a:r>
                        <a:rPr lang="en-US" sz="2800" dirty="0" err="1" smtClean="0"/>
                        <a:t>īlius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fīliī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2. </a:t>
                      </a:r>
                      <a:r>
                        <a:rPr lang="en-US" sz="2800" dirty="0" err="1" smtClean="0"/>
                        <a:t>hodie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6. </a:t>
                      </a:r>
                      <a:r>
                        <a:rPr lang="en-US" sz="2800" dirty="0" err="1" smtClean="0"/>
                        <a:t>vir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vir</a:t>
                      </a:r>
                      <a:r>
                        <a:rPr lang="en-US" sz="2800" dirty="0" err="1" smtClean="0"/>
                        <a:t>ī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3. </a:t>
                      </a:r>
                      <a:r>
                        <a:rPr lang="en-US" sz="2800" dirty="0" err="1" smtClean="0"/>
                        <a:t>habe</a:t>
                      </a:r>
                      <a:r>
                        <a:rPr lang="en-US" sz="2800" dirty="0" err="1" smtClean="0"/>
                        <a:t>ō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habēre</a:t>
                      </a:r>
                      <a:r>
                        <a:rPr lang="en-US" sz="2800" dirty="0" smtClean="0"/>
                        <a:t>…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7. </a:t>
                      </a:r>
                      <a:r>
                        <a:rPr lang="en-US" sz="2800" dirty="0" err="1" smtClean="0"/>
                        <a:t>d</a:t>
                      </a:r>
                      <a:r>
                        <a:rPr lang="en-US" sz="2800" dirty="0" err="1" smtClean="0"/>
                        <a:t>ē</a:t>
                      </a:r>
                      <a:r>
                        <a:rPr lang="en-US" sz="2800" dirty="0" smtClean="0"/>
                        <a:t> (do NOT put “of”)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4. </a:t>
                      </a:r>
                      <a:r>
                        <a:rPr lang="en-US" sz="2800" dirty="0" err="1" smtClean="0"/>
                        <a:t>pauc</a:t>
                      </a:r>
                      <a:r>
                        <a:rPr lang="en-US" sz="2800" dirty="0" err="1" smtClean="0"/>
                        <a:t>ī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paucae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pauca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8. </a:t>
                      </a:r>
                      <a:r>
                        <a:rPr lang="en-US" sz="2800" dirty="0" err="1" smtClean="0"/>
                        <a:t>populus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popul</a:t>
                      </a:r>
                      <a:r>
                        <a:rPr lang="en-US" sz="2800" dirty="0" err="1" smtClean="0"/>
                        <a:t>ī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6374" y="5159375"/>
            <a:ext cx="89376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9. A </a:t>
            </a:r>
            <a:r>
              <a:rPr lang="en-US" sz="2800" i="1" dirty="0" err="1" smtClean="0"/>
              <a:t>hodiernal</a:t>
            </a:r>
            <a:r>
              <a:rPr lang="en-US" sz="2800" dirty="0" smtClean="0"/>
              <a:t> person follows the customs of ________.</a:t>
            </a:r>
          </a:p>
          <a:p>
            <a:r>
              <a:rPr lang="en-US" sz="2800" dirty="0" smtClean="0"/>
              <a:t>10. His </a:t>
            </a:r>
            <a:r>
              <a:rPr lang="en-US" sz="2800" i="1" dirty="0" smtClean="0"/>
              <a:t>puerile </a:t>
            </a:r>
            <a:r>
              <a:rPr lang="en-US" sz="2800" dirty="0" smtClean="0"/>
              <a:t>behavior made him look like a _______.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2105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125" y="762000"/>
            <a:ext cx="903287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i="1" dirty="0" smtClean="0">
                <a:solidFill>
                  <a:schemeClr val="bg1"/>
                </a:solidFill>
              </a:rPr>
              <a:t>Decline and translate </a:t>
            </a:r>
            <a:r>
              <a:rPr lang="en-US" sz="3200" spc="220" dirty="0" err="1" smtClean="0">
                <a:solidFill>
                  <a:schemeClr val="bg1"/>
                </a:solidFill>
              </a:rPr>
              <a:t>populus</a:t>
            </a:r>
            <a:r>
              <a:rPr lang="en-US" sz="3200" spc="220" dirty="0" smtClean="0">
                <a:solidFill>
                  <a:schemeClr val="bg1"/>
                </a:solidFill>
              </a:rPr>
              <a:t>, </a:t>
            </a:r>
            <a:r>
              <a:rPr lang="en-US" sz="3200" spc="220" dirty="0" err="1" smtClean="0">
                <a:solidFill>
                  <a:schemeClr val="bg1"/>
                </a:solidFill>
              </a:rPr>
              <a:t>popul</a:t>
            </a:r>
            <a:r>
              <a:rPr lang="en-US" sz="3200" spc="220" dirty="0" err="1" smtClean="0">
                <a:solidFill>
                  <a:schemeClr val="bg1"/>
                </a:solidFill>
              </a:rPr>
              <a:t>ī</a:t>
            </a:r>
            <a:r>
              <a:rPr lang="en-US" sz="3200" spc="220" dirty="0" smtClean="0">
                <a:solidFill>
                  <a:schemeClr val="bg1"/>
                </a:solidFill>
              </a:rPr>
              <a:t>.</a:t>
            </a:r>
          </a:p>
          <a:p>
            <a:endParaRPr lang="en-US" sz="3200" spc="220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sz="3200" spc="220" dirty="0" smtClean="0">
                <a:solidFill>
                  <a:schemeClr val="bg1"/>
                </a:solidFill>
              </a:rPr>
              <a:t>Translate (2 points each):</a:t>
            </a:r>
          </a:p>
          <a:p>
            <a:endParaRPr lang="en-US" sz="1200" spc="220" dirty="0" smtClean="0">
              <a:solidFill>
                <a:schemeClr val="bg1"/>
              </a:solidFill>
            </a:endParaRPr>
          </a:p>
          <a:p>
            <a:pPr lvl="2"/>
            <a:r>
              <a:rPr lang="en-US" sz="3200" spc="220" dirty="0" smtClean="0">
                <a:solidFill>
                  <a:schemeClr val="bg1"/>
                </a:solidFill>
              </a:rPr>
              <a:t>	a) </a:t>
            </a:r>
            <a:r>
              <a:rPr lang="en-US" sz="3200" spc="220" dirty="0" err="1" smtClean="0">
                <a:solidFill>
                  <a:schemeClr val="bg1"/>
                </a:solidFill>
              </a:rPr>
              <a:t>Virōs</a:t>
            </a:r>
            <a:r>
              <a:rPr lang="en-US" sz="3200" spc="220" dirty="0" smtClean="0">
                <a:solidFill>
                  <a:schemeClr val="bg1"/>
                </a:solidFill>
              </a:rPr>
              <a:t> in </a:t>
            </a:r>
            <a:r>
              <a:rPr lang="en-US" sz="3200" spc="220" dirty="0" err="1" smtClean="0">
                <a:solidFill>
                  <a:schemeClr val="bg1"/>
                </a:solidFill>
              </a:rPr>
              <a:t>agrō</a:t>
            </a:r>
            <a:r>
              <a:rPr lang="en-US" sz="3200" spc="220" dirty="0" smtClean="0">
                <a:solidFill>
                  <a:schemeClr val="bg1"/>
                </a:solidFill>
              </a:rPr>
              <a:t> </a:t>
            </a:r>
            <a:r>
              <a:rPr lang="en-US" sz="3200" spc="220" dirty="0" err="1" smtClean="0">
                <a:solidFill>
                  <a:schemeClr val="bg1"/>
                </a:solidFill>
              </a:rPr>
              <a:t>videō</a:t>
            </a:r>
            <a:r>
              <a:rPr lang="en-US" sz="3200" spc="220" dirty="0" smtClean="0">
                <a:solidFill>
                  <a:schemeClr val="bg1"/>
                </a:solidFill>
              </a:rPr>
              <a:t>.</a:t>
            </a:r>
          </a:p>
          <a:p>
            <a:pPr lvl="2"/>
            <a:endParaRPr lang="en-US" sz="1200" spc="220" dirty="0" smtClean="0">
              <a:solidFill>
                <a:schemeClr val="bg1"/>
              </a:solidFill>
            </a:endParaRPr>
          </a:p>
          <a:p>
            <a:pPr lvl="2"/>
            <a:r>
              <a:rPr lang="en-US" sz="3200" spc="220" dirty="0">
                <a:solidFill>
                  <a:schemeClr val="bg1"/>
                </a:solidFill>
              </a:rPr>
              <a:t>	</a:t>
            </a:r>
            <a:r>
              <a:rPr lang="en-US" sz="3200" spc="220" dirty="0" smtClean="0">
                <a:solidFill>
                  <a:schemeClr val="bg1"/>
                </a:solidFill>
              </a:rPr>
              <a:t>b) </a:t>
            </a:r>
            <a:r>
              <a:rPr lang="en-US" sz="3200" spc="220" dirty="0" err="1" smtClean="0">
                <a:solidFill>
                  <a:schemeClr val="bg1"/>
                </a:solidFill>
              </a:rPr>
              <a:t>Nihil</a:t>
            </a:r>
            <a:r>
              <a:rPr lang="en-US" sz="3200" spc="220" dirty="0" smtClean="0">
                <a:solidFill>
                  <a:schemeClr val="bg1"/>
                </a:solidFill>
              </a:rPr>
              <a:t> </a:t>
            </a:r>
            <a:r>
              <a:rPr lang="en-US" sz="3200" spc="220" dirty="0" err="1" smtClean="0">
                <a:solidFill>
                  <a:schemeClr val="bg1"/>
                </a:solidFill>
              </a:rPr>
              <a:t>puerum</a:t>
            </a:r>
            <a:r>
              <a:rPr lang="en-US" sz="3200" spc="220" dirty="0" smtClean="0">
                <a:solidFill>
                  <a:schemeClr val="bg1"/>
                </a:solidFill>
              </a:rPr>
              <a:t> </a:t>
            </a:r>
            <a:r>
              <a:rPr lang="en-US" sz="3200" spc="220" dirty="0" err="1" smtClean="0">
                <a:solidFill>
                  <a:schemeClr val="bg1"/>
                </a:solidFill>
              </a:rPr>
              <a:t>avarum</a:t>
            </a:r>
            <a:r>
              <a:rPr lang="en-US" sz="3200" spc="220" dirty="0" smtClean="0">
                <a:solidFill>
                  <a:schemeClr val="bg1"/>
                </a:solidFill>
              </a:rPr>
              <a:t> </a:t>
            </a:r>
            <a:r>
              <a:rPr lang="en-US" sz="3200" spc="220" dirty="0" err="1" smtClean="0">
                <a:solidFill>
                  <a:schemeClr val="bg1"/>
                </a:solidFill>
              </a:rPr>
              <a:t>satiat</a:t>
            </a:r>
            <a:r>
              <a:rPr lang="en-US" sz="3200" spc="220" dirty="0" smtClean="0">
                <a:solidFill>
                  <a:schemeClr val="bg1"/>
                </a:solidFill>
              </a:rPr>
              <a:t>.</a:t>
            </a:r>
          </a:p>
          <a:p>
            <a:pPr lvl="2"/>
            <a:endParaRPr lang="en-US" sz="1200" spc="220" dirty="0" smtClean="0">
              <a:solidFill>
                <a:schemeClr val="bg1"/>
              </a:solidFill>
            </a:endParaRPr>
          </a:p>
          <a:p>
            <a:pPr lvl="2"/>
            <a:r>
              <a:rPr lang="en-US" sz="3200" spc="220" dirty="0">
                <a:solidFill>
                  <a:schemeClr val="bg1"/>
                </a:solidFill>
              </a:rPr>
              <a:t>	</a:t>
            </a:r>
            <a:r>
              <a:rPr lang="en-US" sz="3200" spc="220" dirty="0" smtClean="0">
                <a:solidFill>
                  <a:schemeClr val="bg1"/>
                </a:solidFill>
              </a:rPr>
              <a:t>c) </a:t>
            </a:r>
            <a:r>
              <a:rPr lang="en-US" sz="3200" spc="220" dirty="0" err="1" smtClean="0">
                <a:solidFill>
                  <a:schemeClr val="bg1"/>
                </a:solidFill>
              </a:rPr>
              <a:t>Nauta</a:t>
            </a:r>
            <a:r>
              <a:rPr lang="en-US" sz="3200" spc="220" dirty="0" smtClean="0">
                <a:solidFill>
                  <a:schemeClr val="bg1"/>
                </a:solidFill>
              </a:rPr>
              <a:t> </a:t>
            </a:r>
            <a:r>
              <a:rPr lang="en-US" sz="3200" spc="220" dirty="0" err="1" smtClean="0">
                <a:solidFill>
                  <a:schemeClr val="bg1"/>
                </a:solidFill>
              </a:rPr>
              <a:t>magnam</a:t>
            </a:r>
            <a:r>
              <a:rPr lang="en-US" sz="3200" spc="220" dirty="0" smtClean="0">
                <a:solidFill>
                  <a:schemeClr val="bg1"/>
                </a:solidFill>
              </a:rPr>
              <a:t> </a:t>
            </a:r>
            <a:r>
              <a:rPr lang="en-US" sz="3200" spc="220" dirty="0" err="1" smtClean="0">
                <a:solidFill>
                  <a:schemeClr val="bg1"/>
                </a:solidFill>
              </a:rPr>
              <a:t>fortūnam</a:t>
            </a:r>
            <a:r>
              <a:rPr lang="en-US" sz="3200" spc="220" dirty="0" smtClean="0">
                <a:solidFill>
                  <a:schemeClr val="bg1"/>
                </a:solidFill>
              </a:rPr>
              <a:t> et </a:t>
            </a:r>
            <a:r>
              <a:rPr lang="en-US" sz="3200" spc="220" dirty="0" err="1" smtClean="0">
                <a:solidFill>
                  <a:schemeClr val="bg1"/>
                </a:solidFill>
              </a:rPr>
              <a:t>vītam</a:t>
            </a:r>
            <a:endParaRPr lang="en-US" sz="3200" spc="220" dirty="0">
              <a:solidFill>
                <a:schemeClr val="bg1"/>
              </a:solidFill>
            </a:endParaRPr>
          </a:p>
          <a:p>
            <a:pPr lvl="2"/>
            <a:r>
              <a:rPr lang="en-US" sz="3200" spc="220" dirty="0" smtClean="0">
                <a:solidFill>
                  <a:schemeClr val="bg1"/>
                </a:solidFill>
              </a:rPr>
              <a:t>		</a:t>
            </a:r>
            <a:r>
              <a:rPr lang="en-US" sz="3200" spc="220" dirty="0" err="1" smtClean="0">
                <a:solidFill>
                  <a:schemeClr val="bg1"/>
                </a:solidFill>
              </a:rPr>
              <a:t>poētae</a:t>
            </a:r>
            <a:r>
              <a:rPr lang="en-US" sz="3200" spc="220" dirty="0" smtClean="0">
                <a:solidFill>
                  <a:schemeClr val="bg1"/>
                </a:solidFill>
              </a:rPr>
              <a:t> </a:t>
            </a:r>
            <a:r>
              <a:rPr lang="en-US" sz="3200" spc="220" dirty="0" err="1" smtClean="0">
                <a:solidFill>
                  <a:schemeClr val="bg1"/>
                </a:solidFill>
              </a:rPr>
              <a:t>saepe</a:t>
            </a:r>
            <a:r>
              <a:rPr lang="en-US" sz="3200" spc="220" dirty="0" smtClean="0">
                <a:solidFill>
                  <a:schemeClr val="bg1"/>
                </a:solidFill>
              </a:rPr>
              <a:t> </a:t>
            </a:r>
            <a:r>
              <a:rPr lang="en-US" sz="3200" spc="220" dirty="0" err="1" smtClean="0">
                <a:solidFill>
                  <a:schemeClr val="bg1"/>
                </a:solidFill>
              </a:rPr>
              <a:t>laudat</a:t>
            </a:r>
            <a:r>
              <a:rPr lang="en-US" sz="3200" spc="220" dirty="0" smtClean="0">
                <a:solidFill>
                  <a:schemeClr val="bg1"/>
                </a:solidFill>
              </a:rPr>
              <a:t>.</a:t>
            </a:r>
          </a:p>
          <a:p>
            <a:pPr lvl="2"/>
            <a:endParaRPr lang="en-US" sz="1200" spc="220" dirty="0" smtClean="0">
              <a:solidFill>
                <a:schemeClr val="bg1"/>
              </a:solidFill>
            </a:endParaRPr>
          </a:p>
          <a:p>
            <a:pPr lvl="2"/>
            <a:r>
              <a:rPr lang="en-US" sz="3200" spc="220" dirty="0">
                <a:solidFill>
                  <a:schemeClr val="bg1"/>
                </a:solidFill>
              </a:rPr>
              <a:t>	</a:t>
            </a:r>
            <a:r>
              <a:rPr lang="en-US" sz="3200" spc="220" dirty="0" smtClean="0">
                <a:solidFill>
                  <a:schemeClr val="bg1"/>
                </a:solidFill>
              </a:rPr>
              <a:t>d) Marcum, </a:t>
            </a:r>
            <a:r>
              <a:rPr lang="en-US" sz="3200" spc="220" dirty="0" err="1" smtClean="0">
                <a:solidFill>
                  <a:schemeClr val="bg1"/>
                </a:solidFill>
              </a:rPr>
              <a:t>amīcum</a:t>
            </a:r>
            <a:r>
              <a:rPr lang="en-US" sz="3200" spc="220" dirty="0" smtClean="0">
                <a:solidFill>
                  <a:schemeClr val="bg1"/>
                </a:solidFill>
              </a:rPr>
              <a:t> </a:t>
            </a:r>
            <a:r>
              <a:rPr lang="en-US" sz="3200" spc="220" dirty="0" err="1" smtClean="0">
                <a:solidFill>
                  <a:schemeClr val="bg1"/>
                </a:solidFill>
              </a:rPr>
              <a:t>meum</a:t>
            </a:r>
            <a:r>
              <a:rPr lang="en-US" sz="3200" spc="220" dirty="0" smtClean="0">
                <a:solidFill>
                  <a:schemeClr val="bg1"/>
                </a:solidFill>
              </a:rPr>
              <a:t>, </a:t>
            </a:r>
            <a:r>
              <a:rPr lang="en-US" sz="3200" spc="220" dirty="0" err="1" smtClean="0">
                <a:solidFill>
                  <a:schemeClr val="bg1"/>
                </a:solidFill>
              </a:rPr>
              <a:t>videt</a:t>
            </a:r>
            <a:r>
              <a:rPr lang="en-US" sz="3200" spc="220" dirty="0" smtClean="0">
                <a:solidFill>
                  <a:schemeClr val="bg1"/>
                </a:solidFill>
              </a:rPr>
              <a:t>.</a:t>
            </a:r>
          </a:p>
          <a:p>
            <a:pPr lvl="2"/>
            <a:endParaRPr lang="en-US" sz="1200" spc="220" dirty="0" smtClean="0">
              <a:solidFill>
                <a:schemeClr val="bg1"/>
              </a:solidFill>
            </a:endParaRPr>
          </a:p>
          <a:p>
            <a:pPr lvl="2"/>
            <a:r>
              <a:rPr lang="en-US" sz="3200" spc="220" dirty="0">
                <a:solidFill>
                  <a:schemeClr val="bg1"/>
                </a:solidFill>
              </a:rPr>
              <a:t>	</a:t>
            </a:r>
            <a:r>
              <a:rPr lang="en-US" sz="3200" spc="220" dirty="0" smtClean="0">
                <a:solidFill>
                  <a:schemeClr val="bg1"/>
                </a:solidFill>
              </a:rPr>
              <a:t>e) </a:t>
            </a:r>
            <a:r>
              <a:rPr lang="en-US" sz="3200" spc="220" dirty="0" err="1" smtClean="0">
                <a:solidFill>
                  <a:schemeClr val="bg1"/>
                </a:solidFill>
              </a:rPr>
              <a:t>Valē</a:t>
            </a:r>
            <a:r>
              <a:rPr lang="en-US" sz="3200" spc="220" dirty="0" smtClean="0">
                <a:solidFill>
                  <a:schemeClr val="bg1"/>
                </a:solidFill>
              </a:rPr>
              <a:t>, </a:t>
            </a:r>
            <a:r>
              <a:rPr lang="en-US" sz="3200" spc="220" dirty="0" err="1" smtClean="0">
                <a:solidFill>
                  <a:schemeClr val="bg1"/>
                </a:solidFill>
              </a:rPr>
              <a:t>amīce</a:t>
            </a:r>
            <a:r>
              <a:rPr lang="en-US" sz="3200" spc="220" dirty="0" smtClean="0">
                <a:solidFill>
                  <a:schemeClr val="bg1"/>
                </a:solidFill>
              </a:rPr>
              <a:t>!</a:t>
            </a:r>
            <a:endParaRPr lang="en-US" sz="3200" spc="22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985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Second Declension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Second Declension is merely a different pattern of endings than First Declension</a:t>
            </a:r>
          </a:p>
          <a:p>
            <a:endParaRPr lang="en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With regard to gender, second declension nouns can be masculine or neuter</a:t>
            </a:r>
          </a:p>
          <a:p>
            <a:endParaRPr lang="en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2nd declension masculine nouns typically end in </a:t>
            </a:r>
            <a:r>
              <a:rPr lang="en" b="1"/>
              <a:t>-us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Second Declension Masculine</a:t>
            </a:r>
          </a:p>
        </p:txBody>
      </p:sp>
      <p:graphicFrame>
        <p:nvGraphicFramePr>
          <p:cNvPr id="52" name="Shape 52"/>
          <p:cNvGraphicFramePr/>
          <p:nvPr/>
        </p:nvGraphicFramePr>
        <p:xfrm>
          <a:off x="0" y="1538125"/>
          <a:ext cx="9142300" cy="5461515"/>
        </p:xfrm>
        <a:graphic>
          <a:graphicData uri="http://schemas.openxmlformats.org/drawingml/2006/table">
            <a:tbl>
              <a:tblPr>
                <a:noFill/>
                <a:tableStyleId>{2200554F-E9AB-448F-AF14-6BEAEDD8A43B}</a:tableStyleId>
              </a:tblPr>
              <a:tblGrid>
                <a:gridCol w="2285575"/>
                <a:gridCol w="2285575"/>
                <a:gridCol w="2285575"/>
                <a:gridCol w="2285575"/>
              </a:tblGrid>
              <a:tr h="579900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Singular</a:t>
                      </a:r>
                    </a:p>
                  </a:txBody>
                  <a:tcPr marL="91425" marR="91425" marT="91425" marB="91425"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Plural</a:t>
                      </a:r>
                    </a:p>
                  </a:txBody>
                  <a:tcPr marL="91425" marR="91425" marT="91425" marB="91425"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solidFill>
                      <a:srgbClr val="B7B7B7"/>
                    </a:solidFill>
                  </a:tcPr>
                </a:tc>
              </a:tr>
              <a:tr h="7575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Nominative</a:t>
                      </a:r>
                    </a:p>
                  </a:txBody>
                  <a:tcPr marL="91425" marR="91425" marT="91425" marB="91425"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amīcus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amīc</a:t>
                      </a:r>
                      <a:r>
                        <a:rPr lang="en" sz="3000">
                          <a:solidFill>
                            <a:srgbClr val="FF0000"/>
                          </a:solidFill>
                        </a:rPr>
                        <a:t>ī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the friend(s)</a:t>
                      </a:r>
                    </a:p>
                  </a:txBody>
                  <a:tcPr marL="91425" marR="91425" marT="91425" marB="91425"/>
                </a:tc>
              </a:tr>
              <a:tr h="7575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Genitive</a:t>
                      </a:r>
                    </a:p>
                  </a:txBody>
                  <a:tcPr marL="91425" marR="91425" marT="91425" marB="91425"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amīc</a:t>
                      </a:r>
                      <a:r>
                        <a:rPr lang="en" sz="3000">
                          <a:solidFill>
                            <a:srgbClr val="FF0000"/>
                          </a:solidFill>
                        </a:rPr>
                        <a:t>ī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amīc</a:t>
                      </a:r>
                      <a:r>
                        <a:rPr lang="en" sz="3000">
                          <a:solidFill>
                            <a:srgbClr val="FF0000"/>
                          </a:solidFill>
                        </a:rPr>
                        <a:t>ōrum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of the friend(s)</a:t>
                      </a:r>
                    </a:p>
                  </a:txBody>
                  <a:tcPr marL="91425" marR="91425" marT="91425" marB="91425"/>
                </a:tc>
              </a:tr>
              <a:tr h="7575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Dative</a:t>
                      </a:r>
                    </a:p>
                  </a:txBody>
                  <a:tcPr marL="91425" marR="91425" marT="91425" marB="91425"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amīc</a:t>
                      </a:r>
                      <a:r>
                        <a:rPr lang="en" sz="3000">
                          <a:solidFill>
                            <a:srgbClr val="FF0000"/>
                          </a:solidFill>
                        </a:rPr>
                        <a:t>ō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amīc</a:t>
                      </a:r>
                      <a:r>
                        <a:rPr lang="en" sz="3000">
                          <a:solidFill>
                            <a:srgbClr val="FF0000"/>
                          </a:solidFill>
                        </a:rPr>
                        <a:t>īs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to/for the friend(s)</a:t>
                      </a:r>
                    </a:p>
                  </a:txBody>
                  <a:tcPr marL="91425" marR="91425" marT="91425" marB="91425"/>
                </a:tc>
              </a:tr>
              <a:tr h="7575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Accusative</a:t>
                      </a:r>
                    </a:p>
                  </a:txBody>
                  <a:tcPr marL="91425" marR="91425" marT="91425" marB="91425"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amīc</a:t>
                      </a:r>
                      <a:r>
                        <a:rPr lang="en" sz="3000">
                          <a:solidFill>
                            <a:srgbClr val="FF0000"/>
                          </a:solidFill>
                        </a:rPr>
                        <a:t>um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amīc</a:t>
                      </a:r>
                      <a:r>
                        <a:rPr lang="en" sz="3000">
                          <a:solidFill>
                            <a:srgbClr val="FF0000"/>
                          </a:solidFill>
                        </a:rPr>
                        <a:t>ōs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the friend(s)</a:t>
                      </a:r>
                    </a:p>
                  </a:txBody>
                  <a:tcPr marL="91425" marR="91425" marT="91425" marB="91425"/>
                </a:tc>
              </a:tr>
              <a:tr h="7575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Ablative</a:t>
                      </a:r>
                    </a:p>
                  </a:txBody>
                  <a:tcPr marL="91425" marR="91425" marT="91425" marB="91425"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amīc</a:t>
                      </a:r>
                      <a:r>
                        <a:rPr lang="en" sz="3000">
                          <a:solidFill>
                            <a:srgbClr val="FF0000"/>
                          </a:solidFill>
                        </a:rPr>
                        <a:t>ō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amīc</a:t>
                      </a:r>
                      <a:r>
                        <a:rPr lang="en" sz="3000">
                          <a:solidFill>
                            <a:srgbClr val="FF0000"/>
                          </a:solidFill>
                        </a:rPr>
                        <a:t>īs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by/with/from the friend(s)</a:t>
                      </a:r>
                    </a:p>
                  </a:txBody>
                  <a:tcPr marL="91425" marR="91425" marT="91425" marB="91425"/>
                </a:tc>
              </a:tr>
              <a:tr h="78022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Vocative</a:t>
                      </a:r>
                    </a:p>
                  </a:txBody>
                  <a:tcPr marL="91425" marR="91425" marT="91425" marB="91425"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amīc</a:t>
                      </a:r>
                      <a:r>
                        <a:rPr lang="en" sz="300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amīc</a:t>
                      </a:r>
                      <a:r>
                        <a:rPr lang="en" sz="3000">
                          <a:solidFill>
                            <a:srgbClr val="FF0000"/>
                          </a:solidFill>
                        </a:rPr>
                        <a:t>ī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O, friend(s)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Masculines ending in -us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Note: 2nd declension masculine nouns ending in -us are the ONLY nouns whose vocative is not identical to its nominative.</a:t>
            </a:r>
          </a:p>
          <a:p>
            <a:endParaRPr lang="en" dirty="0"/>
          </a:p>
          <a:p>
            <a:pPr lvl="0" rtl="0">
              <a:buNone/>
            </a:pPr>
            <a:r>
              <a:rPr lang="en" dirty="0"/>
              <a:t>Marcus (nominative) --&gt; Marce (vocative)</a:t>
            </a:r>
          </a:p>
          <a:p>
            <a:pPr lvl="0" rtl="0">
              <a:buNone/>
            </a:pPr>
            <a:r>
              <a:rPr lang="en" dirty="0"/>
              <a:t>fīlius --&gt; </a:t>
            </a:r>
            <a:r>
              <a:rPr lang="en" dirty="0" smtClean="0"/>
              <a:t>fīl</a:t>
            </a:r>
            <a:r>
              <a:rPr lang="en-US" dirty="0" err="1" smtClean="0"/>
              <a:t>ī</a:t>
            </a:r>
            <a:r>
              <a:rPr lang="en-US" dirty="0" smtClean="0"/>
              <a:t>, </a:t>
            </a:r>
            <a:r>
              <a:rPr lang="en-US" dirty="0" err="1" smtClean="0"/>
              <a:t>Publius</a:t>
            </a:r>
            <a:r>
              <a:rPr lang="en-US" dirty="0" smtClean="0"/>
              <a:t> --&gt; </a:t>
            </a:r>
            <a:r>
              <a:rPr lang="en-US" dirty="0" err="1" smtClean="0"/>
              <a:t>Publī</a:t>
            </a:r>
            <a:endParaRPr lang="en" dirty="0"/>
          </a:p>
          <a:p>
            <a:endParaRPr lang="en" dirty="0"/>
          </a:p>
          <a:p>
            <a:pPr marL="457200" lvl="0" indent="-419100">
              <a:buClr>
                <a:schemeClr val="dk1"/>
              </a:buClr>
              <a:buSzPct val="138888"/>
              <a:buFont typeface="Arial"/>
              <a:buChar char="•"/>
            </a:pPr>
            <a:r>
              <a:rPr lang="en" sz="3600" dirty="0"/>
              <a:t>Adjectives will follow the same pattern of endings!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2nd Masculine ending in -er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Some 2nd declension masculine nouns end in -er.</a:t>
            </a:r>
          </a:p>
          <a:p>
            <a:pPr lvl="0" rtl="0">
              <a:buNone/>
            </a:pPr>
            <a:r>
              <a:rPr lang="en"/>
              <a:t>Remember the following:</a:t>
            </a:r>
          </a:p>
          <a:p>
            <a:pPr lvl="0" rtl="0">
              <a:buNone/>
            </a:pPr>
            <a:r>
              <a:rPr lang="en"/>
              <a:t/>
            </a:r>
            <a:br>
              <a:rPr lang="en"/>
            </a:br>
            <a:r>
              <a:rPr lang="en"/>
              <a:t>--the first word listed is always your nominative</a:t>
            </a:r>
          </a:p>
          <a:p>
            <a:pPr lvl="0" rtl="0">
              <a:buNone/>
            </a:pPr>
            <a:r>
              <a:rPr lang="en"/>
              <a:t>	--puer, puerī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--go to the </a:t>
            </a:r>
            <a:r>
              <a:rPr lang="en" b="1" u="sng"/>
              <a:t>genitive</a:t>
            </a:r>
            <a:r>
              <a:rPr lang="en"/>
              <a:t> to form the </a:t>
            </a:r>
            <a:r>
              <a:rPr lang="en" b="1" u="sng"/>
              <a:t>base</a:t>
            </a:r>
          </a:p>
          <a:p>
            <a:pPr lvl="0">
              <a:buNone/>
            </a:pPr>
            <a:r>
              <a:rPr lang="en"/>
              <a:t>	--ager, agrī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Apposition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Marcum, amīcum meum, videō.</a:t>
            </a:r>
          </a:p>
          <a:p>
            <a:endParaRPr lang="en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An </a:t>
            </a:r>
            <a:r>
              <a:rPr lang="en" b="1" u="sng"/>
              <a:t>appositive</a:t>
            </a:r>
            <a:r>
              <a:rPr lang="en" b="1"/>
              <a:t> </a:t>
            </a:r>
            <a:r>
              <a:rPr lang="en"/>
              <a:t>is a word or phrase "put near" a noun as an explanatory equivalent</a:t>
            </a:r>
          </a:p>
          <a:p>
            <a:endParaRPr lang="en"/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The nice Latin editors usually offset these with commas for your convenience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Word Order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6868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Latin does not rely on word order as English does.</a:t>
            </a:r>
          </a:p>
          <a:p>
            <a:endParaRPr lang="en"/>
          </a:p>
          <a:p>
            <a:pPr>
              <a:buNone/>
            </a:pPr>
            <a:r>
              <a:rPr lang="en"/>
              <a:t>Typically, your subject is near the beginning, and your verb is at the end.  It is crucial for us to pay attention to ENDINGS of words.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Quiz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6868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What case(s) may be represented by the ending </a:t>
            </a:r>
            <a:r>
              <a:rPr lang="en" b="1"/>
              <a:t>-īs</a:t>
            </a:r>
            <a:r>
              <a:rPr lang="en"/>
              <a:t>?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Give an example (in English) of an appositive.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Translate </a:t>
            </a:r>
            <a:r>
              <a:rPr lang="en" b="1"/>
              <a:t>virōrum</a:t>
            </a:r>
            <a:r>
              <a:rPr lang="en"/>
              <a:t>.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Give the vocative form of </a:t>
            </a:r>
            <a:r>
              <a:rPr lang="en" b="1"/>
              <a:t>fīlius, fīliī</a:t>
            </a:r>
            <a:r>
              <a:rPr lang="en"/>
              <a:t>.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Give the vocative form of </a:t>
            </a:r>
            <a:r>
              <a:rPr lang="en" b="1"/>
              <a:t>puer, puerī</a:t>
            </a:r>
            <a:r>
              <a:rPr lang="en"/>
              <a:t>.</a:t>
            </a:r>
          </a:p>
          <a:p>
            <a:pPr marL="457200" lvl="0" indent="-419100"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What would be the base of </a:t>
            </a:r>
            <a:r>
              <a:rPr lang="en" b="1"/>
              <a:t>puer, puerī</a:t>
            </a:r>
            <a:r>
              <a:rPr lang="en"/>
              <a:t>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Translate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Valē, mī amīce.</a:t>
            </a:r>
          </a:p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Virōs in agrō videō.</a:t>
            </a:r>
          </a:p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Amīcum fīliī meī vidēs.</a:t>
            </a:r>
          </a:p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Fīliō meō nihil datis.</a:t>
            </a:r>
          </a:p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Nihil puerum avarum satiat.</a:t>
            </a:r>
          </a:p>
          <a:p>
            <a:pPr marL="457200" lvl="0" indent="-419100">
              <a:lnSpc>
                <a:spcPct val="150000"/>
              </a:lnSpc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Puella nautam Romanum amat.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8942</TotalTime>
  <Words>681</Words>
  <Application>Microsoft Macintosh PowerPoint</Application>
  <PresentationFormat>On-screen Show (4:3)</PresentationFormat>
  <Paragraphs>146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/>
      <vt:lpstr>Wheelock Chapter III</vt:lpstr>
      <vt:lpstr>Second Declension</vt:lpstr>
      <vt:lpstr>Second Declension Masculine</vt:lpstr>
      <vt:lpstr>Masculines ending in -us</vt:lpstr>
      <vt:lpstr>2nd Masculine ending in -er</vt:lpstr>
      <vt:lpstr>Apposition</vt:lpstr>
      <vt:lpstr>Word Order</vt:lpstr>
      <vt:lpstr>Quiz</vt:lpstr>
      <vt:lpstr>Translate</vt:lpstr>
      <vt:lpstr>Translate</vt:lpstr>
      <vt:lpstr>Horace's Sermōnēs</vt:lpstr>
      <vt:lpstr>Chapter 3 Quiz</vt:lpstr>
      <vt:lpstr>PowerPoint Presentation</vt:lpstr>
      <vt:lpstr>Chapter 3 Quiz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Wheelock Chapter III</dc:title>
  <cp:lastModifiedBy>Steven</cp:lastModifiedBy>
  <cp:revision>8</cp:revision>
  <dcterms:modified xsi:type="dcterms:W3CDTF">2013-09-25T18:17:07Z</dcterms:modified>
</cp:coreProperties>
</file>