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38206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XXIX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4124474"/>
            <a:ext cx="7772400" cy="122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Imperfect Subjunctive</a:t>
            </a:r>
          </a:p>
          <a:p>
            <a:pPr lvl="0" rtl="0">
              <a:buNone/>
            </a:pPr>
            <a:r>
              <a:rPr lang="en"/>
              <a:t>Present/Imperfect Subjunctive of Sum/Possum</a:t>
            </a:r>
          </a:p>
          <a:p>
            <a:pPr>
              <a:buNone/>
            </a:pPr>
            <a:r>
              <a:rPr lang="en"/>
              <a:t>Result Clauses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Quaeris, Lesbia, quot bāsia tua sint mihi satis?  Tam multa bāsia quam magnus numerus Libyssae harēnae aut quam sīdera multa quae, ubi tacet nox, furtīvōs amōrēs hominum vident--tam bāsia multa (nēmō numerum scīre potest) sunt satis Catullō īnsānō</a:t>
            </a:r>
            <a:r>
              <a:rPr lang="en" dirty="0" smtClean="0"/>
              <a:t>!</a:t>
            </a:r>
            <a:endParaRPr lang="en" dirty="0"/>
          </a:p>
          <a:p>
            <a:pPr lvl="0" rtl="0">
              <a:buNone/>
            </a:pPr>
            <a:r>
              <a:rPr lang="en" b="1" dirty="0"/>
              <a:t>quot</a:t>
            </a:r>
            <a:r>
              <a:rPr lang="en" dirty="0"/>
              <a:t>...</a:t>
            </a:r>
            <a:r>
              <a:rPr lang="en" b="1" dirty="0"/>
              <a:t>sint</a:t>
            </a:r>
            <a:r>
              <a:rPr lang="en" dirty="0"/>
              <a:t> = how many...are</a:t>
            </a:r>
          </a:p>
          <a:p>
            <a:pPr lvl="0" rtl="0">
              <a:buNone/>
            </a:pPr>
            <a:r>
              <a:rPr lang="en" b="1" dirty="0"/>
              <a:t>Libyssae</a:t>
            </a:r>
            <a:r>
              <a:rPr lang="en" dirty="0"/>
              <a:t> = Libyan, African; </a:t>
            </a:r>
            <a:r>
              <a:rPr lang="en" b="1" dirty="0"/>
              <a:t>harēna</a:t>
            </a:r>
            <a:r>
              <a:rPr lang="en" dirty="0"/>
              <a:t> = sand</a:t>
            </a:r>
          </a:p>
          <a:p>
            <a:pPr lvl="0" rtl="0">
              <a:buNone/>
            </a:pPr>
            <a:r>
              <a:rPr lang="en" b="1" dirty="0"/>
              <a:t>furtīvus, -a, -um</a:t>
            </a:r>
            <a:r>
              <a:rPr lang="en" dirty="0"/>
              <a:t> = stolen, secret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Imperfect Subjunctive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Super easy.  </a:t>
            </a:r>
            <a:r>
              <a:rPr lang="en" b="1" dirty="0"/>
              <a:t>Infinitive + personal ending</a:t>
            </a:r>
          </a:p>
          <a:p>
            <a:endParaRPr lang="en" b="1" dirty="0"/>
          </a:p>
          <a:p>
            <a:pPr lvl="0" rtl="0">
              <a:buNone/>
            </a:pPr>
            <a:r>
              <a:rPr lang="en" b="1" dirty="0"/>
              <a:t>		Singular			Plural</a:t>
            </a:r>
          </a:p>
          <a:p>
            <a:endParaRPr lang="en" b="1" dirty="0"/>
          </a:p>
          <a:p>
            <a:pPr lvl="0" rtl="0">
              <a:buNone/>
            </a:pPr>
            <a:r>
              <a:rPr lang="en" b="1" dirty="0"/>
              <a:t>1</a:t>
            </a:r>
            <a:r>
              <a:rPr lang="en" b="1" baseline="30000" dirty="0"/>
              <a:t>st</a:t>
            </a:r>
            <a:r>
              <a:rPr lang="en" b="1" dirty="0"/>
              <a:t>	</a:t>
            </a:r>
            <a:r>
              <a:rPr lang="en" dirty="0" smtClean="0"/>
              <a:t>laudārem</a:t>
            </a:r>
            <a:r>
              <a:rPr lang="en" dirty="0"/>
              <a:t>			</a:t>
            </a:r>
            <a:r>
              <a:rPr lang="en" dirty="0" smtClean="0"/>
              <a:t>laudārēmus</a:t>
            </a:r>
            <a:endParaRPr lang="en" dirty="0"/>
          </a:p>
          <a:p>
            <a:endParaRPr lang="en" dirty="0"/>
          </a:p>
          <a:p>
            <a:pPr lvl="0" rtl="0">
              <a:buNone/>
            </a:pPr>
            <a:r>
              <a:rPr lang="en" b="1" dirty="0"/>
              <a:t>2</a:t>
            </a:r>
            <a:r>
              <a:rPr lang="en" b="1" baseline="30000" dirty="0"/>
              <a:t>nd</a:t>
            </a:r>
            <a:r>
              <a:rPr lang="en" b="1" dirty="0"/>
              <a:t>	</a:t>
            </a:r>
            <a:r>
              <a:rPr lang="en" dirty="0" smtClean="0"/>
              <a:t>laudārēs</a:t>
            </a:r>
            <a:r>
              <a:rPr lang="en" dirty="0"/>
              <a:t>			</a:t>
            </a:r>
            <a:r>
              <a:rPr lang="en" dirty="0" smtClean="0"/>
              <a:t>laudārētis</a:t>
            </a:r>
            <a:endParaRPr lang="en" dirty="0"/>
          </a:p>
          <a:p>
            <a:endParaRPr lang="en" dirty="0"/>
          </a:p>
          <a:p>
            <a:pPr>
              <a:buNone/>
            </a:pPr>
            <a:r>
              <a:rPr lang="en" b="1" dirty="0"/>
              <a:t>3</a:t>
            </a:r>
            <a:r>
              <a:rPr lang="en" b="1" baseline="30000" dirty="0"/>
              <a:t>rd</a:t>
            </a:r>
            <a:r>
              <a:rPr lang="en" b="1" dirty="0"/>
              <a:t>	</a:t>
            </a:r>
            <a:r>
              <a:rPr lang="en" dirty="0" smtClean="0"/>
              <a:t>laudāret</a:t>
            </a:r>
            <a:r>
              <a:rPr lang="en" dirty="0"/>
              <a:t>			</a:t>
            </a:r>
            <a:r>
              <a:rPr lang="en" dirty="0" smtClean="0"/>
              <a:t>laudārent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dirty="0"/>
              <a:t>Present Subjunctive</a:t>
            </a:r>
          </a:p>
          <a:p>
            <a:pPr>
              <a:buNone/>
            </a:pPr>
            <a:r>
              <a:rPr lang="en" dirty="0"/>
              <a:t>Sum		</a:t>
            </a:r>
            <a:r>
              <a:rPr lang="en" dirty="0" smtClean="0"/>
              <a:t>AND</a:t>
            </a:r>
            <a:r>
              <a:rPr lang="en" dirty="0"/>
              <a:t>		Possum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Singular</a:t>
            </a:r>
          </a:p>
          <a:p>
            <a:pPr lvl="0" rtl="0">
              <a:buNone/>
            </a:pPr>
            <a:r>
              <a:rPr lang="en" dirty="0"/>
              <a:t>1.	</a:t>
            </a:r>
            <a:r>
              <a:rPr lang="en-US" dirty="0" smtClean="0"/>
              <a:t> </a:t>
            </a:r>
            <a:r>
              <a:rPr lang="en" dirty="0" smtClean="0"/>
              <a:t>sim</a:t>
            </a:r>
            <a:r>
              <a:rPr lang="en" dirty="0"/>
              <a:t>					</a:t>
            </a:r>
            <a:r>
              <a:rPr lang="en" dirty="0" smtClean="0"/>
              <a:t>possim</a:t>
            </a:r>
            <a:endParaRPr lang="en" dirty="0"/>
          </a:p>
          <a:p>
            <a:pPr lvl="0" rtl="0">
              <a:buNone/>
            </a:pPr>
            <a:r>
              <a:rPr lang="en" dirty="0"/>
              <a:t>2.	</a:t>
            </a:r>
            <a:r>
              <a:rPr lang="en-US" dirty="0" smtClean="0"/>
              <a:t> </a:t>
            </a:r>
            <a:r>
              <a:rPr lang="en" dirty="0" smtClean="0"/>
              <a:t>sīs</a:t>
            </a:r>
            <a:r>
              <a:rPr lang="en" dirty="0"/>
              <a:t>						</a:t>
            </a:r>
            <a:r>
              <a:rPr lang="en" dirty="0" smtClean="0"/>
              <a:t>possīs</a:t>
            </a:r>
            <a:endParaRPr lang="en" dirty="0"/>
          </a:p>
          <a:p>
            <a:pPr lvl="0" rtl="0">
              <a:buNone/>
            </a:pPr>
            <a:r>
              <a:rPr lang="en" dirty="0"/>
              <a:t>3.	</a:t>
            </a:r>
            <a:r>
              <a:rPr lang="en-US" dirty="0" smtClean="0"/>
              <a:t> </a:t>
            </a:r>
            <a:r>
              <a:rPr lang="en" dirty="0" smtClean="0"/>
              <a:t>sit</a:t>
            </a:r>
            <a:r>
              <a:rPr lang="en" dirty="0"/>
              <a:t>						</a:t>
            </a:r>
            <a:r>
              <a:rPr lang="en" dirty="0" smtClean="0"/>
              <a:t>possit</a:t>
            </a:r>
            <a:endParaRPr lang="en" dirty="0"/>
          </a:p>
          <a:p>
            <a:endParaRPr lang="en" dirty="0"/>
          </a:p>
          <a:p>
            <a:pPr lvl="0" rtl="0">
              <a:buNone/>
            </a:pPr>
            <a:r>
              <a:rPr lang="en" b="1" dirty="0"/>
              <a:t>Plural</a:t>
            </a:r>
          </a:p>
          <a:p>
            <a:pPr lvl="0" rtl="0">
              <a:buNone/>
            </a:pPr>
            <a:r>
              <a:rPr lang="en" dirty="0"/>
              <a:t>1.	</a:t>
            </a:r>
            <a:r>
              <a:rPr lang="en-US" dirty="0" smtClean="0"/>
              <a:t> </a:t>
            </a:r>
            <a:r>
              <a:rPr lang="en" dirty="0" smtClean="0"/>
              <a:t>sīmus</a:t>
            </a:r>
            <a:r>
              <a:rPr lang="en" dirty="0"/>
              <a:t>					</a:t>
            </a:r>
            <a:r>
              <a:rPr lang="en" dirty="0" smtClean="0"/>
              <a:t>possīmus</a:t>
            </a:r>
            <a:endParaRPr lang="en" dirty="0"/>
          </a:p>
          <a:p>
            <a:pPr lvl="0" rtl="0">
              <a:buNone/>
            </a:pPr>
            <a:r>
              <a:rPr lang="en" dirty="0"/>
              <a:t>2.	</a:t>
            </a:r>
            <a:r>
              <a:rPr lang="en-US" dirty="0" smtClean="0"/>
              <a:t> </a:t>
            </a:r>
            <a:r>
              <a:rPr lang="en" dirty="0" smtClean="0"/>
              <a:t>sītis</a:t>
            </a:r>
            <a:r>
              <a:rPr lang="en" dirty="0"/>
              <a:t>					possītis</a:t>
            </a:r>
          </a:p>
          <a:p>
            <a:pPr>
              <a:buNone/>
            </a:pPr>
            <a:r>
              <a:rPr lang="en" dirty="0"/>
              <a:t>3.	</a:t>
            </a:r>
            <a:r>
              <a:rPr lang="en-US" dirty="0" smtClean="0"/>
              <a:t> </a:t>
            </a:r>
            <a:r>
              <a:rPr lang="en" dirty="0" smtClean="0"/>
              <a:t>sint</a:t>
            </a:r>
            <a:r>
              <a:rPr lang="en" dirty="0"/>
              <a:t>					possint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dirty="0"/>
              <a:t>Imperfect Subjunctive</a:t>
            </a:r>
          </a:p>
          <a:p>
            <a:pPr lvl="0" rtl="0">
              <a:buNone/>
            </a:pPr>
            <a:r>
              <a:rPr lang="en" dirty="0"/>
              <a:t>Sum		AND		Possum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410975"/>
            <a:ext cx="8229600" cy="4736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Singular</a:t>
            </a:r>
          </a:p>
          <a:p>
            <a:pPr lvl="0" rtl="0">
              <a:buNone/>
            </a:pPr>
            <a:r>
              <a:rPr lang="en" dirty="0"/>
              <a:t>1.	</a:t>
            </a:r>
            <a:r>
              <a:rPr lang="en-US" dirty="0" smtClean="0"/>
              <a:t> </a:t>
            </a:r>
            <a:r>
              <a:rPr lang="en" dirty="0" smtClean="0"/>
              <a:t>essem</a:t>
            </a:r>
            <a:r>
              <a:rPr lang="en" dirty="0"/>
              <a:t>				</a:t>
            </a:r>
            <a:r>
              <a:rPr lang="en" dirty="0" smtClean="0"/>
              <a:t>possem</a:t>
            </a:r>
            <a:endParaRPr lang="en" dirty="0"/>
          </a:p>
          <a:p>
            <a:pPr lvl="0" rtl="0">
              <a:buNone/>
            </a:pPr>
            <a:r>
              <a:rPr lang="en" dirty="0"/>
              <a:t>2.	</a:t>
            </a:r>
            <a:r>
              <a:rPr lang="en-US" dirty="0" smtClean="0"/>
              <a:t> </a:t>
            </a:r>
            <a:r>
              <a:rPr lang="en" dirty="0" smtClean="0"/>
              <a:t>essēs</a:t>
            </a:r>
            <a:r>
              <a:rPr lang="en" dirty="0"/>
              <a:t>				possēs</a:t>
            </a:r>
          </a:p>
          <a:p>
            <a:pPr lvl="0" rtl="0">
              <a:buNone/>
            </a:pPr>
            <a:r>
              <a:rPr lang="en" dirty="0"/>
              <a:t>3.	</a:t>
            </a:r>
            <a:r>
              <a:rPr lang="en-US" dirty="0" smtClean="0"/>
              <a:t> </a:t>
            </a:r>
            <a:r>
              <a:rPr lang="en" dirty="0" smtClean="0"/>
              <a:t>esset</a:t>
            </a:r>
            <a:r>
              <a:rPr lang="en" dirty="0"/>
              <a:t>				posset</a:t>
            </a:r>
          </a:p>
          <a:p>
            <a:endParaRPr lang="en" dirty="0"/>
          </a:p>
          <a:p>
            <a:pPr lvl="0" rtl="0">
              <a:buNone/>
            </a:pPr>
            <a:r>
              <a:rPr lang="en" b="1" dirty="0"/>
              <a:t>Plural</a:t>
            </a:r>
          </a:p>
          <a:p>
            <a:pPr lvl="0" rtl="0">
              <a:buNone/>
            </a:pPr>
            <a:r>
              <a:rPr lang="en" dirty="0"/>
              <a:t>1.	</a:t>
            </a:r>
            <a:r>
              <a:rPr lang="en-US" dirty="0" smtClean="0"/>
              <a:t> </a:t>
            </a:r>
            <a:r>
              <a:rPr lang="en" dirty="0" smtClean="0"/>
              <a:t>essēmus</a:t>
            </a:r>
            <a:r>
              <a:rPr lang="en" dirty="0"/>
              <a:t>		</a:t>
            </a:r>
            <a:r>
              <a:rPr lang="en-US" dirty="0"/>
              <a:t>	</a:t>
            </a:r>
            <a:r>
              <a:rPr lang="en" dirty="0" smtClean="0"/>
              <a:t>possēmus</a:t>
            </a:r>
            <a:endParaRPr lang="en" dirty="0"/>
          </a:p>
          <a:p>
            <a:pPr lvl="0" rtl="0">
              <a:buNone/>
            </a:pPr>
            <a:r>
              <a:rPr lang="en" dirty="0"/>
              <a:t>2</a:t>
            </a:r>
            <a:r>
              <a:rPr lang="en" dirty="0" smtClean="0"/>
              <a:t>.</a:t>
            </a:r>
            <a:r>
              <a:rPr lang="en-US" dirty="0" smtClean="0"/>
              <a:t> </a:t>
            </a:r>
            <a:r>
              <a:rPr lang="en" dirty="0" smtClean="0"/>
              <a:t>essētis</a:t>
            </a:r>
            <a:r>
              <a:rPr lang="en" dirty="0"/>
              <a:t>				possētis</a:t>
            </a:r>
          </a:p>
          <a:p>
            <a:pPr lvl="0" rtl="0">
              <a:buNone/>
            </a:pPr>
            <a:r>
              <a:rPr lang="en" dirty="0"/>
              <a:t>3.	</a:t>
            </a:r>
            <a:r>
              <a:rPr lang="en-US" dirty="0" smtClean="0"/>
              <a:t> </a:t>
            </a:r>
            <a:r>
              <a:rPr lang="en" dirty="0" smtClean="0"/>
              <a:t>essent</a:t>
            </a:r>
            <a:r>
              <a:rPr lang="en" dirty="0"/>
              <a:t>				possent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61650" y="6287775"/>
            <a:ext cx="8229600" cy="400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 b="1">
                <a:solidFill>
                  <a:srgbClr val="351C75"/>
                </a:solidFill>
              </a:rPr>
              <a:t>*In other words, the same as any other imperfect.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Translating Imperfect Subjunctive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Subjunctive </a:t>
            </a:r>
            <a:r>
              <a:rPr lang="en" i="1"/>
              <a:t>really</a:t>
            </a:r>
            <a:r>
              <a:rPr lang="en"/>
              <a:t> depends on it's usage; that being said, purpose clauses using the past tense use </a:t>
            </a:r>
            <a:r>
              <a:rPr lang="en" b="1"/>
              <a:t>might</a:t>
            </a:r>
            <a:r>
              <a:rPr lang="en"/>
              <a:t> instead of </a:t>
            </a:r>
            <a:r>
              <a:rPr lang="en" b="1"/>
              <a:t>may</a:t>
            </a:r>
            <a:r>
              <a:rPr lang="en"/>
              <a:t>.  That is, when speculating that events might have been other than they were, use </a:t>
            </a:r>
            <a:r>
              <a:rPr lang="en" b="1"/>
              <a:t>might</a:t>
            </a:r>
            <a:r>
              <a:rPr lang="en"/>
              <a:t>.</a:t>
            </a:r>
          </a:p>
          <a:p>
            <a:pPr lvl="0" rtl="0">
              <a:buNone/>
            </a:pPr>
            <a:r>
              <a:rPr lang="en"/>
              <a:t>Purpose clauses:</a:t>
            </a:r>
          </a:p>
          <a:p>
            <a:pPr lvl="0" rtl="0">
              <a:buNone/>
            </a:pPr>
            <a:r>
              <a:rPr lang="en"/>
              <a:t>Hoc </a:t>
            </a:r>
            <a:r>
              <a:rPr lang="en" u="sng"/>
              <a:t>dīxit</a:t>
            </a:r>
            <a:r>
              <a:rPr lang="en"/>
              <a:t> </a:t>
            </a:r>
            <a:r>
              <a:rPr lang="en" b="1"/>
              <a:t>ut</a:t>
            </a:r>
            <a:r>
              <a:rPr lang="en"/>
              <a:t> eōs </a:t>
            </a:r>
            <a:r>
              <a:rPr lang="en" b="1"/>
              <a:t>iuvāret</a:t>
            </a:r>
            <a:r>
              <a:rPr lang="en"/>
              <a:t>; </a:t>
            </a:r>
            <a:r>
              <a:rPr lang="en" b="1"/>
              <a:t>he said this so that he might help them </a:t>
            </a:r>
            <a:r>
              <a:rPr lang="en" i="1"/>
              <a:t>or</a:t>
            </a:r>
            <a:r>
              <a:rPr lang="en" b="1"/>
              <a:t> in order to help them</a:t>
            </a:r>
          </a:p>
          <a:p>
            <a:endParaRPr lang="en" b="1"/>
          </a:p>
          <a:p>
            <a:pPr>
              <a:buNone/>
            </a:pPr>
            <a:r>
              <a:rPr lang="en"/>
              <a:t>Other constructions may use </a:t>
            </a:r>
            <a:r>
              <a:rPr lang="en" i="1"/>
              <a:t>were</a:t>
            </a:r>
            <a:r>
              <a:rPr lang="en"/>
              <a:t> or </a:t>
            </a:r>
            <a:r>
              <a:rPr lang="en" i="1"/>
              <a:t>would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Result Clauses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Purpose clause answers </a:t>
            </a:r>
            <a:r>
              <a:rPr lang="en" i="1"/>
              <a:t>why</a:t>
            </a:r>
            <a:r>
              <a:rPr lang="en"/>
              <a:t> it was done?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Result clause answer what was the </a:t>
            </a:r>
            <a:r>
              <a:rPr lang="en" i="1"/>
              <a:t>outcome</a:t>
            </a:r>
            <a:r>
              <a:rPr lang="en"/>
              <a:t>?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It was raining so hard </a:t>
            </a:r>
            <a:r>
              <a:rPr lang="en" i="1"/>
              <a:t>that the streets are flooding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She studied so diligently </a:t>
            </a:r>
            <a:r>
              <a:rPr lang="en" i="1"/>
              <a:t>that she knew Latin like a boss</a:t>
            </a:r>
          </a:p>
          <a:p>
            <a:endParaRPr lang="en" i="1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Main clause (usually containing </a:t>
            </a:r>
            <a:r>
              <a:rPr lang="en" b="1"/>
              <a:t>ita, tam, sīc</a:t>
            </a:r>
            <a:r>
              <a:rPr lang="en"/>
              <a:t> or </a:t>
            </a:r>
            <a:r>
              <a:rPr lang="en" b="1"/>
              <a:t>tantus</a:t>
            </a:r>
            <a:r>
              <a:rPr lang="en"/>
              <a:t>) followed by </a:t>
            </a:r>
            <a:r>
              <a:rPr lang="en" b="1"/>
              <a:t>ut</a:t>
            </a:r>
            <a:r>
              <a:rPr lang="en"/>
              <a:t> + subjunctive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Translate the verb as indicative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Result Clauses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Tanta</a:t>
            </a:r>
            <a:r>
              <a:rPr lang="en"/>
              <a:t> fēcit </a:t>
            </a:r>
            <a:r>
              <a:rPr lang="en" b="1"/>
              <a:t>ut </a:t>
            </a:r>
            <a:r>
              <a:rPr lang="en"/>
              <a:t>urbem </a:t>
            </a:r>
            <a:r>
              <a:rPr lang="en" b="1"/>
              <a:t>servāret</a:t>
            </a:r>
            <a:r>
              <a:rPr lang="en"/>
              <a:t>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He did </a:t>
            </a:r>
            <a:r>
              <a:rPr lang="en" b="1"/>
              <a:t>such great </a:t>
            </a:r>
            <a:r>
              <a:rPr lang="en"/>
              <a:t>things </a:t>
            </a:r>
            <a:r>
              <a:rPr lang="en" b="1"/>
              <a:t>that</a:t>
            </a:r>
            <a:r>
              <a:rPr lang="en"/>
              <a:t> he </a:t>
            </a:r>
            <a:r>
              <a:rPr lang="en" b="1"/>
              <a:t>saved</a:t>
            </a:r>
            <a:r>
              <a:rPr lang="en"/>
              <a:t> the city.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Tam </a:t>
            </a:r>
            <a:r>
              <a:rPr lang="en"/>
              <a:t>strēnuē</a:t>
            </a:r>
            <a:r>
              <a:rPr lang="en" b="1"/>
              <a:t> </a:t>
            </a:r>
            <a:r>
              <a:rPr lang="en"/>
              <a:t>labōrat</a:t>
            </a:r>
            <a:r>
              <a:rPr lang="en" b="1"/>
              <a:t> ut </a:t>
            </a:r>
            <a:r>
              <a:rPr lang="en"/>
              <a:t>multa </a:t>
            </a:r>
            <a:r>
              <a:rPr lang="en" b="1"/>
              <a:t>perficiat</a:t>
            </a:r>
            <a:r>
              <a:rPr lang="en"/>
              <a:t>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He works </a:t>
            </a:r>
            <a:r>
              <a:rPr lang="en" b="1"/>
              <a:t>so</a:t>
            </a:r>
            <a:r>
              <a:rPr lang="en"/>
              <a:t> strenuously </a:t>
            </a:r>
            <a:r>
              <a:rPr lang="en" b="1"/>
              <a:t>that</a:t>
            </a:r>
            <a:r>
              <a:rPr lang="en"/>
              <a:t> he </a:t>
            </a:r>
            <a:r>
              <a:rPr lang="en" b="1"/>
              <a:t>completes</a:t>
            </a:r>
            <a:r>
              <a:rPr lang="en"/>
              <a:t> many things.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Hoc </a:t>
            </a:r>
            <a:r>
              <a:rPr lang="en" b="1"/>
              <a:t>tantā</a:t>
            </a:r>
            <a:r>
              <a:rPr lang="en"/>
              <a:t> benevolentiā dīxit </a:t>
            </a:r>
            <a:r>
              <a:rPr lang="en" b="1"/>
              <a:t>ut</a:t>
            </a:r>
            <a:r>
              <a:rPr lang="en"/>
              <a:t> eōs </a:t>
            </a:r>
            <a:r>
              <a:rPr lang="en" b="1"/>
              <a:t>nōn offenderet</a:t>
            </a:r>
            <a:r>
              <a:rPr lang="en"/>
              <a:t>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He said this with </a:t>
            </a:r>
            <a:r>
              <a:rPr lang="en" b="1"/>
              <a:t>such great</a:t>
            </a:r>
            <a:r>
              <a:rPr lang="en"/>
              <a:t> kindness </a:t>
            </a:r>
            <a:r>
              <a:rPr lang="en" b="1"/>
              <a:t>that</a:t>
            </a:r>
            <a:r>
              <a:rPr lang="en"/>
              <a:t> </a:t>
            </a:r>
            <a:r>
              <a:rPr lang="en" b="1"/>
              <a:t>he did not offend </a:t>
            </a:r>
            <a:r>
              <a:rPr lang="en"/>
              <a:t>them.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686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Translate</a:t>
            </a:r>
          </a:p>
          <a:p>
            <a:pPr>
              <a:buNone/>
            </a:pPr>
            <a:r>
              <a:rPr lang="en"/>
              <a:t>Identify the subjunctive usage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0" y="1530825"/>
            <a:ext cx="9144000" cy="532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dirty="0"/>
              <a:t>Omnia vincit Amor; et nōs cēdāmus Amōrī.</a:t>
            </a:r>
          </a:p>
          <a:p>
            <a:endParaRPr lang="en" dirty="0"/>
          </a:p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dirty="0"/>
              <a:t>Ita dūrus erās ut nōn amōre mollīrī possēs.</a:t>
            </a:r>
          </a:p>
          <a:p>
            <a:endParaRPr lang="en" dirty="0"/>
          </a:p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dirty="0"/>
              <a:t>Quondam fuit in hāc rē pūblicā tanta virtūs ut virī fortēs cīvem perniciōsum ācriōribus poenīs quam acerbissimum hostem reprimerent.</a:t>
            </a:r>
          </a:p>
          <a:p>
            <a:endParaRPr lang="en" dirty="0"/>
          </a:p>
          <a:p>
            <a:pPr marL="457200" lvl="0" indent="-41910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dirty="0"/>
              <a:t>Ita praeclāra est recuperātiō lībertātis ut nē mors quidem in hāc rē sit fugienda. </a:t>
            </a:r>
            <a:r>
              <a:rPr lang="en" sz="2400" dirty="0"/>
              <a:t>(recuperātiō = recovery)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dirty="0"/>
              <a:t>Praecepta tua sint brevia ut cito mentēs discipulōrum ea discant teneantque </a:t>
            </a:r>
            <a:r>
              <a:rPr lang="en" dirty="0" smtClean="0"/>
              <a:t>memoriā.</a:t>
            </a:r>
            <a:endParaRPr lang="en" dirty="0"/>
          </a:p>
          <a:p>
            <a:endParaRPr lang="en" dirty="0"/>
          </a:p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dirty="0"/>
              <a:t>Nihil tam difficile est ut nōn possit studiō invēstīgārī. (invēstīgāre = to track down)</a:t>
            </a:r>
          </a:p>
          <a:p>
            <a:endParaRPr lang="en" dirty="0"/>
          </a:p>
          <a:p>
            <a:pPr marL="457200" lvl="0" indent="-41910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dirty="0"/>
              <a:t>Tanta est vīs probitātis ut eam etiam in hoste dīligāmus.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9098</TotalTime>
  <Words>419</Words>
  <Application>Microsoft Macintosh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/>
      <vt:lpstr>Wheelock XXIX</vt:lpstr>
      <vt:lpstr>Imperfect Subjunctive</vt:lpstr>
      <vt:lpstr>Present Subjunctive Sum  AND  Possum</vt:lpstr>
      <vt:lpstr>Imperfect Subjunctive Sum  AND  Possum</vt:lpstr>
      <vt:lpstr>Translating Imperfect Subjunctive</vt:lpstr>
      <vt:lpstr>Result Clauses</vt:lpstr>
      <vt:lpstr>Result Clauses</vt:lpstr>
      <vt:lpstr>Translate Identify the subjunctive usage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XXIX</dc:title>
  <cp:lastModifiedBy>Steven</cp:lastModifiedBy>
  <cp:revision>7</cp:revision>
  <dcterms:modified xsi:type="dcterms:W3CDTF">2013-12-08T22:00:10Z</dcterms:modified>
</cp:coreProperties>
</file>