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2FB57E04-E317-49CF-B540-00D227D1DF45}">
  <a:tblStyle styleId="{2FB57E04-E317-49CF-B540-00D227D1DF45}" styleName="Table_0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3" d="100"/>
          <a:sy n="43" d="100"/>
        </p:scale>
        <p:origin x="-13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8947405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forms are okay... translating can be tricky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*good news: only four subjunctive tenses, i.e. present, imperfect, perfect, pluperfect</a:t>
            </a:r>
            <a:br>
              <a:rPr lang="en"/>
            </a:br>
            <a:r>
              <a:rPr lang="en"/>
              <a:t>the characteristic stem vowel changes</a:t>
            </a:r>
          </a:p>
          <a:p>
            <a:pPr>
              <a:buNone/>
            </a:pPr>
            <a:r>
              <a:rPr lang="en"/>
              <a:t>*passive would use passive endings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-US" smtClean="0"/>
              <a:t>P, N, T, M, V or VM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*Main clause*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*subordinate clause*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 rot="10800000" flipH="1">
            <a:off x="0" y="4124512"/>
            <a:ext cx="8458200" cy="9497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734342"/>
            <a:ext cx="7772400" cy="2245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4572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4572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4572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4572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4572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4572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4572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4572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4572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4124476"/>
            <a:ext cx="7772400" cy="94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190500" algn="l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30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90500" algn="l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30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90500" algn="l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30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90500" algn="l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30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0500" algn="l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30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90500" algn="l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30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90500" algn="l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30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90500" algn="l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30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90500" algn="l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30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/>
        </p:nvSpPr>
        <p:spPr>
          <a:xfrm>
            <a:off x="0" y="274636"/>
            <a:ext cx="8686800" cy="15543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>
                <a:solidFill>
                  <a:schemeClr val="lt1"/>
                </a:solidFill>
              </a:defRPr>
            </a:lvl1pPr>
            <a:lvl2pPr rtl="0">
              <a:defRPr>
                <a:solidFill>
                  <a:schemeClr val="lt1"/>
                </a:solidFill>
              </a:defRPr>
            </a:lvl2pPr>
            <a:lvl3pPr rtl="0">
              <a:defRPr>
                <a:solidFill>
                  <a:schemeClr val="lt1"/>
                </a:solidFill>
              </a:defRPr>
            </a:lvl3pPr>
            <a:lvl4pPr rtl="0">
              <a:defRPr>
                <a:solidFill>
                  <a:schemeClr val="lt1"/>
                </a:solidFill>
              </a:defRPr>
            </a:lvl4pPr>
            <a:lvl5pPr rtl="0">
              <a:defRPr>
                <a:solidFill>
                  <a:schemeClr val="lt1"/>
                </a:solidFill>
              </a:defRPr>
            </a:lvl5pPr>
            <a:lvl6pPr rtl="0">
              <a:defRPr>
                <a:solidFill>
                  <a:schemeClr val="lt1"/>
                </a:solidFill>
              </a:defRPr>
            </a:lvl6pPr>
            <a:lvl7pPr rtl="0">
              <a:defRPr>
                <a:solidFill>
                  <a:schemeClr val="lt1"/>
                </a:solidFill>
              </a:defRPr>
            </a:lvl7pPr>
            <a:lvl8pPr rtl="0">
              <a:defRPr>
                <a:solidFill>
                  <a:schemeClr val="lt1"/>
                </a:solidFill>
              </a:defRPr>
            </a:lvl8pPr>
            <a:lvl9pPr rtl="0"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947332"/>
            <a:ext cx="8229600" cy="4620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0" y="274636"/>
            <a:ext cx="8686800" cy="15543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947332"/>
            <a:ext cx="4030200" cy="4620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56667" y="1949211"/>
            <a:ext cx="4030200" cy="4620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274636"/>
            <a:ext cx="8686800" cy="15543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0" y="5875078"/>
            <a:ext cx="8686800" cy="6927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2400" b="1" i="0">
                <a:solidFill>
                  <a:schemeClr val="lt1"/>
                </a:solidFill>
              </a:defRPr>
            </a:lvl1pPr>
            <a:lvl2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2400" b="1" i="0">
                <a:solidFill>
                  <a:schemeClr val="lt1"/>
                </a:solidFill>
              </a:defRPr>
            </a:lvl2pPr>
            <a:lvl3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2400" b="1" i="0">
                <a:solidFill>
                  <a:schemeClr val="lt1"/>
                </a:solidFill>
              </a:defRPr>
            </a:lvl3pPr>
            <a:lvl4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2400" b="1" i="0">
                <a:solidFill>
                  <a:schemeClr val="lt1"/>
                </a:solidFill>
              </a:defRPr>
            </a:lvl4pPr>
            <a:lvl5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2400" b="1" i="0">
                <a:solidFill>
                  <a:schemeClr val="lt1"/>
                </a:solidFill>
              </a:defRPr>
            </a:lvl5pPr>
            <a:lvl6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2400" b="1" i="0">
                <a:solidFill>
                  <a:schemeClr val="lt1"/>
                </a:solidFill>
              </a:defRPr>
            </a:lvl6pPr>
            <a:lvl7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2400" b="1" i="0">
                <a:solidFill>
                  <a:schemeClr val="lt1"/>
                </a:solidFill>
              </a:defRPr>
            </a:lvl7pPr>
            <a:lvl8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2400" b="1" i="0">
                <a:solidFill>
                  <a:schemeClr val="lt1"/>
                </a:solidFill>
              </a:defRPr>
            </a:lvl8pPr>
            <a:lvl9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2400" b="1" i="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947332"/>
            <a:ext cx="8229600" cy="4620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dk2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chemeClr val="dk2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ctrTitle"/>
          </p:nvPr>
        </p:nvSpPr>
        <p:spPr>
          <a:xfrm>
            <a:off x="685800" y="1734342"/>
            <a:ext cx="7772400" cy="2245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Wheelock XXVIII</a:t>
            </a:r>
          </a:p>
        </p:txBody>
      </p:sp>
      <p:sp>
        <p:nvSpPr>
          <p:cNvPr id="29" name="Shape 29"/>
          <p:cNvSpPr txBox="1">
            <a:spLocks noGrp="1"/>
          </p:cNvSpPr>
          <p:nvPr>
            <p:ph type="subTitle" idx="1"/>
          </p:nvPr>
        </p:nvSpPr>
        <p:spPr>
          <a:xfrm>
            <a:off x="685800" y="4124476"/>
            <a:ext cx="7772400" cy="9497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/>
              <a:t>Subjunctive Mood--Present</a:t>
            </a:r>
          </a:p>
          <a:p>
            <a:pPr>
              <a:buNone/>
            </a:pPr>
            <a:r>
              <a:rPr lang="en"/>
              <a:t>Jussive &amp; Purpose Clauses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/>
        </p:nvSpPr>
        <p:spPr>
          <a:xfrm>
            <a:off x="75" y="-100"/>
            <a:ext cx="9144000" cy="68580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marL="457200" lvl="0" indent="-412750" rtl="0"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2900"/>
              <a:t>Primum diem ā Sōle appellāvērunt, quī prīnceps est omnium stēllārum ut īdem diēs est prae omnibus diēbus aliīs.</a:t>
            </a:r>
          </a:p>
          <a:p>
            <a:pPr marL="457200" lvl="0" indent="-412750" rtl="0"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2900"/>
              <a:t>Secundum diem ā Lūnā appellāvērunt, quae ex Sōle lūcem accēpit.</a:t>
            </a:r>
          </a:p>
          <a:p>
            <a:pPr marL="457200" lvl="0" indent="-412750" rtl="0"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2900"/>
              <a:t>Tertium ab stēllā Mārtis, quae vesper appellātur.</a:t>
            </a:r>
          </a:p>
          <a:p>
            <a:pPr marL="457200" lvl="0" indent="-412750" rtl="0"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2900"/>
              <a:t>Quārtum ab stēllā Mercuriī.</a:t>
            </a:r>
          </a:p>
          <a:p>
            <a:pPr marL="457200" lvl="0" indent="-412750" rtl="0"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2900"/>
              <a:t>Quīntum ab stēllā Iovis.</a:t>
            </a:r>
          </a:p>
          <a:p>
            <a:pPr marL="457200" lvl="0" indent="-412750" rtl="0"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2900"/>
              <a:t>Sextum ā Veneris stēllā quam Lūciferum appellāvērunt, quae inter omnēs stēllās plūrimum lūcis habet.</a:t>
            </a:r>
          </a:p>
          <a:p>
            <a:pPr marL="457200" lvl="0" indent="-412750" rtl="0"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2900"/>
              <a:t>Septimum ab stēlla Sāturnī, quae dīcitur cursum suum trīgintā annīs explēre.</a:t>
            </a:r>
          </a:p>
          <a:p>
            <a:pPr marL="457200" lvl="0" indent="-412750"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2900"/>
              <a:t>Apud Hebraeōs autem diēs prīmus dīcitur ūnus diēs sabbatī, quī in linguā nostrā diēs dominicus est, quem pāgānī Sōlī dēdicāvērunt.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644535"/>
              </p:ext>
            </p:extLst>
          </p:nvPr>
        </p:nvGraphicFramePr>
        <p:xfrm>
          <a:off x="0" y="619126"/>
          <a:ext cx="9144000" cy="4571999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4572000"/>
                <a:gridCol w="4572000"/>
              </a:tblGrid>
              <a:tr h="463822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Wheelock</a:t>
                      </a:r>
                      <a:r>
                        <a:rPr lang="en-US" sz="2800" baseline="0" dirty="0" smtClean="0"/>
                        <a:t> 28 Quiz</a:t>
                      </a:r>
                      <a:endParaRPr 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63822"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1. </a:t>
                      </a:r>
                      <a:r>
                        <a:rPr lang="en-US" sz="2800" dirty="0" err="1" smtClean="0"/>
                        <a:t>cursus</a:t>
                      </a:r>
                      <a:r>
                        <a:rPr lang="en-US" sz="2800" dirty="0" smtClean="0"/>
                        <a:t>, </a:t>
                      </a:r>
                      <a:r>
                        <a:rPr lang="en-US" sz="2800" dirty="0" err="1" smtClean="0"/>
                        <a:t>cursūs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5. </a:t>
                      </a:r>
                      <a:r>
                        <a:rPr lang="en-US" sz="2800" dirty="0" err="1" smtClean="0"/>
                        <a:t>mortuus</a:t>
                      </a:r>
                      <a:r>
                        <a:rPr lang="en-US" sz="2800" dirty="0" smtClean="0"/>
                        <a:t>, -a, -um</a:t>
                      </a:r>
                      <a:endParaRPr lang="en-US" sz="2800" dirty="0"/>
                    </a:p>
                  </a:txBody>
                  <a:tcPr/>
                </a:tc>
              </a:tr>
              <a:tr h="463822"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2. </a:t>
                      </a:r>
                      <a:r>
                        <a:rPr lang="en-US" sz="2800" dirty="0" err="1" smtClean="0"/>
                        <a:t>stēlla</a:t>
                      </a:r>
                      <a:r>
                        <a:rPr lang="en-US" sz="2800" dirty="0" smtClean="0"/>
                        <a:t>, </a:t>
                      </a:r>
                      <a:r>
                        <a:rPr lang="en-US" sz="2800" dirty="0" err="1" smtClean="0"/>
                        <a:t>stēllae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6. </a:t>
                      </a:r>
                      <a:r>
                        <a:rPr lang="en-US" sz="2800" dirty="0" err="1" smtClean="0"/>
                        <a:t>prīnceps</a:t>
                      </a:r>
                      <a:endParaRPr lang="en-US" sz="2800" dirty="0"/>
                    </a:p>
                  </a:txBody>
                  <a:tcPr/>
                </a:tc>
              </a:tr>
              <a:tr h="463822"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3. </a:t>
                      </a:r>
                      <a:r>
                        <a:rPr lang="en-US" sz="2800" dirty="0" err="1" smtClean="0"/>
                        <a:t>arma</a:t>
                      </a:r>
                      <a:r>
                        <a:rPr lang="en-US" sz="2800" dirty="0" smtClean="0"/>
                        <a:t>,</a:t>
                      </a:r>
                      <a:r>
                        <a:rPr lang="en-US" sz="2800" baseline="0" dirty="0" smtClean="0"/>
                        <a:t> -</a:t>
                      </a:r>
                      <a:r>
                        <a:rPr lang="en-US" sz="2800" baseline="0" dirty="0" err="1" smtClean="0"/>
                        <a:t>orum</a:t>
                      </a:r>
                      <a:r>
                        <a:rPr lang="en-US" sz="2800" dirty="0" smtClean="0"/>
                        <a:t>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7. </a:t>
                      </a:r>
                      <a:r>
                        <a:rPr lang="en-US" sz="2800" dirty="0" err="1" smtClean="0"/>
                        <a:t>expleō</a:t>
                      </a:r>
                      <a:r>
                        <a:rPr lang="en-US" sz="2800" dirty="0" smtClean="0"/>
                        <a:t>, </a:t>
                      </a:r>
                      <a:r>
                        <a:rPr lang="en-US" sz="2800" dirty="0" err="1" smtClean="0"/>
                        <a:t>explēre</a:t>
                      </a:r>
                      <a:endParaRPr lang="en-US" sz="2800" dirty="0"/>
                    </a:p>
                  </a:txBody>
                  <a:tcPr/>
                </a:tc>
              </a:tr>
              <a:tr h="463822"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4. </a:t>
                      </a:r>
                      <a:r>
                        <a:rPr lang="en-US" sz="2800" dirty="0" err="1" smtClean="0"/>
                        <a:t>cēdō</a:t>
                      </a:r>
                      <a:r>
                        <a:rPr lang="en-US" sz="2800" dirty="0" smtClean="0"/>
                        <a:t>, </a:t>
                      </a:r>
                      <a:r>
                        <a:rPr lang="en-US" sz="2800" dirty="0" err="1" smtClean="0"/>
                        <a:t>cēdere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8. </a:t>
                      </a:r>
                      <a:r>
                        <a:rPr lang="en-US" sz="2800" dirty="0" err="1" smtClean="0"/>
                        <a:t>praestō</a:t>
                      </a:r>
                      <a:r>
                        <a:rPr lang="en-US" sz="2800" dirty="0" smtClean="0"/>
                        <a:t>, </a:t>
                      </a:r>
                      <a:r>
                        <a:rPr lang="en-US" sz="2800" dirty="0" err="1" smtClean="0"/>
                        <a:t>praestāre</a:t>
                      </a:r>
                      <a:endParaRPr lang="en-US" sz="2800" dirty="0"/>
                    </a:p>
                  </a:txBody>
                  <a:tcPr/>
                </a:tc>
              </a:tr>
              <a:tr h="463822">
                <a:tc gridSpan="2"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9. Someone who is </a:t>
                      </a:r>
                      <a:r>
                        <a:rPr lang="en-US" sz="2800" i="1" spc="90" dirty="0" smtClean="0"/>
                        <a:t>taciturn</a:t>
                      </a:r>
                      <a:r>
                        <a:rPr lang="en-US" sz="2800" dirty="0" smtClean="0"/>
                        <a:t> is prone to be __________.</a:t>
                      </a:r>
                      <a:endParaRPr 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US" sz="2800" dirty="0"/>
                    </a:p>
                  </a:txBody>
                  <a:tcPr/>
                </a:tc>
              </a:tr>
              <a:tr h="463822">
                <a:tc gridSpan="2"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10. A </a:t>
                      </a:r>
                      <a:r>
                        <a:rPr lang="en-US" sz="2800" i="1" dirty="0" smtClean="0"/>
                        <a:t>constellation</a:t>
                      </a:r>
                      <a:r>
                        <a:rPr lang="en-US" sz="2800" i="0" baseline="0" dirty="0" smtClean="0"/>
                        <a:t> is an image associated ______ a group of ___________.</a:t>
                      </a:r>
                      <a:endParaRPr 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US" sz="2800" dirty="0"/>
                    </a:p>
                  </a:txBody>
                  <a:tcPr/>
                </a:tc>
              </a:tr>
              <a:tr h="463822">
                <a:tc gridSpan="2"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11. </a:t>
                      </a:r>
                      <a:r>
                        <a:rPr lang="en-US" sz="2800" i="1" dirty="0" smtClean="0"/>
                        <a:t>Vespers</a:t>
                      </a:r>
                      <a:r>
                        <a:rPr lang="en-US" sz="2800" i="0" dirty="0" smtClean="0"/>
                        <a:t> is</a:t>
                      </a:r>
                      <a:r>
                        <a:rPr lang="en-US" sz="2800" i="0" baseline="0" dirty="0" smtClean="0"/>
                        <a:t> the prayer service hel</a:t>
                      </a:r>
                      <a:r>
                        <a:rPr lang="en-US" sz="2800" i="0" dirty="0" smtClean="0"/>
                        <a:t>d in the</a:t>
                      </a:r>
                      <a:r>
                        <a:rPr lang="en-US" sz="2800" i="0" baseline="0" dirty="0" smtClean="0"/>
                        <a:t> </a:t>
                      </a:r>
                      <a:r>
                        <a:rPr lang="en-US" sz="2800" i="0" u="none" baseline="0" dirty="0" smtClean="0"/>
                        <a:t>_________.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5914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33375"/>
            <a:ext cx="91440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800" dirty="0" smtClean="0"/>
              <a:t>Conjugate tango, </a:t>
            </a:r>
            <a:r>
              <a:rPr lang="en-US" sz="2800" dirty="0" err="1" smtClean="0"/>
              <a:t>tangere</a:t>
            </a:r>
            <a:r>
              <a:rPr lang="en-US" sz="2800" dirty="0" smtClean="0"/>
              <a:t>, </a:t>
            </a:r>
            <a:r>
              <a:rPr lang="en-US" sz="2800" dirty="0" err="1" smtClean="0"/>
              <a:t>tetigī</a:t>
            </a:r>
            <a:r>
              <a:rPr lang="en-US" sz="2800" dirty="0" smtClean="0"/>
              <a:t>, </a:t>
            </a:r>
            <a:r>
              <a:rPr lang="en-US" sz="2800" dirty="0" err="1" smtClean="0"/>
              <a:t>tentum</a:t>
            </a:r>
            <a:r>
              <a:rPr lang="en-US" sz="2800" dirty="0" smtClean="0"/>
              <a:t> in the present active subjunctive.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Conjugate </a:t>
            </a:r>
            <a:r>
              <a:rPr lang="en-US" sz="2800" dirty="0" err="1" smtClean="0"/>
              <a:t>cogitō</a:t>
            </a:r>
            <a:r>
              <a:rPr lang="en-US" sz="2800" dirty="0" smtClean="0"/>
              <a:t>, </a:t>
            </a:r>
            <a:r>
              <a:rPr lang="en-US" sz="2800" dirty="0" err="1" smtClean="0"/>
              <a:t>cogitāre</a:t>
            </a:r>
            <a:r>
              <a:rPr lang="en-US" sz="2800" dirty="0" smtClean="0"/>
              <a:t>, </a:t>
            </a:r>
            <a:r>
              <a:rPr lang="en-US" sz="2800" dirty="0" err="1" smtClean="0"/>
              <a:t>cogitāvī</a:t>
            </a:r>
            <a:r>
              <a:rPr lang="en-US" sz="2800" dirty="0" smtClean="0"/>
              <a:t>, </a:t>
            </a:r>
            <a:r>
              <a:rPr lang="en-US" sz="2800" dirty="0" err="1" smtClean="0"/>
              <a:t>cogitātum</a:t>
            </a:r>
            <a:r>
              <a:rPr lang="en-US" sz="2800" dirty="0" smtClean="0"/>
              <a:t> in the present passive subjunctive.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Translate: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800" dirty="0" err="1" smtClean="0"/>
              <a:t>Ut</a:t>
            </a:r>
            <a:r>
              <a:rPr lang="en-US" sz="2800" dirty="0" smtClean="0"/>
              <a:t> </a:t>
            </a:r>
            <a:r>
              <a:rPr lang="en-US" sz="2800" dirty="0" err="1" smtClean="0"/>
              <a:t>amēris</a:t>
            </a:r>
            <a:r>
              <a:rPr lang="en-US" sz="2800" dirty="0" smtClean="0"/>
              <a:t>, </a:t>
            </a:r>
            <a:r>
              <a:rPr lang="en-US" sz="2800" dirty="0" err="1" smtClean="0"/>
              <a:t>amā</a:t>
            </a:r>
            <a:r>
              <a:rPr lang="en-US" sz="2800" dirty="0" smtClean="0"/>
              <a:t>.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800" dirty="0" err="1" smtClean="0"/>
              <a:t>Ratiō</a:t>
            </a:r>
            <a:r>
              <a:rPr lang="en-US" sz="2800" dirty="0" smtClean="0"/>
              <a:t> ducat, </a:t>
            </a:r>
            <a:r>
              <a:rPr lang="en-US" sz="2800" dirty="0" err="1" smtClean="0"/>
              <a:t>nōn</a:t>
            </a:r>
            <a:r>
              <a:rPr lang="en-US" sz="2800" dirty="0" smtClean="0"/>
              <a:t> </a:t>
            </a:r>
            <a:r>
              <a:rPr lang="en-US" sz="2800" dirty="0" err="1" smtClean="0"/>
              <a:t>fortuna</a:t>
            </a:r>
            <a:r>
              <a:rPr lang="en-US" sz="2800" dirty="0" smtClean="0"/>
              <a:t>.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800" dirty="0" err="1" smtClean="0"/>
              <a:t>Rapiāmus</a:t>
            </a:r>
            <a:r>
              <a:rPr lang="en-US" sz="2800" dirty="0" smtClean="0"/>
              <a:t> </a:t>
            </a:r>
            <a:r>
              <a:rPr lang="en-US" sz="2800" dirty="0" err="1" smtClean="0"/>
              <a:t>occāsiōnem</a:t>
            </a:r>
            <a:r>
              <a:rPr lang="en-US" sz="2800" dirty="0" smtClean="0"/>
              <a:t> </a:t>
            </a:r>
            <a:r>
              <a:rPr lang="en-US" sz="2800" dirty="0" err="1" smtClean="0"/>
              <a:t>dē</a:t>
            </a:r>
            <a:r>
              <a:rPr lang="en-US" sz="2800" dirty="0" smtClean="0"/>
              <a:t> </a:t>
            </a:r>
            <a:r>
              <a:rPr lang="en-US" sz="2800" dirty="0" err="1" smtClean="0"/>
              <a:t>diē</a:t>
            </a:r>
            <a:r>
              <a:rPr lang="en-US" sz="2800" dirty="0" smtClean="0"/>
              <a:t>.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800" dirty="0" err="1" smtClean="0"/>
              <a:t>Vīvāmus</a:t>
            </a:r>
            <a:r>
              <a:rPr lang="en-US" sz="2800" dirty="0" smtClean="0"/>
              <a:t>, mea </a:t>
            </a:r>
            <a:r>
              <a:rPr lang="en-US" sz="2800" dirty="0" err="1" smtClean="0"/>
              <a:t>Lesbia</a:t>
            </a:r>
            <a:r>
              <a:rPr lang="en-US" sz="2800" dirty="0" smtClean="0"/>
              <a:t>, </a:t>
            </a:r>
            <a:r>
              <a:rPr lang="en-US" sz="2800" dirty="0" err="1" smtClean="0"/>
              <a:t>atque</a:t>
            </a:r>
            <a:r>
              <a:rPr lang="en-US" sz="2800" dirty="0" smtClean="0"/>
              <a:t> </a:t>
            </a:r>
            <a:r>
              <a:rPr lang="en-US" sz="2800" dirty="0" err="1" smtClean="0"/>
              <a:t>amēmus</a:t>
            </a:r>
            <a:r>
              <a:rPr lang="en-US" sz="2800" dirty="0" smtClean="0"/>
              <a:t>.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800" dirty="0" err="1" smtClean="0"/>
              <a:t>Conturbēmus</a:t>
            </a:r>
            <a:r>
              <a:rPr lang="en-US" sz="2800" dirty="0" smtClean="0"/>
              <a:t> </a:t>
            </a:r>
            <a:r>
              <a:rPr lang="en-US" sz="2800" dirty="0" err="1" smtClean="0"/>
              <a:t>illa</a:t>
            </a:r>
            <a:r>
              <a:rPr lang="en-US" sz="2800" dirty="0" smtClean="0"/>
              <a:t>, </a:t>
            </a:r>
            <a:r>
              <a:rPr lang="en-US" sz="2800" dirty="0" err="1" smtClean="0"/>
              <a:t>nē</a:t>
            </a:r>
            <a:r>
              <a:rPr lang="en-US" sz="2800" dirty="0" smtClean="0"/>
              <a:t> </a:t>
            </a:r>
            <a:r>
              <a:rPr lang="en-US" sz="2800" dirty="0" err="1" smtClean="0"/>
              <a:t>sciāmus</a:t>
            </a:r>
            <a:r>
              <a:rPr lang="en-US" sz="2800" dirty="0" smtClean="0"/>
              <a:t> </a:t>
            </a:r>
            <a:r>
              <a:rPr lang="en-US" sz="2800" dirty="0" err="1" smtClean="0"/>
              <a:t>numerum</a:t>
            </a:r>
            <a:r>
              <a:rPr lang="en-US" sz="2800" dirty="0" smtClean="0"/>
              <a:t> </a:t>
            </a:r>
            <a:r>
              <a:rPr lang="en-US" sz="2800" dirty="0" err="1" smtClean="0"/>
              <a:t>bāsiōrum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r>
              <a:rPr lang="en-US" sz="2800" dirty="0" smtClean="0"/>
              <a:t>4.	What type of clause is </a:t>
            </a:r>
            <a:r>
              <a:rPr lang="en-US" sz="2800" i="1" dirty="0" err="1" smtClean="0"/>
              <a:t>ut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amēris</a:t>
            </a:r>
            <a:r>
              <a:rPr lang="en-US" sz="2800" dirty="0" smtClean="0"/>
              <a:t> in Sentence A?</a:t>
            </a:r>
          </a:p>
          <a:p>
            <a:r>
              <a:rPr lang="en-US" sz="2800" dirty="0" smtClean="0"/>
              <a:t>5.	What usage of the subjunctive is present in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Sentence D?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47457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Ch. 28 Review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796836"/>
            <a:ext cx="9144000" cy="5257800"/>
          </a:xfrm>
        </p:spPr>
        <p:txBody>
          <a:bodyPr/>
          <a:lstStyle/>
          <a:p>
            <a:r>
              <a:rPr lang="en-US" dirty="0" smtClean="0"/>
              <a:t>Conjugate </a:t>
            </a:r>
            <a:r>
              <a:rPr lang="en-US" dirty="0" err="1" smtClean="0"/>
              <a:t>moneō</a:t>
            </a:r>
            <a:r>
              <a:rPr lang="en-US" dirty="0" smtClean="0"/>
              <a:t>, </a:t>
            </a:r>
            <a:r>
              <a:rPr lang="en-US" dirty="0" err="1" smtClean="0"/>
              <a:t>monēre</a:t>
            </a:r>
            <a:r>
              <a:rPr lang="en-US" dirty="0" smtClean="0"/>
              <a:t>, </a:t>
            </a:r>
            <a:r>
              <a:rPr lang="en-US" dirty="0" err="1" smtClean="0"/>
              <a:t>monuī</a:t>
            </a:r>
            <a:r>
              <a:rPr lang="en-US" dirty="0" smtClean="0"/>
              <a:t>, </a:t>
            </a:r>
            <a:r>
              <a:rPr lang="en-US" dirty="0" err="1" smtClean="0"/>
              <a:t>monitum</a:t>
            </a:r>
            <a:r>
              <a:rPr lang="en-US" dirty="0" smtClean="0"/>
              <a:t> in the present active subjunctive.</a:t>
            </a:r>
          </a:p>
          <a:p>
            <a:r>
              <a:rPr lang="en-US" dirty="0" smtClean="0"/>
              <a:t>What two words can introduce a purpose clause?</a:t>
            </a:r>
          </a:p>
          <a:p>
            <a:r>
              <a:rPr lang="en-US" dirty="0" err="1" smtClean="0"/>
              <a:t>Dedicemus</a:t>
            </a:r>
            <a:r>
              <a:rPr lang="en-US" dirty="0" smtClean="0"/>
              <a:t> </a:t>
            </a:r>
            <a:r>
              <a:rPr lang="en-US" smtClean="0"/>
              <a:t>n</a:t>
            </a:r>
            <a:r>
              <a:rPr lang="en-US" smtClean="0"/>
              <a:t>ōs</a:t>
            </a:r>
            <a:r>
              <a:rPr lang="en-US" smtClean="0"/>
              <a:t> </a:t>
            </a:r>
            <a:r>
              <a:rPr lang="en-US" dirty="0" err="1" smtClean="0"/>
              <a:t>sapientiae</a:t>
            </a:r>
            <a:r>
              <a:rPr lang="en-US" dirty="0" smtClean="0"/>
              <a:t>!</a:t>
            </a:r>
          </a:p>
          <a:p>
            <a:r>
              <a:rPr lang="en-US" dirty="0" err="1" smtClean="0"/>
              <a:t>Parēns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habeat</a:t>
            </a:r>
            <a:r>
              <a:rPr lang="en-US" dirty="0" smtClean="0"/>
              <a:t> </a:t>
            </a:r>
            <a:r>
              <a:rPr lang="en-US" dirty="0" err="1" smtClean="0"/>
              <a:t>vitia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toleret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Ūna</a:t>
            </a:r>
            <a:r>
              <a:rPr lang="en-US" dirty="0" smtClean="0"/>
              <a:t> </a:t>
            </a:r>
            <a:r>
              <a:rPr lang="en-US" dirty="0" err="1" smtClean="0"/>
              <a:t>rēs</a:t>
            </a:r>
            <a:r>
              <a:rPr lang="en-US" dirty="0" smtClean="0"/>
              <a:t> </a:t>
            </a:r>
            <a:r>
              <a:rPr lang="en-US" dirty="0" err="1" smtClean="0"/>
              <a:t>mihi</a:t>
            </a:r>
            <a:r>
              <a:rPr lang="en-US" dirty="0" smtClean="0"/>
              <a:t> </a:t>
            </a:r>
            <a:r>
              <a:rPr lang="en-US" dirty="0" err="1" smtClean="0"/>
              <a:t>facienda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maximum </a:t>
            </a:r>
            <a:r>
              <a:rPr lang="en-US" dirty="0" err="1" smtClean="0"/>
              <a:t>ōtium</a:t>
            </a:r>
            <a:r>
              <a:rPr lang="en-US" dirty="0" smtClean="0"/>
              <a:t> </a:t>
            </a:r>
            <a:r>
              <a:rPr lang="en-US" dirty="0" err="1" smtClean="0"/>
              <a:t>habeam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Quī</a:t>
            </a:r>
            <a:r>
              <a:rPr lang="en-US" dirty="0" smtClean="0"/>
              <a:t> </a:t>
            </a:r>
            <a:r>
              <a:rPr lang="en-US" dirty="0" err="1" smtClean="0"/>
              <a:t>beneficium</a:t>
            </a:r>
            <a:r>
              <a:rPr lang="en-US" dirty="0" smtClean="0"/>
              <a:t> </a:t>
            </a:r>
            <a:r>
              <a:rPr lang="en-US" dirty="0" err="1" smtClean="0"/>
              <a:t>dedit</a:t>
            </a:r>
            <a:r>
              <a:rPr lang="en-US" dirty="0" smtClean="0"/>
              <a:t>, </a:t>
            </a:r>
            <a:r>
              <a:rPr lang="en-US" dirty="0" err="1" smtClean="0"/>
              <a:t>taceat</a:t>
            </a:r>
            <a:r>
              <a:rPr lang="en-US" dirty="0" smtClean="0"/>
              <a:t>; </a:t>
            </a:r>
            <a:r>
              <a:rPr lang="en-US" dirty="0" err="1" smtClean="0"/>
              <a:t>nārret</a:t>
            </a:r>
            <a:r>
              <a:rPr lang="en-US" dirty="0" smtClean="0"/>
              <a:t> </a:t>
            </a:r>
            <a:r>
              <a:rPr lang="en-US" dirty="0" err="1" smtClean="0"/>
              <a:t>quī</a:t>
            </a:r>
            <a:r>
              <a:rPr lang="en-US" dirty="0" smtClean="0"/>
              <a:t> </a:t>
            </a:r>
            <a:r>
              <a:rPr lang="en-US" dirty="0" err="1" smtClean="0"/>
              <a:t>accēpit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Neca</a:t>
            </a:r>
            <a:r>
              <a:rPr lang="en-US" dirty="0" smtClean="0"/>
              <a:t> </a:t>
            </a:r>
            <a:r>
              <a:rPr lang="en-US" dirty="0" err="1" smtClean="0"/>
              <a:t>turpissimōs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 in pace </a:t>
            </a:r>
            <a:r>
              <a:rPr lang="en-US" dirty="0" err="1" smtClean="0"/>
              <a:t>vivamus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409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Recall...</a:t>
            </a:r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1947327"/>
            <a:ext cx="8229600" cy="2994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Verbs have...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Person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Number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Tense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Voice</a:t>
            </a:r>
          </a:p>
          <a:p>
            <a:pPr marL="457200" lvl="0" indent="-4191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Mood</a:t>
            </a:r>
          </a:p>
        </p:txBody>
      </p:sp>
      <p:sp>
        <p:nvSpPr>
          <p:cNvPr id="36" name="Shape 36"/>
          <p:cNvSpPr txBox="1"/>
          <p:nvPr/>
        </p:nvSpPr>
        <p:spPr>
          <a:xfrm>
            <a:off x="150" y="5316875"/>
            <a:ext cx="9144000" cy="12330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3000" b="1" u="sng"/>
              <a:t>Mood</a:t>
            </a:r>
            <a:r>
              <a:rPr lang="en" sz="3000"/>
              <a:t>: "manner" of expressing a verbal action</a:t>
            </a:r>
          </a:p>
          <a:p>
            <a:pPr>
              <a:buNone/>
            </a:pPr>
            <a:r>
              <a:rPr lang="en" sz="3000"/>
              <a:t>- Imperative, Indicative, Subjunctive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Moods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947325"/>
            <a:ext cx="8229600" cy="4643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dirty="0"/>
              <a:t>Imperative: emphatically commands someone to undertake an action</a:t>
            </a:r>
          </a:p>
          <a:p>
            <a:pPr marL="0" indent="0">
              <a:buNone/>
            </a:pPr>
            <a:endParaRPr lang="en" sz="1200" dirty="0"/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dirty="0"/>
              <a:t>Indicative: </a:t>
            </a:r>
            <a:r>
              <a:rPr lang="en" i="1" dirty="0"/>
              <a:t>indicates</a:t>
            </a:r>
            <a:r>
              <a:rPr lang="en" dirty="0"/>
              <a:t> real actions (ones that have occurred, that are occurring, or almost definitely will occurr)</a:t>
            </a:r>
          </a:p>
          <a:p>
            <a:pPr marL="0" indent="0">
              <a:buNone/>
            </a:pPr>
            <a:endParaRPr lang="en" sz="1100" dirty="0"/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dirty="0"/>
              <a:t>Subjunctive: in general, the mood of potential, tentative, hypothetical, ideal, or unreal </a:t>
            </a:r>
            <a:r>
              <a:rPr lang="en" dirty="0" smtClean="0"/>
              <a:t>action</a:t>
            </a:r>
            <a:endParaRPr lang="en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Present Subjunctive</a:t>
            </a:r>
          </a:p>
          <a:p>
            <a:pPr>
              <a:buNone/>
            </a:pPr>
            <a:r>
              <a:rPr lang="en"/>
              <a:t>*</a:t>
            </a:r>
            <a:r>
              <a:rPr lang="en" b="0"/>
              <a:t>W</a:t>
            </a:r>
            <a:r>
              <a:rPr lang="en" u="sng"/>
              <a:t>e</a:t>
            </a:r>
            <a:r>
              <a:rPr lang="en" b="0"/>
              <a:t> f</a:t>
            </a:r>
            <a:r>
              <a:rPr lang="en" u="sng"/>
              <a:t>ea</a:t>
            </a:r>
            <a:r>
              <a:rPr lang="en" b="0"/>
              <a:t>r </a:t>
            </a:r>
            <a:r>
              <a:rPr lang="en" u="sng"/>
              <a:t>a</a:t>
            </a:r>
            <a:r>
              <a:rPr lang="en" b="0"/>
              <a:t> l</a:t>
            </a:r>
            <a:r>
              <a:rPr lang="en" u="sng"/>
              <a:t>ia</a:t>
            </a:r>
            <a:r>
              <a:rPr lang="en" b="0"/>
              <a:t>r*</a:t>
            </a:r>
          </a:p>
        </p:txBody>
      </p:sp>
      <p:graphicFrame>
        <p:nvGraphicFramePr>
          <p:cNvPr id="48" name="Shape 48"/>
          <p:cNvGraphicFramePr/>
          <p:nvPr/>
        </p:nvGraphicFramePr>
        <p:xfrm>
          <a:off x="0" y="1861750"/>
          <a:ext cx="9173125" cy="4723975"/>
        </p:xfrm>
        <a:graphic>
          <a:graphicData uri="http://schemas.openxmlformats.org/drawingml/2006/table">
            <a:tbl>
              <a:tblPr>
                <a:noFill/>
                <a:tableStyleId>{2FB57E04-E317-49CF-B540-00D227D1DF45}</a:tableStyleId>
              </a:tblPr>
              <a:tblGrid>
                <a:gridCol w="1834625"/>
                <a:gridCol w="1834625"/>
                <a:gridCol w="1834625"/>
                <a:gridCol w="1834625"/>
                <a:gridCol w="1834625"/>
              </a:tblGrid>
              <a:tr h="5749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1st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2nd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3rd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4th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3rd-io</a:t>
                      </a:r>
                    </a:p>
                  </a:txBody>
                  <a:tcPr marL="91425" marR="91425" marT="91425" marB="91425"/>
                </a:tc>
              </a:tr>
              <a:tr h="67207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600"/>
                        <a:t>laudem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600"/>
                        <a:t>moneam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600"/>
                        <a:t>agam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600"/>
                        <a:t>audiam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600"/>
                        <a:t>capiam</a:t>
                      </a:r>
                    </a:p>
                  </a:txBody>
                  <a:tcPr marL="91425" marR="91425" marT="91425" marB="91425"/>
                </a:tc>
              </a:tr>
              <a:tr h="67207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600"/>
                        <a:t>laudēs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600"/>
                        <a:t>moneās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600"/>
                        <a:t>agās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600"/>
                        <a:t>audiās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600"/>
                        <a:t>capiās</a:t>
                      </a:r>
                    </a:p>
                  </a:txBody>
                  <a:tcPr marL="91425" marR="91425" marT="91425" marB="91425"/>
                </a:tc>
              </a:tr>
              <a:tr h="61042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600"/>
                        <a:t>laudet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600"/>
                        <a:t>moneat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600"/>
                        <a:t>agat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600"/>
                        <a:t>audiat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600"/>
                        <a:t>capiat</a:t>
                      </a:r>
                    </a:p>
                  </a:txBody>
                  <a:tcPr marL="91425" marR="91425" marT="91425" marB="91425"/>
                </a:tc>
              </a:tr>
              <a:tr h="872425">
                <a:tc gridSpan="5">
                  <a:txBody>
                    <a:bodyPr/>
                    <a:lstStyle/>
                    <a:p>
                      <a:pPr algn="ctr" rtl="0">
                        <a:buNone/>
                      </a:pPr>
                      <a:r>
                        <a:rPr lang="en" sz="3000"/>
                        <a:t>And, of course, the plural personal endings (-mus, -tis, -nt) for the plural forms</a:t>
                      </a:r>
                    </a:p>
                  </a:txBody>
                  <a:tcPr marL="91425" marR="91425" marT="91425" marB="914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72425">
                <a:tc gridSpan="5">
                  <a:txBody>
                    <a:bodyPr/>
                    <a:lstStyle/>
                    <a:p>
                      <a:pPr algn="ctr" rtl="0">
                        <a:buNone/>
                      </a:pPr>
                      <a:r>
                        <a:rPr lang="en" sz="3000"/>
                        <a:t>Passive would use passive endings: lauder, laudēris, laudētur, etc.</a:t>
                      </a:r>
                    </a:p>
                  </a:txBody>
                  <a:tcPr marL="91425" marR="91425" marT="91425" marB="914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Parse the following verbs:</a:t>
            </a:r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1947325"/>
            <a:ext cx="4122599" cy="4620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en" dirty="0"/>
              <a:t>mittet</a:t>
            </a:r>
          </a:p>
          <a:p>
            <a:endParaRPr lang="en" dirty="0"/>
          </a:p>
          <a:p>
            <a:pPr marL="457200" lvl="0" indent="-419100" rtl="0"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en" dirty="0"/>
              <a:t>mittat</a:t>
            </a:r>
          </a:p>
          <a:p>
            <a:endParaRPr lang="en" dirty="0"/>
          </a:p>
          <a:p>
            <a:pPr marL="457200" lvl="0" indent="-419100" rtl="0"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en" dirty="0"/>
              <a:t>mittit</a:t>
            </a:r>
          </a:p>
          <a:p>
            <a:endParaRPr lang="en" dirty="0"/>
          </a:p>
          <a:p>
            <a:pPr marL="457200" lvl="0" indent="-419100" rtl="0"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en" dirty="0"/>
              <a:t>det</a:t>
            </a:r>
          </a:p>
          <a:p>
            <a:endParaRPr lang="en" dirty="0"/>
          </a:p>
          <a:p>
            <a:pPr marL="457200" lvl="0" indent="-419100"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en" dirty="0"/>
              <a:t>dat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body" idx="2"/>
          </p:nvPr>
        </p:nvSpPr>
        <p:spPr>
          <a:xfrm>
            <a:off x="4724400" y="2237701"/>
            <a:ext cx="4122599" cy="4620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3000" dirty="0"/>
              <a:t>6.	dēlentur</a:t>
            </a:r>
          </a:p>
          <a:p>
            <a:endParaRPr lang="en" sz="3000" dirty="0"/>
          </a:p>
          <a:p>
            <a:pPr lvl="0" rtl="0">
              <a:buNone/>
            </a:pPr>
            <a:r>
              <a:rPr lang="en" sz="3000" dirty="0"/>
              <a:t>7.	dēleantur</a:t>
            </a:r>
          </a:p>
          <a:p>
            <a:endParaRPr lang="en" sz="3000" dirty="0"/>
          </a:p>
          <a:p>
            <a:pPr lvl="0" rtl="0">
              <a:buNone/>
            </a:pPr>
            <a:r>
              <a:rPr lang="en" sz="3000" dirty="0"/>
              <a:t>8.	dēleam</a:t>
            </a:r>
          </a:p>
          <a:p>
            <a:endParaRPr lang="en" sz="3000" dirty="0"/>
          </a:p>
          <a:p>
            <a:pPr lvl="0" rtl="0">
              <a:buNone/>
            </a:pPr>
            <a:r>
              <a:rPr lang="en" sz="3000" dirty="0"/>
              <a:t>9.	dēlēte</a:t>
            </a:r>
          </a:p>
          <a:p>
            <a:endParaRPr lang="en" sz="3000" dirty="0"/>
          </a:p>
          <a:p>
            <a:pPr lvl="0" rtl="0">
              <a:buNone/>
            </a:pPr>
            <a:r>
              <a:rPr lang="en" sz="3000" dirty="0"/>
              <a:t>10. </a:t>
            </a:r>
            <a:r>
              <a:rPr lang="en-US" sz="3000" dirty="0" smtClean="0"/>
              <a:t>	</a:t>
            </a:r>
            <a:r>
              <a:rPr lang="en" sz="3000" dirty="0" smtClean="0"/>
              <a:t>dēleamus</a:t>
            </a:r>
            <a:endParaRPr lang="en" sz="3000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The Jussive Subjunctive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0" y="1740950"/>
            <a:ext cx="9144000" cy="51805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dirty="0" smtClean="0"/>
              <a:t>a </a:t>
            </a:r>
            <a:r>
              <a:rPr lang="en" dirty="0"/>
              <a:t>gentle command (from </a:t>
            </a:r>
            <a:r>
              <a:rPr lang="en" i="1" dirty="0"/>
              <a:t>iubēre</a:t>
            </a:r>
            <a:r>
              <a:rPr lang="en" dirty="0"/>
              <a:t>, to order)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dirty="0"/>
              <a:t>Also known as the </a:t>
            </a:r>
            <a:r>
              <a:rPr lang="en" b="1" u="sng" dirty="0"/>
              <a:t>hortatory</a:t>
            </a:r>
            <a:r>
              <a:rPr lang="en" dirty="0"/>
              <a:t> subjunctive (from </a:t>
            </a:r>
            <a:r>
              <a:rPr lang="en" i="1" dirty="0"/>
              <a:t>hortor, hortarī</a:t>
            </a:r>
            <a:r>
              <a:rPr lang="en" dirty="0"/>
              <a:t> = to urge, encourage); this is sometimes reserved for 1st person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b="1" dirty="0"/>
              <a:t>nē</a:t>
            </a:r>
            <a:r>
              <a:rPr lang="en" dirty="0"/>
              <a:t> is used for negative commands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dirty="0"/>
              <a:t>We'll commonly translate with the word </a:t>
            </a:r>
            <a:r>
              <a:rPr lang="en" b="1" i="1" dirty="0"/>
              <a:t>let</a:t>
            </a:r>
            <a:r>
              <a:rPr lang="en" dirty="0"/>
              <a:t> but may also use </a:t>
            </a:r>
            <a:r>
              <a:rPr lang="en" b="1" i="1" dirty="0"/>
              <a:t>may</a:t>
            </a:r>
          </a:p>
          <a:p>
            <a:pPr marL="914400" lvl="1" indent="-381000" rtl="0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 b="1" dirty="0"/>
              <a:t>Discipulus discat, </a:t>
            </a:r>
            <a:r>
              <a:rPr lang="en" i="1" dirty="0"/>
              <a:t>Let the student learn </a:t>
            </a:r>
            <a:r>
              <a:rPr lang="en" dirty="0"/>
              <a:t>or </a:t>
            </a:r>
            <a:r>
              <a:rPr lang="en" i="1" dirty="0"/>
              <a:t>May...</a:t>
            </a:r>
          </a:p>
          <a:p>
            <a:pPr marL="914400" lvl="1" indent="-381000" rtl="0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 b="1" dirty="0"/>
              <a:t>Doceāmus linguam </a:t>
            </a:r>
            <a:r>
              <a:rPr lang="en" b="1" dirty="0" smtClean="0"/>
              <a:t>Latīnam</a:t>
            </a:r>
            <a:endParaRPr lang="en" i="1" dirty="0"/>
          </a:p>
          <a:p>
            <a:pPr marL="914400" lvl="1" indent="-381000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 b="1" dirty="0"/>
              <a:t>Nē id </a:t>
            </a:r>
            <a:r>
              <a:rPr lang="en" b="1" dirty="0" smtClean="0"/>
              <a:t>faciāmus</a:t>
            </a:r>
            <a:endParaRPr lang="en" i="1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Purpose Clauses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457200" y="1947332"/>
            <a:ext cx="8229600" cy="4620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dirty="0"/>
              <a:t>subordinate clauses indicating </a:t>
            </a:r>
            <a:r>
              <a:rPr lang="en" dirty="0" smtClean="0"/>
              <a:t>purpose</a:t>
            </a:r>
            <a:endParaRPr lang="en" dirty="0"/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b="1" dirty="0"/>
              <a:t>ut</a:t>
            </a:r>
            <a:r>
              <a:rPr lang="en" dirty="0"/>
              <a:t> (or </a:t>
            </a:r>
            <a:r>
              <a:rPr lang="en" b="1" dirty="0"/>
              <a:t>nē</a:t>
            </a:r>
            <a:r>
              <a:rPr lang="en" dirty="0"/>
              <a:t> for negative) + subjunctive</a:t>
            </a:r>
          </a:p>
          <a:p>
            <a:pPr marL="0" indent="0">
              <a:buNone/>
            </a:pPr>
            <a:endParaRPr lang="en" sz="1600" dirty="0"/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dirty="0"/>
              <a:t>Hoc dīcit </a:t>
            </a:r>
            <a:r>
              <a:rPr lang="en" b="1" dirty="0"/>
              <a:t>ut</a:t>
            </a:r>
            <a:r>
              <a:rPr lang="en" dirty="0"/>
              <a:t> eōs </a:t>
            </a:r>
            <a:r>
              <a:rPr lang="en" b="1" dirty="0"/>
              <a:t>iuvet</a:t>
            </a:r>
            <a:r>
              <a:rPr lang="en" dirty="0"/>
              <a:t>.</a:t>
            </a:r>
          </a:p>
          <a:p>
            <a:pPr marL="914400" lvl="1" indent="-381000" rtl="0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 dirty="0"/>
              <a:t>He says this </a:t>
            </a:r>
            <a:r>
              <a:rPr lang="en" i="1" dirty="0"/>
              <a:t>to help them.</a:t>
            </a:r>
          </a:p>
          <a:p>
            <a:pPr marL="914400" lvl="1" indent="-381000" rtl="0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 i="1" dirty="0"/>
              <a:t>... in order to help them.*</a:t>
            </a:r>
          </a:p>
          <a:p>
            <a:pPr marL="914400" lvl="1" indent="-381000" rtl="0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 i="1" dirty="0"/>
              <a:t>... that he may help them.</a:t>
            </a:r>
          </a:p>
          <a:p>
            <a:pPr marL="914400" lvl="1" indent="-381000" rtl="0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 i="1" dirty="0"/>
              <a:t>... so that he may help them.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dirty="0"/>
              <a:t>Discēdit </a:t>
            </a:r>
            <a:r>
              <a:rPr lang="en" b="1" dirty="0"/>
              <a:t>nē</a:t>
            </a:r>
            <a:r>
              <a:rPr lang="en" dirty="0"/>
              <a:t> id </a:t>
            </a:r>
            <a:r>
              <a:rPr lang="en" b="1" dirty="0"/>
              <a:t>audiat</a:t>
            </a:r>
            <a:r>
              <a:rPr lang="en" dirty="0"/>
              <a:t>.</a:t>
            </a:r>
          </a:p>
          <a:p>
            <a:pPr marL="457200" lvl="0" indent="-4191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dirty="0"/>
              <a:t>Cum cūrā docet </a:t>
            </a:r>
            <a:r>
              <a:rPr lang="en" b="1" dirty="0"/>
              <a:t>ut</a:t>
            </a:r>
            <a:r>
              <a:rPr lang="en" dirty="0"/>
              <a:t> discipulī bene </a:t>
            </a:r>
            <a:r>
              <a:rPr lang="en" b="1" dirty="0"/>
              <a:t>discant</a:t>
            </a:r>
            <a:r>
              <a:rPr lang="en" dirty="0"/>
              <a:t>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Translate:</a:t>
            </a:r>
          </a:p>
          <a:p>
            <a:pPr>
              <a:buNone/>
            </a:pPr>
            <a:r>
              <a:rPr lang="en" sz="3600"/>
              <a:t>Identify use of the subjunctive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0" y="1796825"/>
            <a:ext cx="9144000" cy="5061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en" dirty="0"/>
              <a:t>Ratiō dūcat, nōn fortūna.*</a:t>
            </a:r>
          </a:p>
          <a:p>
            <a:pPr marL="0" indent="0">
              <a:buNone/>
            </a:pPr>
            <a:endParaRPr lang="en" sz="2000" dirty="0"/>
          </a:p>
          <a:p>
            <a:pPr marL="457200" lvl="0" indent="-419100" rtl="0"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en" dirty="0"/>
              <a:t>Arma togae cēdant.</a:t>
            </a:r>
          </a:p>
          <a:p>
            <a:pPr marL="0" indent="0">
              <a:buNone/>
            </a:pPr>
            <a:endParaRPr lang="en" sz="2000" dirty="0"/>
          </a:p>
          <a:p>
            <a:pPr marL="457200" lvl="0" indent="-419100" rtl="0"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en" dirty="0"/>
              <a:t>Ex urbe nunc discēde nē metū et armīs opprimar.</a:t>
            </a:r>
          </a:p>
          <a:p>
            <a:pPr marL="0" indent="0">
              <a:buNone/>
            </a:pPr>
            <a:endParaRPr lang="en" sz="2000" dirty="0"/>
          </a:p>
          <a:p>
            <a:pPr marL="457200" lvl="0" indent="-419100" rtl="0"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en" dirty="0"/>
              <a:t>Rapiāmus, amīcī, occāsiōnem dē diē.*</a:t>
            </a:r>
          </a:p>
          <a:p>
            <a:pPr marL="0" indent="0">
              <a:buNone/>
            </a:pPr>
            <a:endParaRPr lang="en" sz="2000" dirty="0"/>
          </a:p>
          <a:p>
            <a:pPr marL="457200" lvl="0" indent="-419100"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en" dirty="0"/>
              <a:t>Fēminae ad lūdōs semper veniunt ut videant--et ut videantur.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Translate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0" y="1796825"/>
            <a:ext cx="9144000" cy="5061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en"/>
              <a:t>Dē mortuīs nihil nisi bonum dīcāmus.</a:t>
            </a:r>
          </a:p>
          <a:p>
            <a:endParaRPr lang="en"/>
          </a:p>
          <a:p>
            <a:pPr marL="457200" lvl="0" indent="-419100" rtl="0"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en"/>
              <a:t>In hāc rē ratiō habenda est ut monitiō et acerbitāte careat. </a:t>
            </a:r>
            <a:r>
              <a:rPr lang="en" sz="2400"/>
              <a:t>(monitiō, -ōnis = </a:t>
            </a:r>
            <a:r>
              <a:rPr lang="en" sz="2400" i="1"/>
              <a:t>admonition</a:t>
            </a:r>
            <a:r>
              <a:rPr lang="en" sz="2400"/>
              <a:t>; acerbitās, -tātis = noun of acerbus)</a:t>
            </a:r>
          </a:p>
          <a:p>
            <a:endParaRPr lang="en" sz="2400"/>
          </a:p>
          <a:p>
            <a:pPr marL="457200" lvl="0" indent="-419100" rtl="0"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en"/>
              <a:t>Ut amēris, amā.</a:t>
            </a:r>
          </a:p>
          <a:p>
            <a:endParaRPr lang="en"/>
          </a:p>
          <a:p>
            <a:pPr marL="457200" lvl="0" indent="-419100" rtl="0"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en"/>
              <a:t>Cūr nōn mitto meōs tibi, Pontiliāne, libellōs?</a:t>
            </a:r>
          </a:p>
          <a:p>
            <a:pPr lvl="0" rtl="0">
              <a:buNone/>
            </a:pPr>
            <a:r>
              <a:rPr lang="en"/>
              <a:t>		Nē mihi tū mittās, Pontiliāne, tuōs.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>
  <a:themeElements>
    <a:clrScheme name="Custom 348">
      <a:dk1>
        <a:srgbClr val="000000"/>
      </a:dk1>
      <a:lt1>
        <a:srgbClr val="FFFFFF"/>
      </a:lt1>
      <a:dk2>
        <a:srgbClr val="191919"/>
      </a:dk2>
      <a:lt2>
        <a:srgbClr val="CCCCCC"/>
      </a:lt2>
      <a:accent1>
        <a:srgbClr val="7E5554"/>
      </a:accent1>
      <a:accent2>
        <a:srgbClr val="910A10"/>
      </a:accent2>
      <a:accent3>
        <a:srgbClr val="84294D"/>
      </a:accent3>
      <a:accent4>
        <a:srgbClr val="DA823B"/>
      </a:accent4>
      <a:accent5>
        <a:srgbClr val="625D3C"/>
      </a:accent5>
      <a:accent6>
        <a:srgbClr val="00384A"/>
      </a:accent6>
      <a:hlink>
        <a:srgbClr val="227A78"/>
      </a:hlink>
      <a:folHlink>
        <a:srgbClr val="39474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23777</TotalTime>
  <Words>756</Words>
  <Application>Microsoft Macintosh PowerPoint</Application>
  <PresentationFormat>On-screen Show (4:3)</PresentationFormat>
  <Paragraphs>146</Paragraphs>
  <Slides>13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/>
      <vt:lpstr>Wheelock XXVIII</vt:lpstr>
      <vt:lpstr>Recall...</vt:lpstr>
      <vt:lpstr>Moods</vt:lpstr>
      <vt:lpstr>Present Subjunctive *We fear a liar*</vt:lpstr>
      <vt:lpstr>Parse the following verbs:</vt:lpstr>
      <vt:lpstr>The Jussive Subjunctive</vt:lpstr>
      <vt:lpstr>Purpose Clauses</vt:lpstr>
      <vt:lpstr>Translate: Identify use of the subjunctive</vt:lpstr>
      <vt:lpstr>Translate</vt:lpstr>
      <vt:lpstr>PowerPoint Presentation</vt:lpstr>
      <vt:lpstr>PowerPoint Presentation</vt:lpstr>
      <vt:lpstr>PowerPoint Presentation</vt:lpstr>
      <vt:lpstr>Ch. 28 Review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Wheelock XXVIII</dc:title>
  <cp:lastModifiedBy>Steven</cp:lastModifiedBy>
  <cp:revision>17</cp:revision>
  <dcterms:modified xsi:type="dcterms:W3CDTF">2014-05-19T19:58:27Z</dcterms:modified>
</cp:coreProperties>
</file>