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3D13C4C-86E5-4511-A030-4979CE936F12}">
  <a:tblStyle styleId="{03D13C4C-86E5-4511-A030-4979CE936F12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F0307C97-9C58-42C9-B52A-0C7DBAF5E262}" styleName="Table_1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-1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4386438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Rhetorical</a:t>
            </a:r>
            <a:r>
              <a:rPr lang="en-US" baseline="0" dirty="0" smtClean="0"/>
              <a:t> devices in E.  Who built the Temple of Jupiter </a:t>
            </a:r>
            <a:r>
              <a:rPr lang="en-US" baseline="0" dirty="0" err="1" smtClean="0"/>
              <a:t>Optimus</a:t>
            </a:r>
            <a:r>
              <a:rPr lang="en-US" baseline="0" smtClean="0"/>
              <a:t> Maximus?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79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good/better/best; great/greater/greatest; bad/worse/worst; much/more/most; small/smaller/smallest; former/first; above/higher/highest (summus=furthest, supremus=last)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In plural, it acts as an adjective; in singular, it acts as a noun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3886198"/>
            <a:ext cx="9144000" cy="29717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x="0" y="3886198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2157750"/>
            <a:ext cx="7772400" cy="16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3953037"/>
            <a:ext cx="7772400" cy="125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15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0" y="150357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15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0" y="150357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15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x="0" y="150357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5633442"/>
            <a:ext cx="9144000" cy="1224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5633442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685800" y="2157750"/>
            <a:ext cx="7772400" cy="1650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Wheelock XXVII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3953037"/>
            <a:ext cx="7772400" cy="1259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Special &amp; Irregular Comparison of Adjectives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Catullus 58*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26200" y="1515425"/>
            <a:ext cx="8817900" cy="534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Caelī, Lesbia nostra, Lesbia illa,</a:t>
            </a:r>
          </a:p>
          <a:p>
            <a:pPr lvl="0" rtl="0">
              <a:buNone/>
            </a:pPr>
            <a:r>
              <a:rPr lang="en" dirty="0"/>
              <a:t>illa Lesbia, quam Catullus ūnam</a:t>
            </a:r>
          </a:p>
          <a:p>
            <a:pPr lvl="0" rtl="0">
              <a:buNone/>
            </a:pPr>
            <a:r>
              <a:rPr lang="en" dirty="0"/>
              <a:t>plūs quam sē atque suōs amāvit omnēs,</a:t>
            </a:r>
          </a:p>
          <a:p>
            <a:pPr lvl="0" rtl="0">
              <a:buNone/>
            </a:pPr>
            <a:r>
              <a:rPr lang="en" dirty="0"/>
              <a:t>nunc in quadriviīs et angiportīs</a:t>
            </a:r>
          </a:p>
          <a:p>
            <a:pPr lvl="0" rtl="0">
              <a:buNone/>
            </a:pPr>
            <a:r>
              <a:rPr lang="en" dirty="0"/>
              <a:t>glūbit magnanimī Remī nepōtēs.</a:t>
            </a:r>
          </a:p>
          <a:p>
            <a:endParaRPr lang="en" dirty="0"/>
          </a:p>
          <a:p>
            <a:pPr lvl="0" rtl="0">
              <a:buNone/>
            </a:pPr>
            <a:r>
              <a:rPr lang="en" dirty="0"/>
              <a:t>Caelius (is a dude); quadrivium, -iī = crossroads;</a:t>
            </a:r>
          </a:p>
          <a:p>
            <a:pPr>
              <a:buNone/>
            </a:pPr>
            <a:r>
              <a:rPr lang="en" dirty="0"/>
              <a:t>angiportum, -ī = alley; glūbō, -ere = to peel, strip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An Uncle's Love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Adulēscēns est cārior mihi quam ego ipse! Atque hic nōn est fīlius meus sed ex frātre meō.</a:t>
            </a:r>
            <a:br>
              <a:rPr lang="en"/>
            </a:br>
            <a:r>
              <a:rPr lang="en"/>
              <a:t>...</a:t>
            </a:r>
          </a:p>
          <a:p>
            <a:pPr>
              <a:buNone/>
            </a:pPr>
            <a:r>
              <a:rPr lang="en"/>
              <a:t>Ēdūxī ā parvō puerō, amāvī prō meō. In eō adulēscente est dēletātiō mea; sōlum id est cārum mihi.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885639"/>
              </p:ext>
            </p:extLst>
          </p:nvPr>
        </p:nvGraphicFramePr>
        <p:xfrm>
          <a:off x="0" y="1397000"/>
          <a:ext cx="9144000" cy="32004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4572000"/>
                <a:gridCol w="4572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Chapter 27 Quiz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 </a:t>
                      </a:r>
                      <a:r>
                        <a:rPr lang="en-US" sz="2400" dirty="0" err="1" smtClean="0"/>
                        <a:t>ponō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ponere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 sol, </a:t>
                      </a:r>
                      <a:r>
                        <a:rPr lang="en-US" sz="2400" dirty="0" err="1" smtClean="0"/>
                        <a:t>solis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quot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6. </a:t>
                      </a:r>
                      <a:r>
                        <a:rPr lang="en-US" sz="2400" dirty="0" err="1" smtClean="0"/>
                        <a:t>probō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probere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 </a:t>
                      </a:r>
                      <a:r>
                        <a:rPr lang="en-US" sz="2400" dirty="0" err="1" smtClean="0"/>
                        <a:t>diligens</a:t>
                      </a:r>
                      <a:r>
                        <a:rPr lang="en-US" sz="2400" baseline="0" dirty="0" smtClean="0"/>
                        <a:t> (gen. </a:t>
                      </a:r>
                      <a:r>
                        <a:rPr lang="en-US" sz="2400" baseline="0" dirty="0" err="1" smtClean="0"/>
                        <a:t>diligentis</a:t>
                      </a:r>
                      <a:r>
                        <a:rPr lang="en-US" sz="2400" baseline="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 </a:t>
                      </a:r>
                      <a:r>
                        <a:rPr lang="en-US" sz="2400" dirty="0" err="1" smtClean="0"/>
                        <a:t>nepos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nepotis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 </a:t>
                      </a:r>
                      <a:r>
                        <a:rPr lang="en-US" sz="2400" dirty="0" err="1" smtClean="0"/>
                        <a:t>gracilis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gracile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8. </a:t>
                      </a:r>
                      <a:r>
                        <a:rPr lang="en-US" sz="2400" dirty="0" err="1" smtClean="0"/>
                        <a:t>delectatio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delectationis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9. To </a:t>
                      </a:r>
                      <a:r>
                        <a:rPr lang="en-US" sz="2400" i="1" dirty="0" smtClean="0"/>
                        <a:t>ameliorate</a:t>
                      </a:r>
                      <a:r>
                        <a:rPr lang="en-US" sz="2400" i="0" baseline="0" dirty="0" smtClean="0"/>
                        <a:t> a situation is to make it _____________.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400" i="0" baseline="0" dirty="0" smtClean="0"/>
                        <a:t>10. I </a:t>
                      </a:r>
                      <a:r>
                        <a:rPr lang="en-US" sz="2400" i="1" baseline="0" dirty="0" smtClean="0"/>
                        <a:t>humiliated</a:t>
                      </a:r>
                      <a:r>
                        <a:rPr lang="en-US" sz="2400" i="0" baseline="0" dirty="0" smtClean="0"/>
                        <a:t> the man, forcefully making him ____________.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66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875"/>
            <a:ext cx="9144000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800" dirty="0" smtClean="0">
                <a:solidFill>
                  <a:schemeClr val="bg2"/>
                </a:solidFill>
              </a:rPr>
              <a:t>Given the positive degree, provide the comparative and superlative degrees:</a:t>
            </a:r>
          </a:p>
          <a:p>
            <a:pPr marL="457200" lvl="1" indent="-457200">
              <a:buFont typeface="+mj-lt"/>
              <a:buAutoNum type="alphaLcPeriod"/>
            </a:pPr>
            <a:r>
              <a:rPr lang="en-US" sz="2800" dirty="0" smtClean="0">
                <a:solidFill>
                  <a:schemeClr val="bg2"/>
                </a:solidFill>
              </a:rPr>
              <a:t>Magnus (great)		d. </a:t>
            </a:r>
            <a:r>
              <a:rPr lang="en-US" sz="2800" dirty="0" err="1" smtClean="0">
                <a:solidFill>
                  <a:schemeClr val="bg2"/>
                </a:solidFill>
              </a:rPr>
              <a:t>Superus</a:t>
            </a:r>
            <a:r>
              <a:rPr lang="en-US" sz="2800" dirty="0" smtClean="0">
                <a:solidFill>
                  <a:schemeClr val="bg2"/>
                </a:solidFill>
              </a:rPr>
              <a:t> (above)</a:t>
            </a:r>
          </a:p>
          <a:p>
            <a:pPr marL="457200" lvl="1" indent="-457200">
              <a:buFont typeface="+mj-lt"/>
              <a:buAutoNum type="alphaLcPeriod"/>
            </a:pPr>
            <a:r>
              <a:rPr lang="en-US" sz="2800" dirty="0" err="1" smtClean="0">
                <a:solidFill>
                  <a:schemeClr val="bg2"/>
                </a:solidFill>
              </a:rPr>
              <a:t>Malus</a:t>
            </a:r>
            <a:r>
              <a:rPr lang="en-US" sz="2800" dirty="0" smtClean="0">
                <a:solidFill>
                  <a:schemeClr val="bg2"/>
                </a:solidFill>
              </a:rPr>
              <a:t> (bad)			e. </a:t>
            </a:r>
            <a:r>
              <a:rPr lang="en-US" sz="2800" dirty="0" err="1" smtClean="0">
                <a:solidFill>
                  <a:schemeClr val="bg2"/>
                </a:solidFill>
              </a:rPr>
              <a:t>Līber</a:t>
            </a:r>
            <a:r>
              <a:rPr lang="en-US" sz="2800" dirty="0" smtClean="0">
                <a:solidFill>
                  <a:schemeClr val="bg2"/>
                </a:solidFill>
              </a:rPr>
              <a:t> (free)</a:t>
            </a:r>
          </a:p>
          <a:p>
            <a:pPr marL="457200" lvl="1" indent="-457200">
              <a:buFont typeface="+mj-lt"/>
              <a:buAutoNum type="alphaLcPeriod"/>
            </a:pPr>
            <a:r>
              <a:rPr lang="en-US" sz="2800" dirty="0" err="1" smtClean="0">
                <a:solidFill>
                  <a:schemeClr val="bg2"/>
                </a:solidFill>
              </a:rPr>
              <a:t>Parvus</a:t>
            </a:r>
            <a:r>
              <a:rPr lang="en-US" sz="2800" dirty="0" smtClean="0">
                <a:solidFill>
                  <a:schemeClr val="bg2"/>
                </a:solidFill>
              </a:rPr>
              <a:t> (small)			f.  </a:t>
            </a:r>
            <a:r>
              <a:rPr lang="en-US" sz="2800" dirty="0" err="1" smtClean="0">
                <a:solidFill>
                  <a:schemeClr val="bg2"/>
                </a:solidFill>
              </a:rPr>
              <a:t>Similis</a:t>
            </a:r>
            <a:r>
              <a:rPr lang="en-US" sz="2800" dirty="0" smtClean="0">
                <a:solidFill>
                  <a:schemeClr val="bg2"/>
                </a:solidFill>
              </a:rPr>
              <a:t> (like)</a:t>
            </a:r>
          </a:p>
          <a:p>
            <a:r>
              <a:rPr lang="en-US" sz="2800" dirty="0" smtClean="0">
                <a:solidFill>
                  <a:schemeClr val="bg2"/>
                </a:solidFill>
              </a:rPr>
              <a:t>2. Translate:</a:t>
            </a:r>
          </a:p>
          <a:p>
            <a:r>
              <a:rPr lang="en-US" sz="2800" dirty="0" smtClean="0">
                <a:solidFill>
                  <a:schemeClr val="bg2"/>
                </a:solidFill>
              </a:rPr>
              <a:t>a. </a:t>
            </a:r>
            <a:r>
              <a:rPr lang="en" sz="2800" dirty="0">
                <a:solidFill>
                  <a:schemeClr val="bg2"/>
                </a:solidFill>
              </a:rPr>
              <a:t>Optimum</a:t>
            </a:r>
            <a:r>
              <a:rPr lang="en" sz="2000" dirty="0">
                <a:solidFill>
                  <a:schemeClr val="bg2"/>
                </a:solidFill>
              </a:rPr>
              <a:t> </a:t>
            </a:r>
            <a:r>
              <a:rPr lang="en" sz="2800" dirty="0">
                <a:solidFill>
                  <a:schemeClr val="bg2"/>
                </a:solidFill>
              </a:rPr>
              <a:t>est</a:t>
            </a:r>
            <a:r>
              <a:rPr lang="en" sz="2000" dirty="0">
                <a:solidFill>
                  <a:schemeClr val="bg2"/>
                </a:solidFill>
              </a:rPr>
              <a:t>. </a:t>
            </a:r>
            <a:r>
              <a:rPr lang="en" sz="2800" dirty="0">
                <a:solidFill>
                  <a:schemeClr val="bg2"/>
                </a:solidFill>
              </a:rPr>
              <a:t>Nihil melius</a:t>
            </a:r>
            <a:r>
              <a:rPr lang="en" sz="2000" dirty="0">
                <a:solidFill>
                  <a:schemeClr val="bg2"/>
                </a:solidFill>
              </a:rPr>
              <a:t>, </a:t>
            </a:r>
            <a:r>
              <a:rPr lang="en" sz="2800" dirty="0">
                <a:solidFill>
                  <a:schemeClr val="bg2"/>
                </a:solidFill>
              </a:rPr>
              <a:t>nihil</a:t>
            </a:r>
            <a:r>
              <a:rPr lang="en" sz="2000" dirty="0">
                <a:solidFill>
                  <a:schemeClr val="bg2"/>
                </a:solidFill>
              </a:rPr>
              <a:t> </a:t>
            </a:r>
            <a:r>
              <a:rPr lang="en" sz="2800" dirty="0">
                <a:solidFill>
                  <a:schemeClr val="bg2"/>
                </a:solidFill>
              </a:rPr>
              <a:t>pulchrius</a:t>
            </a:r>
            <a:r>
              <a:rPr lang="en" sz="2000" dirty="0">
                <a:solidFill>
                  <a:schemeClr val="bg2"/>
                </a:solidFill>
              </a:rPr>
              <a:t> </a:t>
            </a:r>
            <a:r>
              <a:rPr lang="en" sz="2800" dirty="0">
                <a:solidFill>
                  <a:schemeClr val="bg2"/>
                </a:solidFill>
              </a:rPr>
              <a:t>hōc</a:t>
            </a:r>
            <a:r>
              <a:rPr lang="en" sz="2000" dirty="0">
                <a:solidFill>
                  <a:schemeClr val="bg2"/>
                </a:solidFill>
              </a:rPr>
              <a:t> </a:t>
            </a:r>
            <a:r>
              <a:rPr lang="en" sz="2800" dirty="0" smtClean="0">
                <a:solidFill>
                  <a:schemeClr val="bg2"/>
                </a:solidFill>
              </a:rPr>
              <a:t>vīdī</a:t>
            </a:r>
            <a:r>
              <a:rPr lang="en-US" sz="2800" dirty="0" smtClean="0">
                <a:solidFill>
                  <a:schemeClr val="bg2"/>
                </a:solidFill>
              </a:rPr>
              <a:t>.</a:t>
            </a:r>
          </a:p>
          <a:p>
            <a:r>
              <a:rPr lang="en-US" sz="2800" dirty="0" smtClean="0">
                <a:solidFill>
                  <a:schemeClr val="bg2"/>
                </a:solidFill>
              </a:rPr>
              <a:t>b. V</a:t>
            </a:r>
            <a:r>
              <a:rPr lang="en" sz="2800" dirty="0" smtClean="0">
                <a:solidFill>
                  <a:schemeClr val="bg2"/>
                </a:solidFill>
              </a:rPr>
              <a:t>ideō </a:t>
            </a:r>
            <a:r>
              <a:rPr lang="en" sz="2800" dirty="0">
                <a:solidFill>
                  <a:schemeClr val="bg2"/>
                </a:solidFill>
              </a:rPr>
              <a:t>meliōra probōque, sed peiōra tantum faciō et nesciō cūr</a:t>
            </a:r>
            <a:r>
              <a:rPr lang="en" sz="2800" dirty="0" smtClean="0">
                <a:solidFill>
                  <a:schemeClr val="bg2"/>
                </a:solidFill>
              </a:rPr>
              <a:t>.</a:t>
            </a:r>
            <a:endParaRPr lang="en-US" sz="2800" dirty="0" smtClean="0">
              <a:solidFill>
                <a:schemeClr val="bg2"/>
              </a:solidFill>
            </a:endParaRPr>
          </a:p>
          <a:p>
            <a:pPr lvl="0"/>
            <a:r>
              <a:rPr lang="en-US" sz="2800" dirty="0" smtClean="0">
                <a:solidFill>
                  <a:schemeClr val="bg2"/>
                </a:solidFill>
              </a:rPr>
              <a:t>c. </a:t>
            </a:r>
            <a:r>
              <a:rPr lang="en" sz="2800" dirty="0">
                <a:solidFill>
                  <a:schemeClr val="bg2"/>
                </a:solidFill>
              </a:rPr>
              <a:t>Quaedam carmina sunt bona; plūra sunt mala.</a:t>
            </a:r>
          </a:p>
          <a:p>
            <a:pPr lvl="0"/>
            <a:r>
              <a:rPr lang="en-US" sz="2800" dirty="0" smtClean="0">
                <a:solidFill>
                  <a:schemeClr val="bg2"/>
                </a:solidFill>
              </a:rPr>
              <a:t>d. </a:t>
            </a:r>
            <a:r>
              <a:rPr lang="en" sz="2800" dirty="0">
                <a:solidFill>
                  <a:schemeClr val="bg2"/>
                </a:solidFill>
              </a:rPr>
              <a:t>Maximum remedium īrae mora est.</a:t>
            </a:r>
          </a:p>
          <a:p>
            <a:pPr lvl="0"/>
            <a:r>
              <a:rPr lang="en-US" sz="2800" dirty="0" smtClean="0">
                <a:solidFill>
                  <a:schemeClr val="bg2"/>
                </a:solidFill>
              </a:rPr>
              <a:t>e</a:t>
            </a:r>
            <a:r>
              <a:rPr lang="en-US" sz="2800" smtClean="0">
                <a:solidFill>
                  <a:schemeClr val="bg2"/>
                </a:solidFill>
              </a:rPr>
              <a:t>. Da </a:t>
            </a:r>
            <a:r>
              <a:rPr lang="en-US" sz="2800" dirty="0" err="1" smtClean="0">
                <a:solidFill>
                  <a:schemeClr val="bg2"/>
                </a:solidFill>
              </a:rPr>
              <a:t>plūs</a:t>
            </a:r>
            <a:r>
              <a:rPr lang="en-US" sz="2800" dirty="0" smtClean="0">
                <a:solidFill>
                  <a:schemeClr val="bg2"/>
                </a:solidFill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</a:rPr>
              <a:t>pecuniae</a:t>
            </a:r>
            <a:r>
              <a:rPr lang="en-US" sz="2800" dirty="0" smtClean="0">
                <a:solidFill>
                  <a:schemeClr val="bg2"/>
                </a:solidFill>
              </a:rPr>
              <a:t> </a:t>
            </a:r>
            <a:r>
              <a:rPr lang="en-US" sz="2800" dirty="0" err="1" smtClean="0">
                <a:solidFill>
                  <a:schemeClr val="bg2"/>
                </a:solidFill>
              </a:rPr>
              <a:t>mihi</a:t>
            </a:r>
            <a:r>
              <a:rPr lang="en-US" sz="2800" dirty="0" smtClean="0">
                <a:solidFill>
                  <a:schemeClr val="bg2"/>
                </a:solidFill>
              </a:rPr>
              <a:t>!</a:t>
            </a:r>
            <a:endParaRPr lang="en" sz="2800" dirty="0">
              <a:solidFill>
                <a:schemeClr val="bg2"/>
              </a:solidFill>
            </a:endParaRPr>
          </a:p>
          <a:p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647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242308"/>
              </p:ext>
            </p:extLst>
          </p:nvPr>
        </p:nvGraphicFramePr>
        <p:xfrm>
          <a:off x="0" y="1397000"/>
          <a:ext cx="9144000" cy="32004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4572000"/>
                <a:gridCol w="4572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Chapter 27 Quiz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 </a:t>
                      </a:r>
                      <a:r>
                        <a:rPr lang="en-US" sz="2400" dirty="0" err="1" smtClean="0"/>
                        <a:t>ponō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ponere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 sol, </a:t>
                      </a:r>
                      <a:r>
                        <a:rPr lang="en-US" sz="2400" dirty="0" err="1" smtClean="0"/>
                        <a:t>solis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quot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6. </a:t>
                      </a:r>
                      <a:r>
                        <a:rPr lang="en-US" sz="2400" dirty="0" err="1" smtClean="0"/>
                        <a:t>probō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probere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 </a:t>
                      </a:r>
                      <a:r>
                        <a:rPr lang="en-US" sz="2400" dirty="0" err="1" smtClean="0"/>
                        <a:t>diligens</a:t>
                      </a:r>
                      <a:r>
                        <a:rPr lang="en-US" sz="2400" baseline="0" dirty="0" smtClean="0"/>
                        <a:t> (gen. </a:t>
                      </a:r>
                      <a:r>
                        <a:rPr lang="en-US" sz="2400" baseline="0" dirty="0" err="1" smtClean="0"/>
                        <a:t>diligentis</a:t>
                      </a:r>
                      <a:r>
                        <a:rPr lang="en-US" sz="2400" baseline="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 </a:t>
                      </a:r>
                      <a:r>
                        <a:rPr lang="en-US" sz="2400" dirty="0" err="1" smtClean="0"/>
                        <a:t>nepos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nepotis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 </a:t>
                      </a:r>
                      <a:r>
                        <a:rPr lang="en-US" sz="2400" dirty="0" err="1" smtClean="0"/>
                        <a:t>gracilis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gracile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8. </a:t>
                      </a:r>
                      <a:r>
                        <a:rPr lang="en-US" sz="2400" dirty="0" err="1" smtClean="0"/>
                        <a:t>delectatio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delectationis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9. To </a:t>
                      </a:r>
                      <a:r>
                        <a:rPr lang="en-US" sz="2400" i="1" dirty="0" smtClean="0"/>
                        <a:t>ameliorate</a:t>
                      </a:r>
                      <a:r>
                        <a:rPr lang="en-US" sz="2400" i="0" baseline="0" dirty="0" smtClean="0"/>
                        <a:t> a situation is to make it _____________.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400" i="0" baseline="0" dirty="0" smtClean="0"/>
                        <a:t>10. I </a:t>
                      </a:r>
                      <a:r>
                        <a:rPr lang="en-US" sz="2400" i="1" baseline="0" dirty="0" smtClean="0"/>
                        <a:t>humiliated</a:t>
                      </a:r>
                      <a:r>
                        <a:rPr lang="en-US" sz="2400" i="0" baseline="0" dirty="0" smtClean="0"/>
                        <a:t> the man, forcefully making him ____________.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42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268356"/>
              </p:ext>
            </p:extLst>
          </p:nvPr>
        </p:nvGraphicFramePr>
        <p:xfrm>
          <a:off x="0" y="381000"/>
          <a:ext cx="9144000" cy="30480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048000"/>
                <a:gridCol w="3048000"/>
                <a:gridCol w="30480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Positive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Comparative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Superlative</a:t>
                      </a:r>
                      <a:endParaRPr lang="en-US" sz="18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Magnus (great)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Maior</a:t>
                      </a:r>
                      <a:r>
                        <a:rPr lang="en-US" sz="1800" dirty="0" smtClean="0"/>
                        <a:t> (_________)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__________ (greatest)</a:t>
                      </a:r>
                      <a:endParaRPr lang="en-US" sz="18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Malus</a:t>
                      </a:r>
                      <a:r>
                        <a:rPr lang="en-US" sz="1800" baseline="0" dirty="0" smtClean="0"/>
                        <a:t> (bad)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____________ (worse)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Pessimus</a:t>
                      </a:r>
                      <a:r>
                        <a:rPr lang="en-US" sz="1800" baseline="0" dirty="0" smtClean="0"/>
                        <a:t> (___________)</a:t>
                      </a:r>
                      <a:endParaRPr lang="en-US" sz="18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Parvus</a:t>
                      </a:r>
                      <a:r>
                        <a:rPr lang="en-US" sz="1800" dirty="0" smtClean="0"/>
                        <a:t> (__________)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__________ (smaller)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Minimus</a:t>
                      </a:r>
                      <a:r>
                        <a:rPr lang="en-US" sz="1800" dirty="0" smtClean="0"/>
                        <a:t> (smallest)</a:t>
                      </a:r>
                      <a:endParaRPr lang="en-US" sz="18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Bonus (_____________)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Melior</a:t>
                      </a:r>
                      <a:r>
                        <a:rPr lang="en-US" sz="1800" dirty="0" smtClean="0"/>
                        <a:t> (____________)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Optimus</a:t>
                      </a:r>
                      <a:r>
                        <a:rPr lang="en-US" sz="1800" dirty="0" smtClean="0"/>
                        <a:t> (_____________)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71501" y="3736777"/>
            <a:ext cx="8572499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LcPeriod"/>
            </a:pPr>
            <a:r>
              <a:rPr lang="en" sz="2400" dirty="0" smtClean="0">
                <a:solidFill>
                  <a:schemeClr val="bg2"/>
                </a:solidFill>
              </a:rPr>
              <a:t>Optimum</a:t>
            </a:r>
            <a:r>
              <a:rPr lang="en" sz="1800" dirty="0" smtClean="0">
                <a:solidFill>
                  <a:schemeClr val="bg2"/>
                </a:solidFill>
              </a:rPr>
              <a:t> </a:t>
            </a:r>
            <a:r>
              <a:rPr lang="en" sz="2400" dirty="0">
                <a:solidFill>
                  <a:schemeClr val="bg2"/>
                </a:solidFill>
              </a:rPr>
              <a:t>est</a:t>
            </a:r>
            <a:r>
              <a:rPr lang="en" sz="1800" dirty="0">
                <a:solidFill>
                  <a:schemeClr val="bg2"/>
                </a:solidFill>
              </a:rPr>
              <a:t>. </a:t>
            </a:r>
            <a:r>
              <a:rPr lang="en" sz="2400" dirty="0">
                <a:solidFill>
                  <a:schemeClr val="bg2"/>
                </a:solidFill>
              </a:rPr>
              <a:t>Nihil melius</a:t>
            </a:r>
            <a:r>
              <a:rPr lang="en" sz="1800" dirty="0">
                <a:solidFill>
                  <a:schemeClr val="bg2"/>
                </a:solidFill>
              </a:rPr>
              <a:t>, </a:t>
            </a:r>
            <a:r>
              <a:rPr lang="en" sz="2400" dirty="0">
                <a:solidFill>
                  <a:schemeClr val="bg2"/>
                </a:solidFill>
              </a:rPr>
              <a:t>nihil</a:t>
            </a:r>
            <a:r>
              <a:rPr lang="en" sz="1800" dirty="0">
                <a:solidFill>
                  <a:schemeClr val="bg2"/>
                </a:solidFill>
              </a:rPr>
              <a:t> </a:t>
            </a:r>
            <a:r>
              <a:rPr lang="en" sz="2400" dirty="0">
                <a:solidFill>
                  <a:schemeClr val="bg2"/>
                </a:solidFill>
              </a:rPr>
              <a:t>pulchrius</a:t>
            </a:r>
            <a:r>
              <a:rPr lang="en" sz="1800" dirty="0">
                <a:solidFill>
                  <a:schemeClr val="bg2"/>
                </a:solidFill>
              </a:rPr>
              <a:t> </a:t>
            </a:r>
            <a:r>
              <a:rPr lang="en" sz="2400" dirty="0">
                <a:solidFill>
                  <a:schemeClr val="bg2"/>
                </a:solidFill>
              </a:rPr>
              <a:t>hōc</a:t>
            </a:r>
            <a:r>
              <a:rPr lang="en" sz="1800" dirty="0">
                <a:solidFill>
                  <a:schemeClr val="bg2"/>
                </a:solidFill>
              </a:rPr>
              <a:t> </a:t>
            </a:r>
            <a:r>
              <a:rPr lang="en" sz="2400" dirty="0">
                <a:solidFill>
                  <a:schemeClr val="bg2"/>
                </a:solidFill>
              </a:rPr>
              <a:t>vīdī</a:t>
            </a:r>
            <a:r>
              <a:rPr lang="en-US" sz="2400" dirty="0" smtClean="0">
                <a:solidFill>
                  <a:schemeClr val="bg2"/>
                </a:solidFill>
              </a:rPr>
              <a:t>.</a:t>
            </a:r>
          </a:p>
          <a:p>
            <a:pPr marL="457200" lvl="0" indent="-457200">
              <a:buFontTx/>
              <a:buAutoNum type="alphaLcPeriod"/>
            </a:pPr>
            <a:r>
              <a:rPr lang="en" sz="2400" dirty="0" smtClean="0">
                <a:solidFill>
                  <a:schemeClr val="bg2"/>
                </a:solidFill>
              </a:rPr>
              <a:t>Quaedam </a:t>
            </a:r>
            <a:r>
              <a:rPr lang="en" sz="2400" dirty="0">
                <a:solidFill>
                  <a:schemeClr val="bg2"/>
                </a:solidFill>
              </a:rPr>
              <a:t>carmina sunt bona; plūra sunt mala.</a:t>
            </a:r>
          </a:p>
          <a:p>
            <a:pPr marL="457200" indent="-457200">
              <a:buAutoNum type="alphaLcPeriod"/>
            </a:pPr>
            <a:r>
              <a:rPr lang="en-US" sz="2400" dirty="0" smtClean="0">
                <a:solidFill>
                  <a:schemeClr val="bg2"/>
                </a:solidFill>
              </a:rPr>
              <a:t>Quam </a:t>
            </a:r>
            <a:r>
              <a:rPr lang="en-US" sz="2400">
                <a:solidFill>
                  <a:schemeClr val="bg2"/>
                </a:solidFill>
              </a:rPr>
              <a:t>p</a:t>
            </a:r>
            <a:r>
              <a:rPr lang="en-US" sz="2400" smtClean="0">
                <a:solidFill>
                  <a:schemeClr val="bg2"/>
                </a:solidFill>
              </a:rPr>
              <a:t>uer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melior</a:t>
            </a:r>
            <a:r>
              <a:rPr lang="en-US" sz="2400" dirty="0" smtClean="0">
                <a:solidFill>
                  <a:schemeClr val="bg2"/>
                </a:solidFill>
              </a:rPr>
              <a:t> sum.</a:t>
            </a:r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987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Adjectives with peculiar forms in superlative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91440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I. Six adjectives ending in </a:t>
            </a:r>
            <a:r>
              <a:rPr lang="en" b="1"/>
              <a:t>-lis</a:t>
            </a:r>
            <a:r>
              <a:rPr lang="en"/>
              <a:t> form superlative by adding </a:t>
            </a:r>
            <a:r>
              <a:rPr lang="en" b="1"/>
              <a:t>-limus, lima, -limum </a:t>
            </a:r>
            <a:r>
              <a:rPr lang="en"/>
              <a:t>to </a:t>
            </a:r>
            <a:r>
              <a:rPr lang="en" i="1"/>
              <a:t>base</a:t>
            </a:r>
          </a:p>
          <a:p>
            <a:pPr lvl="0" rtl="0">
              <a:buNone/>
            </a:pPr>
            <a:r>
              <a:rPr lang="en"/>
              <a:t>	a) facilis, -e --&gt; facillimus, -a, -um (easiest)</a:t>
            </a:r>
          </a:p>
          <a:p>
            <a:pPr lvl="0" rtl="0">
              <a:buNone/>
            </a:pPr>
            <a:r>
              <a:rPr lang="en"/>
              <a:t>	b) difficilis,</a:t>
            </a:r>
            <a:r>
              <a:rPr lang="en" sz="1500"/>
              <a:t> </a:t>
            </a:r>
            <a:r>
              <a:rPr lang="en"/>
              <a:t>-e --&gt; difficillimus </a:t>
            </a:r>
            <a:r>
              <a:rPr lang="en" sz="1500"/>
              <a:t> </a:t>
            </a:r>
            <a:r>
              <a:rPr lang="en" sz="2600"/>
              <a:t>(most difficult)</a:t>
            </a:r>
          </a:p>
          <a:p>
            <a:pPr lvl="0" rtl="0">
              <a:buNone/>
            </a:pPr>
            <a:r>
              <a:rPr lang="en"/>
              <a:t>	c) similis (like)</a:t>
            </a:r>
          </a:p>
          <a:p>
            <a:pPr lvl="0" rtl="0">
              <a:buNone/>
            </a:pPr>
            <a:r>
              <a:rPr lang="en"/>
              <a:t>	d) dissimilis (unlike, dissimilar)</a:t>
            </a:r>
          </a:p>
          <a:p>
            <a:pPr lvl="0" rtl="0">
              <a:buNone/>
            </a:pPr>
            <a:r>
              <a:rPr lang="en"/>
              <a:t>	e) gracilis (slender, thin)</a:t>
            </a:r>
          </a:p>
          <a:p>
            <a:pPr lvl="0" rtl="0">
              <a:buNone/>
            </a:pPr>
            <a:r>
              <a:rPr lang="en"/>
              <a:t>	f) humilis (low, humble)</a:t>
            </a:r>
          </a:p>
          <a:p>
            <a:pPr>
              <a:buNone/>
            </a:pPr>
            <a:r>
              <a:rPr lang="en"/>
              <a:t>*All other -</a:t>
            </a:r>
            <a:r>
              <a:rPr lang="en" b="1"/>
              <a:t>lis</a:t>
            </a:r>
            <a:r>
              <a:rPr lang="en"/>
              <a:t> adjectives are regular (</a:t>
            </a:r>
            <a:r>
              <a:rPr lang="en" b="1"/>
              <a:t>fidēlissimus</a:t>
            </a:r>
            <a:r>
              <a:rPr lang="en"/>
              <a:t>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Adjectives with peculiar forms in superlative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9144000" cy="5257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II. Any adjective which has a masculine in </a:t>
            </a:r>
            <a:r>
              <a:rPr lang="en" b="1"/>
              <a:t>-er</a:t>
            </a:r>
            <a:r>
              <a:rPr lang="en"/>
              <a:t> forms the superlative by adding </a:t>
            </a:r>
            <a:r>
              <a:rPr lang="en" b="1"/>
              <a:t>-rimus</a:t>
            </a:r>
            <a:r>
              <a:rPr lang="en"/>
              <a:t> directly to this masculine (not to the base)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līb</a:t>
            </a:r>
            <a:r>
              <a:rPr lang="en" b="1"/>
              <a:t>er</a:t>
            </a:r>
            <a:r>
              <a:rPr lang="en"/>
              <a:t>, -bera, -berum --&gt; līber</a:t>
            </a:r>
            <a:r>
              <a:rPr lang="en" b="1"/>
              <a:t>rimus</a:t>
            </a:r>
            <a:r>
              <a:rPr lang="en"/>
              <a:t>, -a, -um</a:t>
            </a:r>
          </a:p>
          <a:p>
            <a:pPr lvl="0" rtl="0">
              <a:buNone/>
            </a:pPr>
            <a:r>
              <a:rPr lang="en"/>
              <a:t>pulch</a:t>
            </a:r>
            <a:r>
              <a:rPr lang="en" b="1"/>
              <a:t>er</a:t>
            </a:r>
            <a:r>
              <a:rPr lang="en"/>
              <a:t>, -chra, -chrum --&gt; pulcher</a:t>
            </a:r>
            <a:r>
              <a:rPr lang="en" b="1"/>
              <a:t>rimus</a:t>
            </a:r>
            <a:r>
              <a:rPr lang="en"/>
              <a:t>, -a, -um</a:t>
            </a:r>
          </a:p>
          <a:p>
            <a:pPr lvl="0" rtl="0">
              <a:buNone/>
            </a:pPr>
            <a:r>
              <a:rPr lang="en"/>
              <a:t>āc</a:t>
            </a:r>
            <a:r>
              <a:rPr lang="en" b="1"/>
              <a:t>er</a:t>
            </a:r>
            <a:r>
              <a:rPr lang="en"/>
              <a:t>, ācris, ācre --&gt; ācer</a:t>
            </a:r>
            <a:r>
              <a:rPr lang="en" b="1"/>
              <a:t>rimus</a:t>
            </a:r>
            <a:r>
              <a:rPr lang="en"/>
              <a:t>, -a, -um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*The comparative degrees would be formed as usual: līberior, pulchrior, acrior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40925" y="-4"/>
            <a:ext cx="8229600" cy="688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Irregulars:</a:t>
            </a:r>
          </a:p>
        </p:txBody>
      </p:sp>
      <p:graphicFrame>
        <p:nvGraphicFramePr>
          <p:cNvPr id="52" name="Shape 52"/>
          <p:cNvGraphicFramePr/>
          <p:nvPr/>
        </p:nvGraphicFramePr>
        <p:xfrm>
          <a:off x="16275" y="906225"/>
          <a:ext cx="9111450" cy="5930450"/>
        </p:xfrm>
        <a:graphic>
          <a:graphicData uri="http://schemas.openxmlformats.org/drawingml/2006/table">
            <a:tbl>
              <a:tblPr>
                <a:noFill/>
                <a:tableStyleId>{03D13C4C-86E5-4511-A030-4979CE936F12}</a:tableStyleId>
              </a:tblPr>
              <a:tblGrid>
                <a:gridCol w="3622775"/>
                <a:gridCol w="2667275"/>
                <a:gridCol w="2821400"/>
              </a:tblGrid>
              <a:tr h="56362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</a:rPr>
                        <a:t>Positive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</a:rPr>
                        <a:t>Comparative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</a:rPr>
                        <a:t>Superlative</a:t>
                      </a:r>
                    </a:p>
                  </a:txBody>
                  <a:tcPr marL="91425" marR="91425" marT="91425" marB="91425"/>
                </a:tc>
              </a:tr>
              <a:tr h="7012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bonus, -a, -um (good)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melior, -ius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optimus, -a, -um</a:t>
                      </a:r>
                    </a:p>
                  </a:txBody>
                  <a:tcPr marL="91425" marR="91425" marT="91425" marB="91425"/>
                </a:tc>
              </a:tr>
              <a:tr h="7012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magnus, -a, -um (great)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maior, -ius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maximus, -a, -um</a:t>
                      </a:r>
                    </a:p>
                  </a:txBody>
                  <a:tcPr marL="91425" marR="91425" marT="91425" marB="91425"/>
                </a:tc>
              </a:tr>
              <a:tr h="7012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malus, -a, -um (bad)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peior, -ius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pessimus, -a, -um</a:t>
                      </a:r>
                    </a:p>
                  </a:txBody>
                  <a:tcPr marL="91425" marR="91425" marT="91425" marB="91425"/>
                </a:tc>
              </a:tr>
              <a:tr h="7012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multus, -a, -um (much)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---, plūs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plūrimus, -a, -um</a:t>
                      </a:r>
                    </a:p>
                  </a:txBody>
                  <a:tcPr marL="91425" marR="91425" marT="91425" marB="91425"/>
                </a:tc>
              </a:tr>
              <a:tr h="7012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parvus, -a, -um (small)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minor, minus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minimus, -a, -um</a:t>
                      </a:r>
                    </a:p>
                  </a:txBody>
                  <a:tcPr marL="91425" marR="91425" marT="91425" marB="91425"/>
                </a:tc>
              </a:tr>
              <a:tr h="84132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--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prior, -ius (former)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prīmus, -a, -um</a:t>
                      </a:r>
                    </a:p>
                  </a:txBody>
                  <a:tcPr marL="91425" marR="91425" marT="91425" marB="91425"/>
                </a:tc>
              </a:tr>
              <a:tr h="101912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superus, -a, -um (above)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superior, -ius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2400"/>
                        <a:t>summus, -a, -um</a:t>
                      </a:r>
                    </a:p>
                    <a:p>
                      <a:pPr algn="ctr">
                        <a:buNone/>
                      </a:pPr>
                      <a:r>
                        <a:rPr lang="en" sz="2400"/>
                        <a:t>suprēmus, -a, -um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/>
              <a:t>Plūs... it's weird</a:t>
            </a:r>
          </a:p>
          <a:p>
            <a:pPr>
              <a:buNone/>
            </a:pPr>
            <a:r>
              <a:rPr lang="en" dirty="0"/>
              <a:t>	Singular				</a:t>
            </a:r>
            <a:r>
              <a:rPr lang="en" dirty="0" smtClean="0"/>
              <a:t>Plural</a:t>
            </a:r>
            <a:endParaRPr lang="en" dirty="0"/>
          </a:p>
        </p:txBody>
      </p:sp>
      <p:graphicFrame>
        <p:nvGraphicFramePr>
          <p:cNvPr id="58" name="Shape 58"/>
          <p:cNvGraphicFramePr/>
          <p:nvPr/>
        </p:nvGraphicFramePr>
        <p:xfrm>
          <a:off x="0" y="1538125"/>
          <a:ext cx="9126875" cy="5325775"/>
        </p:xfrm>
        <a:graphic>
          <a:graphicData uri="http://schemas.openxmlformats.org/drawingml/2006/table">
            <a:tbl>
              <a:tblPr>
                <a:noFill/>
                <a:tableStyleId>{F0307C97-9C58-42C9-B52A-0C7DBAF5E262}</a:tableStyleId>
              </a:tblPr>
              <a:tblGrid>
                <a:gridCol w="669550"/>
                <a:gridCol w="1193500"/>
                <a:gridCol w="2518900"/>
                <a:gridCol w="2272300"/>
                <a:gridCol w="2472625"/>
              </a:tblGrid>
              <a:tr h="909650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M/F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Neuter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M/F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Neuter</a:t>
                      </a:r>
                    </a:p>
                  </a:txBody>
                  <a:tcPr marL="91425" marR="91425" marT="91425" marB="91425"/>
                </a:tc>
              </a:tr>
              <a:tr h="88322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N.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-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plūs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plūrēs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plūra</a:t>
                      </a:r>
                    </a:p>
                  </a:txBody>
                  <a:tcPr marL="91425" marR="91425" marT="91425" marB="91425"/>
                </a:tc>
              </a:tr>
              <a:tr h="88322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G.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dirty="0"/>
                        <a:t>-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plūris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plūrium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plūrium</a:t>
                      </a:r>
                    </a:p>
                  </a:txBody>
                  <a:tcPr marL="91425" marR="91425" marT="91425" marB="91425"/>
                </a:tc>
              </a:tr>
              <a:tr h="88322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D.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-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-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plūribus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plūribus</a:t>
                      </a:r>
                    </a:p>
                  </a:txBody>
                  <a:tcPr marL="91425" marR="91425" marT="91425" marB="91425"/>
                </a:tc>
              </a:tr>
              <a:tr h="88322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Ac.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-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plūs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plūrēs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plūra</a:t>
                      </a:r>
                    </a:p>
                  </a:txBody>
                  <a:tcPr marL="91425" marR="91425" marT="91425" marB="91425"/>
                </a:tc>
              </a:tr>
              <a:tr h="88322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Abl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-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plūre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plūribus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dirty="0"/>
                        <a:t>plūribus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Translate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84925" y="1584800"/>
            <a:ext cx="42870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bellum minus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bellum pessimum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bellum maius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bella priōra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liber difficilior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puer minimus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puer melior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puella pulcherrima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puella pulchrior</a:t>
            </a:r>
          </a:p>
          <a:p>
            <a:pPr marL="457200" lvl="0" indent="-41910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/>
              <a:t>puellae plūrimae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560000" y="1584800"/>
            <a:ext cx="42870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lphaUcPeriod"/>
            </a:pPr>
            <a:r>
              <a:rPr lang="en" dirty="0"/>
              <a:t>mare minus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lphaUcPeriod"/>
            </a:pPr>
            <a:r>
              <a:rPr lang="en" dirty="0"/>
              <a:t>in marī minōre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lphaUcPeriod"/>
            </a:pPr>
            <a:r>
              <a:rPr lang="en" dirty="0"/>
              <a:t>maria maiōra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lphaUcPeriod"/>
            </a:pPr>
            <a:r>
              <a:rPr lang="en" dirty="0"/>
              <a:t>frūctūs optimī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lphaUcPeriod"/>
            </a:pPr>
            <a:r>
              <a:rPr lang="en" dirty="0"/>
              <a:t>frūctus peior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lphaUcPeriod"/>
            </a:pPr>
            <a:r>
              <a:rPr lang="en" dirty="0"/>
              <a:t>plūs labōris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lphaUcPeriod"/>
            </a:pPr>
            <a:r>
              <a:rPr lang="en" dirty="0"/>
              <a:t>plūrēs labōrēs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Sententiae Antīquae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0" y="1420175"/>
            <a:ext cx="9144000" cy="534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Trahit mē nova vīs; videō meliōra probōque, sed peiōra tantum faciō et nesciō cūr. (Ovid)</a:t>
            </a:r>
          </a:p>
          <a:p>
            <a:pPr marL="0" indent="0">
              <a:buNone/>
            </a:pPr>
            <a:endParaRPr lang="en" sz="1600" dirty="0"/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Quaedam carmina sunt bona; plūra sunt mala.</a:t>
            </a:r>
          </a:p>
          <a:p>
            <a:pPr marL="0" indent="0">
              <a:buNone/>
            </a:pPr>
            <a:endParaRPr lang="en" sz="1600" dirty="0"/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Optimum</a:t>
            </a:r>
            <a:r>
              <a:rPr lang="en" sz="2400" dirty="0"/>
              <a:t> </a:t>
            </a:r>
            <a:r>
              <a:rPr lang="en" dirty="0"/>
              <a:t>est</a:t>
            </a:r>
            <a:r>
              <a:rPr lang="en" sz="2400" dirty="0"/>
              <a:t>. </a:t>
            </a:r>
            <a:r>
              <a:rPr lang="en" dirty="0"/>
              <a:t>Nihil melius</a:t>
            </a:r>
            <a:r>
              <a:rPr lang="en" sz="2400" dirty="0"/>
              <a:t>, </a:t>
            </a:r>
            <a:r>
              <a:rPr lang="en" dirty="0"/>
              <a:t>nihil</a:t>
            </a:r>
            <a:r>
              <a:rPr lang="en" sz="2400" dirty="0"/>
              <a:t> </a:t>
            </a:r>
            <a:r>
              <a:rPr lang="en" dirty="0"/>
              <a:t>pulchrius</a:t>
            </a:r>
            <a:r>
              <a:rPr lang="en" sz="2400" dirty="0"/>
              <a:t> </a:t>
            </a:r>
            <a:r>
              <a:rPr lang="en" dirty="0"/>
              <a:t>hōc</a:t>
            </a:r>
            <a:r>
              <a:rPr lang="en" sz="2400" dirty="0"/>
              <a:t> </a:t>
            </a:r>
            <a:r>
              <a:rPr lang="en" dirty="0"/>
              <a:t>vīdī</a:t>
            </a:r>
            <a:r>
              <a:rPr lang="en" sz="2400" dirty="0"/>
              <a:t>.</a:t>
            </a:r>
          </a:p>
          <a:p>
            <a:pPr marL="0" indent="0">
              <a:buNone/>
            </a:pPr>
            <a:endParaRPr lang="en" sz="1600" dirty="0"/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Spērō tē et hunc nātālem et plūrimōs aliōs quam fēlīcissimōs āctūrum esse. (natalis = birthday)</a:t>
            </a:r>
          </a:p>
          <a:p>
            <a:pPr marL="0" indent="0">
              <a:buNone/>
            </a:pPr>
            <a:endParaRPr lang="en" sz="1600" dirty="0"/>
          </a:p>
          <a:p>
            <a:pPr marL="457200" lvl="0" indent="-41910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Plūs operae in rēbus domesticīs pōnendum est etiam quam in rēbus mīlitāribus.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" sz="2000" dirty="0"/>
          </a:p>
          <a:p>
            <a:pPr marL="457200" lvl="0" indent="-419100">
              <a:buSzPct val="100000"/>
              <a:buFont typeface="Trebuchet MS"/>
              <a:buAutoNum type="arabicPeriod"/>
            </a:pPr>
            <a:r>
              <a:rPr lang="en" dirty="0"/>
              <a:t>Maximum remedium īrae mora est</a:t>
            </a:r>
            <a:r>
              <a:rPr lang="en" dirty="0" smtClean="0"/>
              <a:t>.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2. </a:t>
            </a:r>
            <a:r>
              <a:rPr lang="en" dirty="0" smtClean="0"/>
              <a:t>Spērō </a:t>
            </a:r>
            <a:r>
              <a:rPr lang="en" dirty="0"/>
              <a:t>tē et hunc nātālem et plūrimōs aliōs quam fēlīcissimōs āctūrum esse. (natalis = birthday)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96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Sententiae Antīquae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0" y="1530825"/>
            <a:ext cx="9144000" cy="5327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Sumus sapientiōrēs illīs quod nātūram esse optimam ducem scīmus.</a:t>
            </a:r>
          </a:p>
          <a:p>
            <a:pPr marL="0" indent="0">
              <a:buNone/>
            </a:pPr>
            <a:endParaRPr lang="en" sz="2000" dirty="0"/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Maximum remedium īrae mora est.</a:t>
            </a:r>
          </a:p>
          <a:p>
            <a:pPr marL="0" indent="0">
              <a:buNone/>
            </a:pPr>
            <a:endParaRPr lang="en" sz="2000" dirty="0"/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Quī animum vincit et īram continet, eum cum summīs virīs nōn comparō, sed eum esse simillimum deō dīcō.</a:t>
            </a:r>
          </a:p>
          <a:p>
            <a:pPr marL="0" indent="0">
              <a:buNone/>
            </a:pPr>
            <a:endParaRPr lang="en" sz="2000" dirty="0"/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Nisi superōs vertere possum, Acheronta movēbō.</a:t>
            </a:r>
          </a:p>
          <a:p>
            <a:pPr lvl="0">
              <a:buNone/>
            </a:pPr>
            <a:r>
              <a:rPr lang="en" sz="1800" dirty="0"/>
              <a:t>(Acheronta, Greek acc.= </a:t>
            </a:r>
            <a:r>
              <a:rPr lang="en" sz="1800" i="1" dirty="0"/>
              <a:t>Acheron</a:t>
            </a:r>
            <a:r>
              <a:rPr lang="en" sz="1800" dirty="0"/>
              <a:t> (river in Underworld)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12042</TotalTime>
  <Words>872</Words>
  <Application>Microsoft Macintosh PowerPoint</Application>
  <PresentationFormat>On-screen Show (4:3)</PresentationFormat>
  <Paragraphs>182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/>
      <vt:lpstr>Wheelock XXVII</vt:lpstr>
      <vt:lpstr>Adjectives with peculiar forms in superlative</vt:lpstr>
      <vt:lpstr>Adjectives with peculiar forms in superlative</vt:lpstr>
      <vt:lpstr>Irregulars:</vt:lpstr>
      <vt:lpstr>Plūs... it's weird  Singular    Plural</vt:lpstr>
      <vt:lpstr>Translate</vt:lpstr>
      <vt:lpstr>Sententiae Antīquae</vt:lpstr>
      <vt:lpstr>Bellwork</vt:lpstr>
      <vt:lpstr>Sententiae Antīquae</vt:lpstr>
      <vt:lpstr>Catullus 58*</vt:lpstr>
      <vt:lpstr>An Uncle's Love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Wheelock XXVII</dc:title>
  <cp:lastModifiedBy>Steven</cp:lastModifiedBy>
  <cp:revision>19</cp:revision>
  <dcterms:modified xsi:type="dcterms:W3CDTF">2014-05-19T12:33:10Z</dcterms:modified>
</cp:coreProperties>
</file>