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0947DE0-9638-4D70-96A1-9418D021A8E9}">
  <a:tblStyle styleId="{20947DE0-9638-4D70-96A1-9418D021A8E9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A1BAF32-C785-4EA9-9D39-BE23FAE8BC25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1A423B3-7B97-4E35-BA04-CE8DE3FBCEC3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39734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S.A.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English rules for comparatives, superlatives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THAN, NOT THEN!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Be sure to know the difference between "I love you more than him" and "I love you more than he"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#3 From </a:t>
            </a:r>
            <a:r>
              <a:rPr lang="en-US" dirty="0" err="1" smtClean="0"/>
              <a:t>Carmina</a:t>
            </a:r>
            <a:r>
              <a:rPr lang="en-US" dirty="0" smtClean="0"/>
              <a:t> </a:t>
            </a:r>
            <a:r>
              <a:rPr lang="en-US" dirty="0" err="1" smtClean="0"/>
              <a:t>Burana</a:t>
            </a:r>
            <a:r>
              <a:rPr lang="en-US" dirty="0" smtClean="0"/>
              <a:t>, #6 </a:t>
            </a:r>
            <a:r>
              <a:rPr lang="en-US" dirty="0" err="1" smtClean="0"/>
              <a:t>fecundus</a:t>
            </a:r>
            <a:r>
              <a:rPr lang="en-US" dirty="0" smtClean="0"/>
              <a:t>—fruitful, </a:t>
            </a:r>
            <a:r>
              <a:rPr lang="en-US" dirty="0" err="1" smtClean="0"/>
              <a:t>mel</a:t>
            </a:r>
            <a:r>
              <a:rPr lang="en-US" dirty="0" smtClean="0"/>
              <a:t>, </a:t>
            </a:r>
            <a:r>
              <a:rPr lang="en-US" dirty="0" err="1" smtClean="0"/>
              <a:t>mellis</a:t>
            </a:r>
            <a:r>
              <a:rPr lang="en-US" dirty="0" smtClean="0"/>
              <a:t>=honey, </a:t>
            </a:r>
            <a:r>
              <a:rPr lang="en-US" dirty="0" err="1" smtClean="0"/>
              <a:t>fel</a:t>
            </a:r>
            <a:r>
              <a:rPr lang="en-US" dirty="0" smtClean="0"/>
              <a:t>, </a:t>
            </a:r>
            <a:r>
              <a:rPr lang="en-US" dirty="0" err="1" smtClean="0"/>
              <a:t>fellis</a:t>
            </a:r>
            <a:r>
              <a:rPr lang="en-US" dirty="0" smtClean="0"/>
              <a:t>=venom,</a:t>
            </a:r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246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Wheelock XXVI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3200"/>
              <a:t>Comparison of Adjectives;</a:t>
            </a:r>
          </a:p>
          <a:p>
            <a:pPr lvl="0" rtl="0">
              <a:buNone/>
            </a:pPr>
            <a:r>
              <a:rPr lang="en" sz="3200"/>
              <a:t>Declension of Comparatives;</a:t>
            </a:r>
          </a:p>
          <a:p>
            <a:pPr>
              <a:buNone/>
            </a:pPr>
            <a:r>
              <a:rPr lang="en" sz="3200"/>
              <a:t>Ablative of Comparison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Putas</a:t>
            </a:r>
            <a:r>
              <a:rPr lang="en-US" dirty="0" smtClean="0"/>
              <a:t> </a:t>
            </a:r>
            <a:r>
              <a:rPr lang="en-US" dirty="0" err="1" smtClean="0"/>
              <a:t>tē</a:t>
            </a:r>
            <a:r>
              <a:rPr lang="en-US" dirty="0" smtClean="0"/>
              <a:t> </a:t>
            </a:r>
            <a:r>
              <a:rPr lang="en-US" dirty="0" err="1" smtClean="0"/>
              <a:t>frigidiorem</a:t>
            </a:r>
            <a:r>
              <a:rPr lang="en-US" dirty="0" smtClean="0"/>
              <a:t> quam </a:t>
            </a: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.</a:t>
            </a:r>
          </a:p>
          <a:p>
            <a:endParaRPr lang="en-US" sz="1400" dirty="0" smtClean="0"/>
          </a:p>
          <a:p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sī</a:t>
            </a:r>
            <a:r>
              <a:rPr lang="en-US" dirty="0" smtClean="0"/>
              <a:t> </a:t>
            </a:r>
            <a:r>
              <a:rPr lang="en-US" dirty="0" err="1" smtClean="0"/>
              <a:t>amantēs</a:t>
            </a:r>
            <a:r>
              <a:rPr lang="en-US" dirty="0" smtClean="0"/>
              <a:t> </a:t>
            </a:r>
            <a:r>
              <a:rPr lang="en-US" dirty="0" err="1" smtClean="0"/>
              <a:t>sumus</a:t>
            </a:r>
            <a:r>
              <a:rPr lang="en-US" dirty="0" smtClean="0"/>
              <a:t>, quam </a:t>
            </a:r>
            <a:r>
              <a:rPr lang="en-US" dirty="0" err="1" smtClean="0"/>
              <a:t>amantissimī</a:t>
            </a:r>
            <a:r>
              <a:rPr lang="en-US" dirty="0" smtClean="0"/>
              <a:t> </a:t>
            </a:r>
            <a:r>
              <a:rPr lang="en-US" dirty="0" err="1" smtClean="0"/>
              <a:t>nōn</a:t>
            </a:r>
            <a:r>
              <a:rPr lang="en-US" dirty="0" smtClean="0"/>
              <a:t> </a:t>
            </a:r>
            <a:r>
              <a:rPr lang="en-US" dirty="0" err="1" smtClean="0"/>
              <a:t>sumus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Mea uxor </a:t>
            </a:r>
            <a:r>
              <a:rPr lang="en-US" dirty="0" err="1" smtClean="0"/>
              <a:t>secunda</a:t>
            </a:r>
            <a:r>
              <a:rPr lang="en-US" dirty="0" smtClean="0"/>
              <a:t> </a:t>
            </a:r>
            <a:r>
              <a:rPr lang="en-US" dirty="0" err="1" smtClean="0"/>
              <a:t>pudiciora</a:t>
            </a:r>
            <a:r>
              <a:rPr lang="en-US" dirty="0" smtClean="0"/>
              <a:t> quam mea prima </a:t>
            </a:r>
            <a:r>
              <a:rPr lang="en-US" dirty="0" err="1" smtClean="0"/>
              <a:t>erit</a:t>
            </a:r>
            <a:r>
              <a:rPr lang="en-US" dirty="0" smtClean="0"/>
              <a:t>.</a:t>
            </a:r>
          </a:p>
          <a:p>
            <a:endParaRPr lang="en-US" sz="1400" dirty="0"/>
          </a:p>
          <a:p>
            <a:r>
              <a:rPr lang="en-US" dirty="0" err="1" smtClean="0"/>
              <a:t>Turpior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pisce</a:t>
            </a:r>
            <a:r>
              <a:rPr lang="en-US" dirty="0" smtClean="0"/>
              <a:t>!</a:t>
            </a:r>
          </a:p>
          <a:p>
            <a:endParaRPr lang="en-US" sz="1400" dirty="0"/>
          </a:p>
          <a:p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verba</a:t>
            </a:r>
            <a:r>
              <a:rPr lang="en-US" dirty="0" smtClean="0"/>
              <a:t> </a:t>
            </a:r>
            <a:r>
              <a:rPr lang="en-US" dirty="0" err="1" smtClean="0"/>
              <a:t>mē</a:t>
            </a:r>
            <a:r>
              <a:rPr lang="en-US" dirty="0" smtClean="0"/>
              <a:t> </a:t>
            </a:r>
            <a:r>
              <a:rPr lang="en-US" dirty="0" err="1" smtClean="0"/>
              <a:t>tristissimum</a:t>
            </a:r>
            <a:r>
              <a:rPr lang="en-US" dirty="0" smtClean="0"/>
              <a:t> </a:t>
            </a:r>
            <a:r>
              <a:rPr lang="en-US" dirty="0" err="1" smtClean="0"/>
              <a:t>virum</a:t>
            </a:r>
            <a:r>
              <a:rPr lang="en-US" dirty="0" smtClean="0"/>
              <a:t> </a:t>
            </a:r>
            <a:r>
              <a:rPr lang="en-US" dirty="0" err="1" smtClean="0"/>
              <a:t>fēcērunt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8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Sententiae Antīquae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0" y="1417650"/>
            <a:ext cx="9144000" cy="54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Senectūs est loquācior. </a:t>
            </a:r>
            <a:r>
              <a:rPr lang="en" sz="2400" dirty="0"/>
              <a:t>(</a:t>
            </a:r>
            <a:r>
              <a:rPr lang="en" sz="2400" b="1" dirty="0"/>
              <a:t>loquāx, loquācis</a:t>
            </a:r>
            <a:r>
              <a:rPr lang="en" sz="2400" b="1" i="1" dirty="0"/>
              <a:t>,</a:t>
            </a:r>
            <a:r>
              <a:rPr lang="en" sz="2400" i="1" dirty="0"/>
              <a:t> garrulous)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Tua cōnsilia omnia nōbis clāriōra sunt quam lūx.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Quaedam remedia graviōra sunt quam ipsa perīcula.</a:t>
            </a:r>
          </a:p>
          <a:p>
            <a:pPr marL="0" indent="0">
              <a:buNone/>
            </a:pPr>
            <a:endParaRPr lang="en" sz="20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Eō diē, virōs fortissimōs atque amantissimōs reī pūblicae ad mē vocāvī. </a:t>
            </a:r>
            <a:r>
              <a:rPr lang="en" sz="2400" dirty="0"/>
              <a:t>(</a:t>
            </a:r>
            <a:r>
              <a:rPr lang="en" sz="2400" b="1" dirty="0"/>
              <a:t>amans rei publicae</a:t>
            </a:r>
            <a:r>
              <a:rPr lang="en" sz="2400" dirty="0"/>
              <a:t>, </a:t>
            </a:r>
            <a:r>
              <a:rPr lang="en" sz="2400" i="1" dirty="0"/>
              <a:t>patriotic</a:t>
            </a:r>
            <a:r>
              <a:rPr lang="en" sz="2400" dirty="0"/>
              <a:t>)</a:t>
            </a:r>
          </a:p>
          <a:p>
            <a:pPr marL="0" indent="0">
              <a:buNone/>
            </a:pPr>
            <a:endParaRPr lang="en" sz="1600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Partem turpissimam amōris vītate!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Iūcundissima dōna semper sunt ea quae auctor ipse cāra facit.</a:t>
            </a:r>
          </a:p>
          <a:p>
            <a:pPr marL="0" indent="0">
              <a:buNone/>
            </a:pPr>
            <a:endParaRPr lang="en" sz="18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Beātissimus vir superba līmina potentiōrum cīvium vītat.</a:t>
            </a:r>
          </a:p>
          <a:p>
            <a:pPr marL="0" indent="0">
              <a:buNone/>
            </a:pPr>
            <a:endParaRPr lang="en" sz="10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Verba currunt; at manus notāriī est vēlōcior illīs; manus eius laborem perfēcit. </a:t>
            </a:r>
            <a:r>
              <a:rPr lang="en" sz="2400" dirty="0"/>
              <a:t>(</a:t>
            </a:r>
            <a:r>
              <a:rPr lang="en" sz="2400" b="1" dirty="0"/>
              <a:t>notārius, -iī</a:t>
            </a:r>
            <a:r>
              <a:rPr lang="en" sz="2400" dirty="0"/>
              <a:t>, </a:t>
            </a:r>
            <a:r>
              <a:rPr lang="en" sz="2400" i="1" dirty="0"/>
              <a:t>stenographer</a:t>
            </a:r>
            <a:r>
              <a:rPr lang="en" sz="2400" dirty="0"/>
              <a:t>---</a:t>
            </a:r>
            <a:r>
              <a:rPr lang="en" sz="2400" b="1" dirty="0"/>
              <a:t>vēlōx</a:t>
            </a:r>
            <a:r>
              <a:rPr lang="en" sz="2400" dirty="0"/>
              <a:t>, </a:t>
            </a:r>
            <a:r>
              <a:rPr lang="en" sz="2400" i="1" dirty="0"/>
              <a:t>swift</a:t>
            </a:r>
            <a:r>
              <a:rPr lang="en" sz="2400" dirty="0"/>
              <a:t>---</a:t>
            </a:r>
            <a:r>
              <a:rPr lang="en" sz="2400" b="1" dirty="0"/>
              <a:t>perficere</a:t>
            </a:r>
            <a:r>
              <a:rPr lang="en" sz="2400" dirty="0"/>
              <a:t>, </a:t>
            </a:r>
            <a:r>
              <a:rPr lang="en" sz="2400" i="1" dirty="0"/>
              <a:t>to complete</a:t>
            </a:r>
            <a:r>
              <a:rPr lang="en" sz="2400" dirty="0"/>
              <a:t>)</a:t>
            </a:r>
          </a:p>
          <a:p>
            <a:pPr marL="0" indent="0">
              <a:buNone/>
            </a:pPr>
            <a:endParaRPr lang="en" sz="1000" dirty="0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Multī putant rēs bellicās graviōrēs esse quam rēs urbānās; sed haec sententia mūtanda est. </a:t>
            </a:r>
            <a:r>
              <a:rPr lang="en" sz="2400" dirty="0"/>
              <a:t>(</a:t>
            </a:r>
            <a:r>
              <a:rPr lang="en" sz="2400" b="1" dirty="0"/>
              <a:t>bellicus</a:t>
            </a:r>
            <a:r>
              <a:rPr lang="en" sz="2400" dirty="0"/>
              <a:t>)</a:t>
            </a:r>
          </a:p>
          <a:p>
            <a:pPr marL="0" indent="0">
              <a:buNone/>
            </a:pPr>
            <a:endParaRPr lang="en" sz="1000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Invītātus ad cēnam, manū sinistrā lintea sustulistī.  Hoc salsum esse putās? Rēs sordidissima est!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66011"/>
              </p:ext>
            </p:extLst>
          </p:nvPr>
        </p:nvGraphicFramePr>
        <p:xfrm>
          <a:off x="381000" y="508000"/>
          <a:ext cx="8445500" cy="3992879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413125"/>
                <a:gridCol w="50323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Wheelock Ch. 26 Quiz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 </a:t>
                      </a:r>
                      <a:r>
                        <a:rPr lang="en-US" sz="2400" dirty="0" err="1" smtClean="0"/>
                        <a:t>mensa</a:t>
                      </a:r>
                      <a:r>
                        <a:rPr lang="en-US" sz="2400" dirty="0" smtClean="0"/>
                        <a:t>, -</a:t>
                      </a:r>
                      <a:r>
                        <a:rPr lang="en-US" sz="2400" dirty="0" err="1" smtClean="0"/>
                        <a:t>ae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 </a:t>
                      </a:r>
                      <a:r>
                        <a:rPr lang="en-US" sz="2400" dirty="0" err="1" smtClean="0"/>
                        <a:t>tantum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 </a:t>
                      </a:r>
                      <a:r>
                        <a:rPr lang="en-US" sz="2400" dirty="0" err="1" smtClean="0"/>
                        <a:t>somnus</a:t>
                      </a:r>
                      <a:r>
                        <a:rPr lang="en-US" sz="2400" dirty="0" smtClean="0"/>
                        <a:t>, -</a:t>
                      </a:r>
                      <a:r>
                        <a:rPr lang="en-US" sz="2400" dirty="0" err="1" smtClean="0"/>
                        <a:t>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  </a:t>
                      </a:r>
                      <a:r>
                        <a:rPr lang="en-US" sz="2400" dirty="0" err="1" smtClean="0"/>
                        <a:t>quidam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quaedam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quiddam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 </a:t>
                      </a:r>
                      <a:r>
                        <a:rPr lang="en-US" sz="2400" dirty="0" err="1" smtClean="0"/>
                        <a:t>lex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legis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  </a:t>
                      </a:r>
                      <a:r>
                        <a:rPr lang="en-US" sz="2400" dirty="0" err="1" smtClean="0"/>
                        <a:t>turpis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turpe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 lux, </a:t>
                      </a:r>
                      <a:r>
                        <a:rPr lang="en-US" sz="2400" dirty="0" err="1" smtClean="0"/>
                        <a:t>lucis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  </a:t>
                      </a:r>
                      <a:r>
                        <a:rPr lang="en-US" sz="2400" dirty="0" err="1" smtClean="0"/>
                        <a:t>pudicus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-a, -um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9.  Urbanization refers</a:t>
                      </a:r>
                      <a:r>
                        <a:rPr lang="en-US" sz="2400" baseline="0" dirty="0" smtClean="0"/>
                        <a:t> to the formation and growth of a ________.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10. A</a:t>
                      </a:r>
                      <a:r>
                        <a:rPr lang="en-US" sz="2400" baseline="0" dirty="0" smtClean="0"/>
                        <a:t> preliminary event is one that occurs ________ the ________ of fuller or more important events.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9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125" y="539750"/>
            <a:ext cx="8842375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000" dirty="0" smtClean="0"/>
              <a:t>Write the positive,</a:t>
            </a:r>
            <a:r>
              <a:rPr lang="en-US" sz="3000" dirty="0" smtClean="0"/>
              <a:t> comparative, </a:t>
            </a:r>
            <a:r>
              <a:rPr lang="en-US" sz="3000" dirty="0" smtClean="0"/>
              <a:t>and superlative forms of </a:t>
            </a:r>
            <a:r>
              <a:rPr lang="en-US" sz="3000" dirty="0" err="1" smtClean="0"/>
              <a:t>superbus</a:t>
            </a:r>
            <a:r>
              <a:rPr lang="en-US" sz="3000" dirty="0" smtClean="0"/>
              <a:t>,-a,-um. (English and Latin)</a:t>
            </a:r>
            <a:endParaRPr lang="en-US" sz="3000" dirty="0" smtClean="0"/>
          </a:p>
          <a:p>
            <a:pPr marL="514350" indent="-514350">
              <a:buAutoNum type="arabicPeriod"/>
            </a:pPr>
            <a:r>
              <a:rPr lang="en-US" sz="3000" dirty="0" smtClean="0"/>
              <a:t>Write the positive, comparative, </a:t>
            </a:r>
            <a:r>
              <a:rPr lang="en-US" sz="3000" dirty="0" smtClean="0"/>
              <a:t>and superlative forms of </a:t>
            </a:r>
            <a:r>
              <a:rPr lang="en-US" sz="3000" dirty="0" err="1" smtClean="0"/>
              <a:t>tristis</a:t>
            </a:r>
            <a:r>
              <a:rPr lang="en-US" sz="3000" dirty="0" smtClean="0"/>
              <a:t>, </a:t>
            </a:r>
            <a:r>
              <a:rPr lang="en-US" sz="3000" dirty="0" err="1" smtClean="0"/>
              <a:t>triste</a:t>
            </a:r>
            <a:r>
              <a:rPr lang="en-US" sz="3000" dirty="0" smtClean="0"/>
              <a:t>. (English </a:t>
            </a:r>
            <a:r>
              <a:rPr lang="en-US" sz="3000" smtClean="0"/>
              <a:t>and Latin)</a:t>
            </a:r>
            <a:endParaRPr lang="en-US" sz="3000" dirty="0" smtClean="0"/>
          </a:p>
          <a:p>
            <a:pPr marL="514350" indent="-514350">
              <a:buAutoNum type="arabicPeriod"/>
            </a:pPr>
            <a:r>
              <a:rPr lang="en-US" sz="3200" dirty="0" err="1"/>
              <a:t>Graviora</a:t>
            </a:r>
            <a:r>
              <a:rPr lang="en-US" sz="3200" dirty="0"/>
              <a:t> </a:t>
            </a:r>
            <a:r>
              <a:rPr lang="en-US" sz="3200" dirty="0" err="1" smtClean="0"/>
              <a:t>remanent</a:t>
            </a:r>
            <a:r>
              <a:rPr lang="en-US" sz="3200" dirty="0" smtClean="0"/>
              <a:t>.</a:t>
            </a:r>
            <a:endParaRPr lang="en-US" sz="3000" dirty="0" smtClean="0"/>
          </a:p>
          <a:p>
            <a:pPr marL="514350" indent="-514350">
              <a:buFontTx/>
              <a:buAutoNum type="arabicPeriod"/>
            </a:pPr>
            <a:r>
              <a:rPr lang="en-US" sz="3200" dirty="0"/>
              <a:t>Vita </a:t>
            </a:r>
            <a:r>
              <a:rPr lang="en-US" sz="3200" dirty="0" err="1"/>
              <a:t>incerta</a:t>
            </a:r>
            <a:r>
              <a:rPr lang="en-US" sz="3200" dirty="0"/>
              <a:t>; </a:t>
            </a:r>
            <a:r>
              <a:rPr lang="en-US" sz="3200" dirty="0" err="1"/>
              <a:t>mors</a:t>
            </a:r>
            <a:r>
              <a:rPr lang="en-US" sz="3200" dirty="0"/>
              <a:t> quam </a:t>
            </a:r>
            <a:r>
              <a:rPr lang="en-US" sz="3200" dirty="0" err="1"/>
              <a:t>certissima</a:t>
            </a:r>
            <a:r>
              <a:rPr lang="en-US" sz="3200" dirty="0"/>
              <a:t>.</a:t>
            </a:r>
          </a:p>
          <a:p>
            <a:pPr marL="514350" indent="-514350">
              <a:buFontTx/>
              <a:buAutoNum type="arabicPeriod"/>
            </a:pPr>
            <a:r>
              <a:rPr lang="en" sz="3200" dirty="0"/>
              <a:t>Verba currunt; at manus notāriī est vēlōcior </a:t>
            </a:r>
            <a:r>
              <a:rPr lang="en" sz="3200" u="sng" dirty="0" smtClean="0"/>
              <a:t>illīs</a:t>
            </a:r>
            <a:r>
              <a:rPr lang="en-US" sz="3200" dirty="0" smtClean="0"/>
              <a:t>. (</a:t>
            </a:r>
            <a:r>
              <a:rPr lang="en-US" sz="3200" dirty="0" err="1" smtClean="0"/>
              <a:t>notarius</a:t>
            </a:r>
            <a:r>
              <a:rPr lang="en-US" sz="3200" dirty="0" smtClean="0"/>
              <a:t>, -</a:t>
            </a:r>
            <a:r>
              <a:rPr lang="en-US" sz="3200" dirty="0" err="1" smtClean="0"/>
              <a:t>iī</a:t>
            </a:r>
            <a:r>
              <a:rPr lang="en-US" sz="3200" dirty="0" smtClean="0"/>
              <a:t> = stenographer)</a:t>
            </a:r>
            <a:endParaRPr lang="en-US" sz="3200" dirty="0"/>
          </a:p>
          <a:p>
            <a:pPr marL="514350" lvl="0" indent="-514350">
              <a:buFontTx/>
              <a:buAutoNum type="arabicPeriod"/>
            </a:pPr>
            <a:r>
              <a:rPr lang="en" sz="3200" dirty="0"/>
              <a:t>Partem turpissimam amōris vītate!</a:t>
            </a:r>
          </a:p>
          <a:p>
            <a:pPr marL="514350" lvl="0" indent="-514350">
              <a:buFontTx/>
              <a:buAutoNum type="arabicPeriod"/>
            </a:pPr>
            <a:r>
              <a:rPr lang="en" sz="3200" dirty="0"/>
              <a:t>Quaedam remedia graviōra sunt quam ipsa perīcula.</a:t>
            </a:r>
          </a:p>
          <a:p>
            <a:pPr marL="514350" indent="-514350">
              <a:buAutoNum type="arabicPeriod"/>
            </a:pPr>
            <a:r>
              <a:rPr lang="en-US" sz="3000" dirty="0" smtClean="0"/>
              <a:t>In #5, what type of ablative is </a:t>
            </a:r>
            <a:r>
              <a:rPr lang="en-US" sz="3000" i="1" dirty="0" err="1" smtClean="0"/>
              <a:t>ill</a:t>
            </a:r>
            <a:r>
              <a:rPr lang="en-US" sz="3000" i="1" dirty="0" err="1" smtClean="0"/>
              <a:t>īs</a:t>
            </a:r>
            <a:r>
              <a:rPr lang="en-US" sz="3000" dirty="0" smtClean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1234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Comparison of Adjectives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Thus far, we have learned to use adjectives to indicate a basic characteristic: </a:t>
            </a:r>
            <a:r>
              <a:rPr lang="en" b="1"/>
              <a:t>vir beātus</a:t>
            </a:r>
            <a:r>
              <a:rPr lang="en"/>
              <a:t>, </a:t>
            </a:r>
            <a:r>
              <a:rPr lang="en" i="1"/>
              <a:t>a happy man</a:t>
            </a:r>
            <a:r>
              <a:rPr lang="en"/>
              <a:t>.  This is called the "</a:t>
            </a:r>
            <a:r>
              <a:rPr lang="en" b="1" u="sng"/>
              <a:t>positive degree</a:t>
            </a:r>
            <a:r>
              <a:rPr lang="en"/>
              <a:t>."</a:t>
            </a:r>
          </a:p>
          <a:p>
            <a:endParaRPr lang="en"/>
          </a:p>
          <a:p>
            <a:pPr lvl="0" rtl="0">
              <a:buNone/>
            </a:pPr>
            <a:r>
              <a:rPr lang="en" sz="2600"/>
              <a:t>As in English, however, adjectives can also be compared:</a:t>
            </a:r>
          </a:p>
          <a:p>
            <a:endParaRPr lang="en" sz="260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u="sng"/>
              <a:t>comparative degree</a:t>
            </a:r>
            <a:r>
              <a:rPr lang="en"/>
              <a:t>: vir beātior, </a:t>
            </a:r>
            <a:r>
              <a:rPr lang="en" i="1"/>
              <a:t>the happier man</a:t>
            </a:r>
          </a:p>
          <a:p>
            <a:endParaRPr lang="en" i="1"/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u="sng"/>
              <a:t>superlative degree</a:t>
            </a:r>
            <a:r>
              <a:rPr lang="en"/>
              <a:t>: vir beātissimus, </a:t>
            </a:r>
            <a:r>
              <a:rPr lang="en" i="1"/>
              <a:t>the happiest man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Formation of Comparative/Superlative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2694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Base taken from genitive of positive degree</a:t>
            </a:r>
          </a:p>
          <a:p>
            <a:pPr marL="0" indent="0">
              <a:buNone/>
            </a:pPr>
            <a:endParaRPr lang="en" sz="1050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u="sng" dirty="0"/>
              <a:t>Comparative</a:t>
            </a:r>
            <a:r>
              <a:rPr lang="en" dirty="0"/>
              <a:t>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base + </a:t>
            </a:r>
            <a:r>
              <a:rPr lang="en" b="1" dirty="0"/>
              <a:t>-ior</a:t>
            </a:r>
            <a:r>
              <a:rPr lang="en" dirty="0"/>
              <a:t> (masc./fem.), </a:t>
            </a:r>
            <a:r>
              <a:rPr lang="en" b="1" dirty="0"/>
              <a:t>-ius</a:t>
            </a:r>
            <a:r>
              <a:rPr lang="en" dirty="0"/>
              <a:t> (neut.); </a:t>
            </a:r>
            <a:r>
              <a:rPr lang="en" b="1" dirty="0"/>
              <a:t>-iōris</a:t>
            </a:r>
            <a:r>
              <a:rPr lang="en" dirty="0"/>
              <a:t>, gen.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b="1" u="sng" dirty="0"/>
              <a:t>Superlative</a:t>
            </a:r>
            <a:r>
              <a:rPr lang="en" dirty="0"/>
              <a:t>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base + </a:t>
            </a:r>
            <a:r>
              <a:rPr lang="en" b="1" dirty="0"/>
              <a:t>-issimus, -issima, -issimum</a:t>
            </a:r>
          </a:p>
        </p:txBody>
      </p:sp>
      <p:graphicFrame>
        <p:nvGraphicFramePr>
          <p:cNvPr id="45" name="Shape 45"/>
          <p:cNvGraphicFramePr/>
          <p:nvPr/>
        </p:nvGraphicFramePr>
        <p:xfrm>
          <a:off x="-10725" y="4477350"/>
          <a:ext cx="9134625" cy="2194440"/>
        </p:xfrm>
        <a:graphic>
          <a:graphicData uri="http://schemas.openxmlformats.org/drawingml/2006/table">
            <a:tbl>
              <a:tblPr>
                <a:noFill/>
                <a:tableStyleId>{20947DE0-9638-4D70-96A1-9418D021A8E9}</a:tableStyleId>
              </a:tblPr>
              <a:tblGrid>
                <a:gridCol w="3044875"/>
                <a:gridCol w="2859925"/>
                <a:gridCol w="3229825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Positive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Comparative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Superlative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cārus, -a, -um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cārior, cārius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cārissimus, -a, -um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fortis, -e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fortior, -ius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fortissimus, -a, -um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potēns, </a:t>
                      </a:r>
                      <a:r>
                        <a:rPr lang="en" sz="2400" i="1"/>
                        <a:t>gen.</a:t>
                      </a:r>
                      <a:r>
                        <a:rPr lang="en" sz="2400"/>
                        <a:t> potentis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potentior, -ius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potentissimus, -a, -um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Declension of Comparatives</a:t>
            </a:r>
          </a:p>
        </p:txBody>
      </p:sp>
      <p:graphicFrame>
        <p:nvGraphicFramePr>
          <p:cNvPr id="51" name="Shape 51"/>
          <p:cNvGraphicFramePr/>
          <p:nvPr/>
        </p:nvGraphicFramePr>
        <p:xfrm>
          <a:off x="952500" y="1923400"/>
          <a:ext cx="7239000" cy="3291660"/>
        </p:xfrm>
        <a:graphic>
          <a:graphicData uri="http://schemas.openxmlformats.org/drawingml/2006/table">
            <a:tbl>
              <a:tblPr>
                <a:noFill/>
                <a:tableStyleId>{DA1BAF32-C785-4EA9-9D39-BE23FAE8BC25}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M/F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Singular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Plural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Nominative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fortiōrēs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Genitive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fortiōrum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Dative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fortiorī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fortiōribus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Accusative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fortiōrem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fortiōrēs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 b="1"/>
                        <a:t>Ablative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fortiōribus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52" name="Shape 52"/>
          <p:cNvSpPr txBox="1"/>
          <p:nvPr/>
        </p:nvSpPr>
        <p:spPr>
          <a:xfrm>
            <a:off x="400700" y="5409350"/>
            <a:ext cx="8229600" cy="1047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400"/>
              <a:t>*Normally, 3rd declension adjectives follow the i-stem pattern.  Comparatives are the one exception.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Declension of Comparatives</a:t>
            </a:r>
          </a:p>
        </p:txBody>
      </p:sp>
      <p:graphicFrame>
        <p:nvGraphicFramePr>
          <p:cNvPr id="58" name="Shape 58"/>
          <p:cNvGraphicFramePr/>
          <p:nvPr/>
        </p:nvGraphicFramePr>
        <p:xfrm>
          <a:off x="952500" y="1923400"/>
          <a:ext cx="7239000" cy="3291660"/>
        </p:xfrm>
        <a:graphic>
          <a:graphicData uri="http://schemas.openxmlformats.org/drawingml/2006/table">
            <a:tbl>
              <a:tblPr>
                <a:noFill/>
                <a:tableStyleId>{21A423B3-7B97-4E35-BA04-CE8DE3FBCEC3}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Neuter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Singular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Plural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Nominative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fortiōra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Genitive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fortiōris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fortiōrum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Dative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fortiorī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fortiōribus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Accusative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fortiōra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 b="1"/>
                        <a:t>Ablative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fortiōre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buNone/>
                      </a:pPr>
                      <a:r>
                        <a:rPr lang="en" sz="2400"/>
                        <a:t>fortiōribus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59" name="Shape 59"/>
          <p:cNvSpPr txBox="1"/>
          <p:nvPr/>
        </p:nvSpPr>
        <p:spPr>
          <a:xfrm>
            <a:off x="400700" y="5409350"/>
            <a:ext cx="8229600" cy="10478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/>
              <a:t>*Normally, 3rd declension adjectives follow the i-stem pattern.  Comparatives are the one exception.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Translating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85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Comparatives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more/-er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associate </a:t>
            </a:r>
            <a:r>
              <a:rPr lang="en" b="1"/>
              <a:t>-ōr-</a:t>
            </a:r>
            <a:r>
              <a:rPr lang="en"/>
              <a:t> with m</a:t>
            </a:r>
            <a:r>
              <a:rPr lang="en" b="1"/>
              <a:t>or</a:t>
            </a:r>
            <a:r>
              <a:rPr lang="en"/>
              <a:t>e/-er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Superlatives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most/-est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English and Latin both have S in the superlative form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Spanish speakers should have no problem with this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Quam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0" y="1493850"/>
            <a:ext cx="9144000" cy="5245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</a:rPr>
              <a:t>When </a:t>
            </a:r>
            <a:r>
              <a:rPr lang="en" b="1" dirty="0">
                <a:solidFill>
                  <a:srgbClr val="000000"/>
                </a:solidFill>
              </a:rPr>
              <a:t>quam</a:t>
            </a:r>
            <a:r>
              <a:rPr lang="en" dirty="0">
                <a:solidFill>
                  <a:srgbClr val="000000"/>
                </a:solidFill>
              </a:rPr>
              <a:t> follows a comparative, it means </a:t>
            </a:r>
            <a:r>
              <a:rPr lang="en" b="1" dirty="0">
                <a:solidFill>
                  <a:srgbClr val="000000"/>
                </a:solidFill>
              </a:rPr>
              <a:t>than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2758"/>
              <a:buFont typeface="Courier New"/>
              <a:buChar char="o"/>
            </a:pPr>
            <a:r>
              <a:rPr lang="en" sz="2900" dirty="0">
                <a:solidFill>
                  <a:srgbClr val="000000"/>
                </a:solidFill>
              </a:rPr>
              <a:t>Hī librī sunt clāriōrēs quam illī. </a:t>
            </a:r>
            <a:r>
              <a:rPr lang="en" sz="2900" i="1" dirty="0">
                <a:solidFill>
                  <a:srgbClr val="000000"/>
                </a:solidFill>
              </a:rPr>
              <a:t>These books are more famous than those.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2758"/>
              <a:buFont typeface="Courier New"/>
              <a:buChar char="o"/>
            </a:pPr>
            <a:r>
              <a:rPr lang="en" sz="2900" dirty="0">
                <a:solidFill>
                  <a:srgbClr val="000000"/>
                </a:solidFill>
              </a:rPr>
              <a:t>Dīcit hōs virōs esse fortiōrēs quam illōs.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900" dirty="0">
                <a:solidFill>
                  <a:srgbClr val="000000"/>
                </a:solidFill>
              </a:rPr>
              <a:t>*Notice the same construction/case follows quam as precedes</a:t>
            </a:r>
          </a:p>
          <a:p>
            <a:pPr marL="0" indent="0">
              <a:buNone/>
            </a:pPr>
            <a:endParaRPr lang="en" sz="600" dirty="0">
              <a:solidFill>
                <a:srgbClr val="00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When </a:t>
            </a:r>
            <a:r>
              <a:rPr lang="en" b="1" dirty="0"/>
              <a:t>quam</a:t>
            </a:r>
            <a:r>
              <a:rPr lang="en" dirty="0"/>
              <a:t> precedes a superlative, it indicates the greatest possible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2758"/>
              <a:buFont typeface="Courier New"/>
              <a:buChar char="o"/>
            </a:pPr>
            <a:r>
              <a:rPr lang="en" sz="2900" dirty="0"/>
              <a:t>Amīcus meus erat vir quam iūcundissimus; </a:t>
            </a:r>
            <a:r>
              <a:rPr lang="en" sz="2900" i="1" dirty="0"/>
              <a:t>My friend was the pleasantest man possible </a:t>
            </a:r>
            <a:r>
              <a:rPr lang="en" sz="2900" dirty="0"/>
              <a:t>or </a:t>
            </a:r>
            <a:r>
              <a:rPr lang="en" sz="2900" i="1" dirty="0"/>
              <a:t>as pleasant as can be</a:t>
            </a:r>
            <a:r>
              <a:rPr lang="en" sz="2900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Ablative of Comparison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0" y="1425575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When the first element to be compared was in the nominative or accusative, </a:t>
            </a:r>
            <a:r>
              <a:rPr lang="en" b="1" dirty="0"/>
              <a:t>quam</a:t>
            </a:r>
            <a:r>
              <a:rPr lang="en" dirty="0"/>
              <a:t> was often omitted, and the second element became ablative (the </a:t>
            </a:r>
            <a:r>
              <a:rPr lang="en" b="1" u="sng" dirty="0"/>
              <a:t>ablative of comparison</a:t>
            </a:r>
            <a:r>
              <a:rPr lang="en" dirty="0"/>
              <a:t>)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Quis est sapientior quam ego? --&gt;  Quis est sapientior mē?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Cōnsilia tua sunt clāriōra lūce, </a:t>
            </a:r>
            <a:r>
              <a:rPr lang="en" i="1" dirty="0"/>
              <a:t>your plans are clearer than light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Vīdī paucōs fēlīciōres patre tuō, </a:t>
            </a:r>
            <a:r>
              <a:rPr lang="en" i="1" dirty="0"/>
              <a:t>I have seen few men happier than your father </a:t>
            </a:r>
            <a:r>
              <a:rPr lang="en" dirty="0"/>
              <a:t>OR </a:t>
            </a:r>
            <a:r>
              <a:rPr lang="en" i="1" dirty="0"/>
              <a:t>I have seen that few men are happier than your father</a:t>
            </a:r>
            <a:r>
              <a:rPr lang="en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Phrases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Graviora</a:t>
            </a:r>
            <a:r>
              <a:rPr lang="en-US" dirty="0" smtClean="0"/>
              <a:t> </a:t>
            </a:r>
            <a:r>
              <a:rPr lang="en-US" dirty="0" err="1" smtClean="0"/>
              <a:t>remanent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Omnia dicta </a:t>
            </a:r>
            <a:r>
              <a:rPr lang="en-US" dirty="0" err="1" smtClean="0"/>
              <a:t>fortiora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dicta Latina</a:t>
            </a:r>
          </a:p>
          <a:p>
            <a:r>
              <a:rPr lang="en-US" dirty="0" err="1" smtClean="0"/>
              <a:t>Rosā</a:t>
            </a:r>
            <a:r>
              <a:rPr lang="en-US" dirty="0" smtClean="0"/>
              <a:t> </a:t>
            </a:r>
            <a:r>
              <a:rPr lang="en-US" dirty="0" err="1" smtClean="0"/>
              <a:t>rubicundior</a:t>
            </a:r>
            <a:r>
              <a:rPr lang="en-US" dirty="0" smtClean="0"/>
              <a:t>, </a:t>
            </a:r>
            <a:r>
              <a:rPr lang="en-US" dirty="0" err="1" smtClean="0"/>
              <a:t>liliō</a:t>
            </a:r>
            <a:r>
              <a:rPr lang="en-US" dirty="0"/>
              <a:t> </a:t>
            </a:r>
            <a:r>
              <a:rPr lang="en-US" dirty="0" err="1" smtClean="0"/>
              <a:t>candidior</a:t>
            </a:r>
            <a:r>
              <a:rPr lang="en-US" dirty="0" smtClean="0"/>
              <a:t>, omnibus </a:t>
            </a:r>
            <a:r>
              <a:rPr lang="en-US" dirty="0" err="1" smtClean="0"/>
              <a:t>formosior</a:t>
            </a:r>
            <a:r>
              <a:rPr lang="en-US" dirty="0" smtClean="0"/>
              <a:t>, semper in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glorior</a:t>
            </a:r>
            <a:r>
              <a:rPr lang="en-US" dirty="0" smtClean="0"/>
              <a:t> (</a:t>
            </a:r>
            <a:r>
              <a:rPr lang="en-US" dirty="0" err="1" smtClean="0"/>
              <a:t>glorior</a:t>
            </a:r>
            <a:r>
              <a:rPr lang="en-US" dirty="0" smtClean="0"/>
              <a:t> = I boast)</a:t>
            </a:r>
          </a:p>
          <a:p>
            <a:r>
              <a:rPr lang="en-US" dirty="0" err="1" smtClean="0"/>
              <a:t>Virtus</a:t>
            </a:r>
            <a:r>
              <a:rPr lang="en-US" dirty="0" smtClean="0"/>
              <a:t> </a:t>
            </a:r>
            <a:r>
              <a:rPr lang="en-US" dirty="0" err="1" smtClean="0"/>
              <a:t>unita</a:t>
            </a:r>
            <a:r>
              <a:rPr lang="en-US" dirty="0" smtClean="0"/>
              <a:t> </a:t>
            </a:r>
            <a:r>
              <a:rPr lang="en-US" dirty="0" err="1" smtClean="0"/>
              <a:t>fortior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Vita </a:t>
            </a:r>
            <a:r>
              <a:rPr lang="en-US" dirty="0" err="1" smtClean="0"/>
              <a:t>incerta</a:t>
            </a:r>
            <a:r>
              <a:rPr lang="en-US" dirty="0" smtClean="0"/>
              <a:t>; </a:t>
            </a:r>
            <a:r>
              <a:rPr lang="en-US" dirty="0" err="1" smtClean="0"/>
              <a:t>mors</a:t>
            </a:r>
            <a:r>
              <a:rPr lang="en-US" dirty="0" smtClean="0"/>
              <a:t> quam </a:t>
            </a:r>
            <a:r>
              <a:rPr lang="en-US" dirty="0" err="1" smtClean="0"/>
              <a:t>certissima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Amor et </a:t>
            </a:r>
            <a:r>
              <a:rPr lang="en-US" dirty="0" err="1" smtClean="0"/>
              <a:t>melle</a:t>
            </a:r>
            <a:r>
              <a:rPr lang="en-US" dirty="0" smtClean="0"/>
              <a:t> et </a:t>
            </a:r>
            <a:r>
              <a:rPr lang="en-US" dirty="0" err="1" smtClean="0"/>
              <a:t>felle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fecundissimus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Celerius</a:t>
            </a:r>
            <a:r>
              <a:rPr lang="en-US" dirty="0" smtClean="0"/>
              <a:t> quam </a:t>
            </a:r>
            <a:r>
              <a:rPr lang="en-US" dirty="0" err="1" smtClean="0"/>
              <a:t>asparagi</a:t>
            </a:r>
            <a:r>
              <a:rPr lang="en-US" dirty="0" smtClean="0"/>
              <a:t> </a:t>
            </a:r>
            <a:r>
              <a:rPr lang="en-US" dirty="0" err="1" smtClean="0"/>
              <a:t>cocuntur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4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14999</TotalTime>
  <Words>912</Words>
  <Application>Microsoft Macintosh PowerPoint</Application>
  <PresentationFormat>On-screen Show (4:3)</PresentationFormat>
  <Paragraphs>153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/>
      <vt:lpstr>Wheelock XXVI</vt:lpstr>
      <vt:lpstr>Comparison of Adjectives</vt:lpstr>
      <vt:lpstr>Formation of Comparative/Superlative</vt:lpstr>
      <vt:lpstr>Declension of Comparatives</vt:lpstr>
      <vt:lpstr>Declension of Comparatives</vt:lpstr>
      <vt:lpstr>Translating</vt:lpstr>
      <vt:lpstr>Quam</vt:lpstr>
      <vt:lpstr>Ablative of Comparison</vt:lpstr>
      <vt:lpstr>Latin Phrases</vt:lpstr>
      <vt:lpstr>Translate</vt:lpstr>
      <vt:lpstr>Sententiae Antīquae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Wheelock XXVI</dc:title>
  <cp:lastModifiedBy>Steven</cp:lastModifiedBy>
  <cp:revision>22</cp:revision>
  <dcterms:modified xsi:type="dcterms:W3CDTF">2014-04-04T17:49:07Z</dcterms:modified>
</cp:coreProperties>
</file>