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EBEEAC06-D0BD-4BB3-A544-5B913DC367E0}">
  <a:tblStyle styleId="{EBEEAC06-D0BD-4BB3-A544-5B913DC367E0}"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9C337673-789B-4AA9-A7A1-C4B496328C13}"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DD80E707-0A05-4E93-83DE-C0F209F7A84D}" styleName="Table_2">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2E73E159-BA26-478D-BCA6-BDD4FEB8C7D1}" styleName="Table_3">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9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192893120"/>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1&amp;2 Note the reflexive in #1 means, "... that he (Gaius)..." while the personal pronoun in #2 means, "... that he (some other dude)..."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Remember, infinitive means "without ending" so there are no personal endings attached to these infinitives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Remember, infinitive means "without ending" so there are no personal endings attached to these infinitives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Note that only the perfect active is attached as a suffix; Both </a:t>
            </a:r>
            <a:r>
              <a:rPr lang="en" b="1"/>
              <a:t>esse</a:t>
            </a:r>
            <a:r>
              <a:rPr lang="en"/>
              <a:t> and </a:t>
            </a:r>
            <a:r>
              <a:rPr lang="en" b="1"/>
              <a:t>iri </a:t>
            </a:r>
            <a:r>
              <a:rPr lang="en"/>
              <a:t>are added as separate words;</a:t>
            </a:r>
          </a:p>
          <a:p>
            <a:pPr lvl="0" rtl="0">
              <a:buNone/>
            </a:pPr>
            <a:r>
              <a:rPr lang="en"/>
              <a:t>Remember, infinitive means "without ending" so there are no personal endings attached to these infinitives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Note that only the perfect active is attached as a suffix; Both </a:t>
            </a:r>
            <a:r>
              <a:rPr lang="en" b="1"/>
              <a:t>esse</a:t>
            </a:r>
            <a:r>
              <a:rPr lang="en"/>
              <a:t> and </a:t>
            </a:r>
            <a:r>
              <a:rPr lang="en" b="1"/>
              <a:t>iri </a:t>
            </a:r>
            <a:r>
              <a:rPr lang="en"/>
              <a:t>are added as separate words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Mr. Hudec considered her to be a good student.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4"/>
        <p:cNvGrpSpPr/>
        <p:nvPr/>
      </p:nvGrpSpPr>
      <p:grpSpPr>
        <a:xfrm>
          <a:off x="0" y="0"/>
          <a:ext cx="0" cy="0"/>
          <a:chOff x="0" y="0"/>
          <a:chExt cx="0" cy="0"/>
        </a:xfrm>
      </p:grpSpPr>
      <p:grpSp>
        <p:nvGrpSpPr>
          <p:cNvPr id="25" name="Shape 25"/>
          <p:cNvGrpSpPr/>
          <p:nvPr/>
        </p:nvGrpSpPr>
        <p:grpSpPr>
          <a:xfrm rot="10800000" flipH="1">
            <a:off x="0" y="-256"/>
            <a:ext cx="9162288" cy="4114897"/>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57" name="Shape 57"/>
          <p:cNvSpPr txBox="1">
            <a:spLocks noGrp="1"/>
          </p:cNvSpPr>
          <p:nvPr>
            <p:ph type="ctrTitle"/>
          </p:nvPr>
        </p:nvSpPr>
        <p:spPr>
          <a:xfrm>
            <a:off x="685800" y="2319514"/>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1pPr>
            <a:lvl2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2pPr>
            <a:lvl3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3pPr>
            <a:lvl4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4pPr>
            <a:lvl5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5pPr>
            <a:lvl6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6pPr>
            <a:lvl7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7pPr>
            <a:lvl8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8pPr>
            <a:lvl9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9pPr>
          </a:lstStyle>
          <a:p>
            <a:endParaRPr/>
          </a:p>
        </p:txBody>
      </p:sp>
      <p:sp>
        <p:nvSpPr>
          <p:cNvPr id="58" name="Shape 58"/>
          <p:cNvSpPr txBox="1">
            <a:spLocks noGrp="1"/>
          </p:cNvSpPr>
          <p:nvPr>
            <p:ph type="subTitle" idx="1"/>
          </p:nvPr>
        </p:nvSpPr>
        <p:spPr>
          <a:xfrm>
            <a:off x="685800" y="4114800"/>
            <a:ext cx="7772400" cy="8819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
        <p:nvSpPr>
          <p:cNvPr id="61" name="Shape 61"/>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rtl="0">
              <a:defRPr sz="4800"/>
            </a:lvl1pPr>
            <a:lvl2pPr rtl="0">
              <a:defRPr sz="4800"/>
            </a:lvl2pPr>
            <a:lvl3pPr rtl="0">
              <a:defRPr sz="4800"/>
            </a:lvl3pPr>
            <a:lvl4pPr rtl="0">
              <a:defRPr sz="4800"/>
            </a:lvl4pPr>
            <a:lvl5pPr rtl="0">
              <a:defRPr sz="4800"/>
            </a:lvl5pPr>
            <a:lvl6pPr rtl="0">
              <a:defRPr sz="4800"/>
            </a:lvl6pPr>
            <a:lvl7pPr rtl="0">
              <a:defRPr sz="4800"/>
            </a:lvl7pPr>
            <a:lvl8pPr rtl="0">
              <a:defRPr sz="4800"/>
            </a:lvl8pPr>
            <a:lvl9pPr rtl="0">
              <a:defRPr sz="4800"/>
            </a:lvl9pPr>
          </a:lstStyle>
          <a:p>
            <a:endParaRPr/>
          </a:p>
        </p:txBody>
      </p:sp>
      <p:sp>
        <p:nvSpPr>
          <p:cNvPr id="64" name="Shape 64"/>
          <p:cNvSpPr txBox="1">
            <a:spLocks noGrp="1"/>
          </p:cNvSpPr>
          <p:nvPr>
            <p:ph type="body" idx="1"/>
          </p:nvPr>
        </p:nvSpPr>
        <p:spPr>
          <a:xfrm>
            <a:off x="457200"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65" name="Shape 65"/>
          <p:cNvSpPr txBox="1">
            <a:spLocks noGrp="1"/>
          </p:cNvSpPr>
          <p:nvPr>
            <p:ph type="body" idx="2"/>
          </p:nvPr>
        </p:nvSpPr>
        <p:spPr>
          <a:xfrm>
            <a:off x="4645148"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68"/>
        <p:cNvGrpSpPr/>
        <p:nvPr/>
      </p:nvGrpSpPr>
      <p:grpSpPr>
        <a:xfrm>
          <a:off x="0" y="0"/>
          <a:ext cx="0" cy="0"/>
          <a:chOff x="0" y="0"/>
          <a:chExt cx="0" cy="0"/>
        </a:xfrm>
      </p:grpSpPr>
      <p:grpSp>
        <p:nvGrpSpPr>
          <p:cNvPr id="69" name="Shape 69"/>
          <p:cNvGrpSpPr/>
          <p:nvPr/>
        </p:nvGrpSpPr>
        <p:grpSpPr>
          <a:xfrm>
            <a:off x="0" y="5442546"/>
            <a:ext cx="9162288" cy="1430803"/>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101" name="Shape 101"/>
          <p:cNvSpPr txBox="1">
            <a:spLocks noGrp="1"/>
          </p:cNvSpPr>
          <p:nvPr>
            <p:ph type="body" idx="1"/>
          </p:nvPr>
        </p:nvSpPr>
        <p:spPr>
          <a:xfrm>
            <a:off x="457200" y="5662087"/>
            <a:ext cx="8229600" cy="905699"/>
          </a:xfrm>
          <a:prstGeom prst="rect">
            <a:avLst/>
          </a:prstGeom>
          <a:noFill/>
          <a:ln>
            <a:noFill/>
          </a:ln>
        </p:spPr>
        <p:txBody>
          <a:bodyPr lIns="91425" tIns="91425" rIns="91425" bIns="91425" anchor="t" anchorCtr="0"/>
          <a:lstStyle>
            <a:lvl1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1pPr>
            <a:lvl2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2pPr>
            <a:lvl3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3pPr>
            <a:lvl4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4pPr>
            <a:lvl5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5pPr>
            <a:lvl6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6pPr>
            <a:lvl7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7pPr>
            <a:lvl8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8pPr>
            <a:lvl9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6864683"/>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endParaRPr/>
            </a:p>
          </p:txBody>
        </p:sp>
      </p:grpSp>
      <p:grpSp>
        <p:nvGrpSpPr>
          <p:cNvPr id="8" name="Shape 8"/>
          <p:cNvGrpSpPr/>
          <p:nvPr/>
        </p:nvGrpSpPr>
        <p:grpSpPr>
          <a:xfrm>
            <a:off x="3175" y="609600"/>
            <a:ext cx="8302625" cy="3787775"/>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endParaRPr/>
            </a:p>
          </p:txBody>
        </p:sp>
      </p:grpSp>
      <p:sp>
        <p:nvSpPr>
          <p:cNvPr id="22" name="Shape 22"/>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1pPr>
            <a:lvl2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2pPr>
            <a:lvl3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3pPr>
            <a:lvl4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4pPr>
            <a:lvl5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5pPr>
            <a:lvl6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6pPr>
            <a:lvl7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7pPr>
            <a:lvl8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8pPr>
            <a:lvl9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Georgia"/>
                <a:ea typeface="Georgia"/>
                <a:cs typeface="Georgia"/>
                <a:sym typeface="Georgia"/>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Georgia"/>
                <a:ea typeface="Georgia"/>
                <a:cs typeface="Georgia"/>
                <a:sym typeface="Georgia"/>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Georgia"/>
                <a:ea typeface="Georgia"/>
                <a:cs typeface="Georgia"/>
                <a:sym typeface="Georgia"/>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2319514"/>
            <a:ext cx="7772400" cy="1650599"/>
          </a:xfrm>
          <a:prstGeom prst="rect">
            <a:avLst/>
          </a:prstGeom>
        </p:spPr>
        <p:txBody>
          <a:bodyPr lIns="91425" tIns="91425" rIns="91425" bIns="91425" anchor="b" anchorCtr="0">
            <a:noAutofit/>
          </a:bodyPr>
          <a:lstStyle/>
          <a:p>
            <a:pPr>
              <a:buNone/>
            </a:pPr>
            <a:r>
              <a:rPr lang="en"/>
              <a:t>Wheelock XXV</a:t>
            </a:r>
          </a:p>
        </p:txBody>
      </p:sp>
      <p:sp>
        <p:nvSpPr>
          <p:cNvPr id="105" name="Shape 105"/>
          <p:cNvSpPr txBox="1">
            <a:spLocks noGrp="1"/>
          </p:cNvSpPr>
          <p:nvPr>
            <p:ph type="subTitle" idx="1"/>
          </p:nvPr>
        </p:nvSpPr>
        <p:spPr>
          <a:xfrm>
            <a:off x="685800" y="4114800"/>
            <a:ext cx="7772400" cy="881999"/>
          </a:xfrm>
          <a:prstGeom prst="rect">
            <a:avLst/>
          </a:prstGeom>
        </p:spPr>
        <p:txBody>
          <a:bodyPr lIns="91425" tIns="91425" rIns="91425" bIns="91425" anchor="t" anchorCtr="0">
            <a:noAutofit/>
          </a:bodyPr>
          <a:lstStyle/>
          <a:p>
            <a:pPr lvl="0" rtl="0">
              <a:buNone/>
            </a:pPr>
            <a:r>
              <a:rPr lang="en" i="0"/>
              <a:t>Infinitives</a:t>
            </a:r>
          </a:p>
          <a:p>
            <a:pPr>
              <a:buNone/>
            </a:pPr>
            <a:r>
              <a:rPr lang="en" i="0"/>
              <a:t>Indirect Statement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Tricky Part: Time</a:t>
            </a:r>
          </a:p>
        </p:txBody>
      </p:sp>
      <p:sp>
        <p:nvSpPr>
          <p:cNvPr id="165" name="Shape 165"/>
          <p:cNvSpPr txBox="1">
            <a:spLocks noGrp="1"/>
          </p:cNvSpPr>
          <p:nvPr>
            <p:ph type="body" idx="1"/>
          </p:nvPr>
        </p:nvSpPr>
        <p:spPr>
          <a:xfrm>
            <a:off x="0" y="1414425"/>
            <a:ext cx="9144000" cy="5443499"/>
          </a:xfrm>
          <a:prstGeom prst="rect">
            <a:avLst/>
          </a:prstGeom>
        </p:spPr>
        <p:txBody>
          <a:bodyPr lIns="91425" tIns="91425" rIns="91425" bIns="91425" anchor="t" anchorCtr="0">
            <a:noAutofit/>
          </a:bodyPr>
          <a:lstStyle/>
          <a:p>
            <a:pPr marL="457200" lvl="0" indent="-419100" rtl="0">
              <a:buClr>
                <a:schemeClr val="dk2"/>
              </a:buClr>
              <a:buSzPct val="100000"/>
              <a:buFont typeface="Georgia"/>
              <a:buAutoNum type="arabicPeriod"/>
            </a:pPr>
            <a:r>
              <a:rPr lang="en"/>
              <a:t>The </a:t>
            </a:r>
            <a:r>
              <a:rPr lang="en" i="1"/>
              <a:t>present infinitive</a:t>
            </a:r>
            <a:r>
              <a:rPr lang="en"/>
              <a:t> indicates </a:t>
            </a:r>
            <a:r>
              <a:rPr lang="en" i="1"/>
              <a:t>same time</a:t>
            </a:r>
            <a:r>
              <a:rPr lang="en"/>
              <a:t> as main verb (contemporaneous infinitive)</a:t>
            </a:r>
          </a:p>
          <a:p>
            <a:endParaRPr lang="en"/>
          </a:p>
          <a:p>
            <a:pPr marL="457200" lvl="0" indent="-419100" rtl="0">
              <a:buClr>
                <a:schemeClr val="dk2"/>
              </a:buClr>
              <a:buSzPct val="100000"/>
              <a:buFont typeface="Georgia"/>
              <a:buAutoNum type="arabicPeriod"/>
            </a:pPr>
            <a:r>
              <a:rPr lang="en"/>
              <a:t>The </a:t>
            </a:r>
            <a:r>
              <a:rPr lang="en" i="1"/>
              <a:t>perfect infinitive</a:t>
            </a:r>
            <a:r>
              <a:rPr lang="en"/>
              <a:t> indicated </a:t>
            </a:r>
            <a:r>
              <a:rPr lang="en" i="1"/>
              <a:t>time before</a:t>
            </a:r>
            <a:r>
              <a:rPr lang="en"/>
              <a:t> the main verb (prior infinitive)</a:t>
            </a:r>
          </a:p>
          <a:p>
            <a:endParaRPr lang="en"/>
          </a:p>
          <a:p>
            <a:pPr marL="457200" lvl="0" indent="-419100">
              <a:buClr>
                <a:schemeClr val="dk2"/>
              </a:buClr>
              <a:buSzPct val="100000"/>
              <a:buFont typeface="Georgia"/>
              <a:buAutoNum type="arabicPeriod"/>
            </a:pPr>
            <a:r>
              <a:rPr lang="en"/>
              <a:t>The </a:t>
            </a:r>
            <a:r>
              <a:rPr lang="en" i="1"/>
              <a:t>future infinitive</a:t>
            </a:r>
            <a:r>
              <a:rPr lang="en"/>
              <a:t> indicates </a:t>
            </a:r>
            <a:r>
              <a:rPr lang="en" i="1"/>
              <a:t>time after</a:t>
            </a:r>
            <a:r>
              <a:rPr lang="en"/>
              <a:t> the main verb (subsequent infinitive)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0" y="-193374"/>
            <a:ext cx="8229600" cy="938100"/>
          </a:xfrm>
          <a:prstGeom prst="rect">
            <a:avLst/>
          </a:prstGeom>
        </p:spPr>
        <p:txBody>
          <a:bodyPr lIns="91425" tIns="91425" rIns="91425" bIns="91425" anchor="b" anchorCtr="0">
            <a:noAutofit/>
          </a:bodyPr>
          <a:lstStyle/>
          <a:p>
            <a:pPr lvl="0" rtl="0">
              <a:buNone/>
            </a:pPr>
            <a:r>
              <a:rPr lang="en" dirty="0"/>
              <a:t>Time: Let me put it this way</a:t>
            </a:r>
          </a:p>
        </p:txBody>
      </p:sp>
      <p:graphicFrame>
        <p:nvGraphicFramePr>
          <p:cNvPr id="171" name="Shape 171"/>
          <p:cNvGraphicFramePr/>
          <p:nvPr>
            <p:extLst>
              <p:ext uri="{D42A27DB-BD31-4B8C-83A1-F6EECF244321}">
                <p14:modId xmlns:p14="http://schemas.microsoft.com/office/powerpoint/2010/main" val="245439237"/>
              </p:ext>
            </p:extLst>
          </p:nvPr>
        </p:nvGraphicFramePr>
        <p:xfrm>
          <a:off x="-3000" y="712225"/>
          <a:ext cx="9150000" cy="6034830"/>
        </p:xfrm>
        <a:graphic>
          <a:graphicData uri="http://schemas.openxmlformats.org/drawingml/2006/table">
            <a:tbl>
              <a:tblPr>
                <a:noFill/>
                <a:tableStyleId>{2E73E159-BA26-478D-BCA6-BDD4FEB8C7D1}</a:tableStyleId>
              </a:tblPr>
              <a:tblGrid>
                <a:gridCol w="1894175"/>
                <a:gridCol w="3651025"/>
                <a:gridCol w="3604800"/>
              </a:tblGrid>
              <a:tr h="573650">
                <a:tc rowSpan="3">
                  <a:txBody>
                    <a:bodyPr/>
                    <a:lstStyle/>
                    <a:p>
                      <a:pPr algn="ctr">
                        <a:buNone/>
                      </a:pPr>
                      <a:r>
                        <a:rPr lang="en" sz="2600"/>
                        <a:t>
Dīcunt</a:t>
                      </a:r>
                      <a:br>
                        <a:rPr lang="en" sz="2600"/>
                      </a:br>
                      <a:r>
                        <a:rPr lang="en" sz="2600"/>
                        <a:t>(They say)</a:t>
                      </a:r>
                    </a:p>
                  </a:txBody>
                  <a:tcPr marL="91425" marR="91425" marT="91425" marB="91425">
                    <a:solidFill>
                      <a:srgbClr val="FF9900"/>
                    </a:solidFill>
                  </a:tcPr>
                </a:tc>
                <a:tc>
                  <a:txBody>
                    <a:bodyPr/>
                    <a:lstStyle/>
                    <a:p>
                      <a:pPr algn="ctr">
                        <a:buNone/>
                      </a:pPr>
                      <a:r>
                        <a:rPr lang="en" sz="2600" dirty="0"/>
                        <a:t>eum </a:t>
                      </a:r>
                      <a:r>
                        <a:rPr lang="en" sz="2600" b="1" dirty="0"/>
                        <a:t>iuvāre</a:t>
                      </a:r>
                      <a:r>
                        <a:rPr lang="en" sz="2600" dirty="0"/>
                        <a:t> eam</a:t>
                      </a:r>
                    </a:p>
                  </a:txBody>
                  <a:tcPr marL="91425" marR="91425" marT="91425" marB="91425">
                    <a:solidFill>
                      <a:srgbClr val="FF9900"/>
                    </a:solidFill>
                  </a:tcPr>
                </a:tc>
                <a:tc>
                  <a:txBody>
                    <a:bodyPr/>
                    <a:lstStyle/>
                    <a:p>
                      <a:pPr algn="ctr">
                        <a:buNone/>
                      </a:pPr>
                      <a:r>
                        <a:rPr lang="en" sz="2600"/>
                        <a:t>that he is helping her</a:t>
                      </a:r>
                    </a:p>
                  </a:txBody>
                  <a:tcPr marL="91425" marR="91425" marT="91425" marB="91425">
                    <a:solidFill>
                      <a:srgbClr val="FF9900"/>
                    </a:solidFill>
                  </a:tcPr>
                </a:tc>
              </a:tr>
              <a:tr h="573650">
                <a:tc vMerge="1">
                  <a:txBody>
                    <a:bodyPr/>
                    <a:lstStyle/>
                    <a:p>
                      <a:endParaRPr lang="en-US"/>
                    </a:p>
                  </a:txBody>
                  <a:tcPr/>
                </a:tc>
                <a:tc>
                  <a:txBody>
                    <a:bodyPr/>
                    <a:lstStyle/>
                    <a:p>
                      <a:pPr algn="ctr">
                        <a:buNone/>
                      </a:pPr>
                      <a:r>
                        <a:rPr lang="en" sz="2600"/>
                        <a:t>eum </a:t>
                      </a:r>
                      <a:r>
                        <a:rPr lang="en" sz="2600" b="1"/>
                        <a:t>iūvisse</a:t>
                      </a:r>
                      <a:r>
                        <a:rPr lang="en" sz="2600"/>
                        <a:t> eam</a:t>
                      </a:r>
                    </a:p>
                  </a:txBody>
                  <a:tcPr marL="91425" marR="91425" marT="91425" marB="91425">
                    <a:solidFill>
                      <a:srgbClr val="FF9900"/>
                    </a:solidFill>
                  </a:tcPr>
                </a:tc>
                <a:tc>
                  <a:txBody>
                    <a:bodyPr/>
                    <a:lstStyle/>
                    <a:p>
                      <a:pPr algn="ctr">
                        <a:buNone/>
                      </a:pPr>
                      <a:r>
                        <a:rPr lang="en" sz="2600"/>
                        <a:t>that he helped her</a:t>
                      </a:r>
                    </a:p>
                  </a:txBody>
                  <a:tcPr marL="91425" marR="91425" marT="91425" marB="91425">
                    <a:solidFill>
                      <a:srgbClr val="FF9900"/>
                    </a:solidFill>
                  </a:tcPr>
                </a:tc>
              </a:tr>
              <a:tr h="573650">
                <a:tc vMerge="1">
                  <a:txBody>
                    <a:bodyPr/>
                    <a:lstStyle/>
                    <a:p>
                      <a:endParaRPr lang="en-US"/>
                    </a:p>
                  </a:txBody>
                  <a:tcPr/>
                </a:tc>
                <a:tc>
                  <a:txBody>
                    <a:bodyPr/>
                    <a:lstStyle/>
                    <a:p>
                      <a:pPr algn="ctr">
                        <a:buNone/>
                      </a:pPr>
                      <a:r>
                        <a:rPr lang="en" sz="2600"/>
                        <a:t>eum </a:t>
                      </a:r>
                      <a:r>
                        <a:rPr lang="en" sz="2600" b="1"/>
                        <a:t>iūtūrum esse </a:t>
                      </a:r>
                      <a:r>
                        <a:rPr lang="en" sz="2600"/>
                        <a:t>eam</a:t>
                      </a:r>
                    </a:p>
                  </a:txBody>
                  <a:tcPr marL="91425" marR="91425" marT="91425" marB="91425">
                    <a:solidFill>
                      <a:srgbClr val="FF9900"/>
                    </a:solidFill>
                  </a:tcPr>
                </a:tc>
                <a:tc>
                  <a:txBody>
                    <a:bodyPr/>
                    <a:lstStyle/>
                    <a:p>
                      <a:pPr algn="ctr">
                        <a:buNone/>
                      </a:pPr>
                      <a:r>
                        <a:rPr lang="en" sz="2600"/>
                        <a:t>that he will help her</a:t>
                      </a:r>
                    </a:p>
                  </a:txBody>
                  <a:tcPr marL="91425" marR="91425" marT="91425" marB="91425">
                    <a:solidFill>
                      <a:srgbClr val="FF9900"/>
                    </a:solidFill>
                  </a:tcPr>
                </a:tc>
              </a:tr>
              <a:tr h="573650">
                <a:tc rowSpan="3">
                  <a:txBody>
                    <a:bodyPr/>
                    <a:lstStyle/>
                    <a:p>
                      <a:pPr lvl="0" algn="ctr" rtl="0">
                        <a:buNone/>
                      </a:pPr>
                      <a:r>
                        <a:rPr lang="en" sz="2600"/>
                        <a:t>
Dīxērunt</a:t>
                      </a:r>
                    </a:p>
                    <a:p>
                      <a:pPr algn="ctr">
                        <a:buNone/>
                      </a:pPr>
                      <a:r>
                        <a:rPr lang="en" sz="2600"/>
                        <a:t>(They said)</a:t>
                      </a:r>
                    </a:p>
                  </a:txBody>
                  <a:tcPr marL="91425" marR="91425" marT="91425" marB="91425"/>
                </a:tc>
                <a:tc>
                  <a:txBody>
                    <a:bodyPr/>
                    <a:lstStyle/>
                    <a:p>
                      <a:pPr lvl="0" algn="ctr" rtl="0">
                        <a:buNone/>
                      </a:pPr>
                      <a:r>
                        <a:rPr lang="en" sz="2600" dirty="0"/>
                        <a:t>eum </a:t>
                      </a:r>
                      <a:r>
                        <a:rPr lang="en" sz="2600" b="1" dirty="0"/>
                        <a:t>iuvāre </a:t>
                      </a:r>
                      <a:r>
                        <a:rPr lang="en" sz="2600" dirty="0"/>
                        <a:t>eam</a:t>
                      </a:r>
                    </a:p>
                  </a:txBody>
                  <a:tcPr marL="91425" marR="91425" marT="91425" marB="91425"/>
                </a:tc>
                <a:tc>
                  <a:txBody>
                    <a:bodyPr/>
                    <a:lstStyle/>
                    <a:p>
                      <a:pPr algn="ctr">
                        <a:buNone/>
                      </a:pPr>
                      <a:r>
                        <a:rPr lang="en" sz="2600"/>
                        <a:t>that he was helping her</a:t>
                      </a:r>
                    </a:p>
                  </a:txBody>
                  <a:tcPr marL="91425" marR="91425" marT="91425" marB="91425"/>
                </a:tc>
              </a:tr>
              <a:tr h="573650">
                <a:tc vMerge="1">
                  <a:txBody>
                    <a:bodyPr/>
                    <a:lstStyle/>
                    <a:p>
                      <a:endParaRPr lang="en-US"/>
                    </a:p>
                  </a:txBody>
                  <a:tcPr/>
                </a:tc>
                <a:tc>
                  <a:txBody>
                    <a:bodyPr/>
                    <a:lstStyle/>
                    <a:p>
                      <a:pPr lvl="0" algn="ctr" rtl="0">
                        <a:buNone/>
                      </a:pPr>
                      <a:r>
                        <a:rPr lang="en" sz="2600"/>
                        <a:t>eum </a:t>
                      </a:r>
                      <a:r>
                        <a:rPr lang="en" sz="2600" b="1"/>
                        <a:t>iūvisse</a:t>
                      </a:r>
                      <a:r>
                        <a:rPr lang="en" sz="2600"/>
                        <a:t> eam</a:t>
                      </a:r>
                    </a:p>
                  </a:txBody>
                  <a:tcPr marL="91425" marR="91425" marT="91425" marB="91425"/>
                </a:tc>
                <a:tc>
                  <a:txBody>
                    <a:bodyPr/>
                    <a:lstStyle/>
                    <a:p>
                      <a:pPr algn="ctr">
                        <a:buNone/>
                      </a:pPr>
                      <a:r>
                        <a:rPr lang="en" sz="2600"/>
                        <a:t>that he had helped her</a:t>
                      </a:r>
                    </a:p>
                  </a:txBody>
                  <a:tcPr marL="91425" marR="91425" marT="91425" marB="91425"/>
                </a:tc>
              </a:tr>
              <a:tr h="573650">
                <a:tc vMerge="1">
                  <a:txBody>
                    <a:bodyPr/>
                    <a:lstStyle/>
                    <a:p>
                      <a:endParaRPr lang="en-US"/>
                    </a:p>
                  </a:txBody>
                  <a:tcPr/>
                </a:tc>
                <a:tc>
                  <a:txBody>
                    <a:bodyPr/>
                    <a:lstStyle/>
                    <a:p>
                      <a:pPr lvl="0" algn="ctr" rtl="0">
                        <a:buNone/>
                      </a:pPr>
                      <a:r>
                        <a:rPr lang="en" sz="2600"/>
                        <a:t>eum </a:t>
                      </a:r>
                      <a:r>
                        <a:rPr lang="en" sz="2600" b="1"/>
                        <a:t>iūtūrum esse </a:t>
                      </a:r>
                      <a:r>
                        <a:rPr lang="en" sz="2600"/>
                        <a:t>eam</a:t>
                      </a:r>
                    </a:p>
                  </a:txBody>
                  <a:tcPr marL="91425" marR="91425" marT="91425" marB="91425"/>
                </a:tc>
                <a:tc>
                  <a:txBody>
                    <a:bodyPr/>
                    <a:lstStyle/>
                    <a:p>
                      <a:pPr algn="ctr">
                        <a:buNone/>
                      </a:pPr>
                      <a:r>
                        <a:rPr lang="en" sz="2600"/>
                        <a:t>that he would help her</a:t>
                      </a:r>
                    </a:p>
                  </a:txBody>
                  <a:tcPr marL="91425" marR="91425" marT="91425" marB="91425"/>
                </a:tc>
              </a:tr>
              <a:tr h="573650">
                <a:tc rowSpan="3">
                  <a:txBody>
                    <a:bodyPr/>
                    <a:lstStyle/>
                    <a:p>
                      <a:pPr lvl="0" algn="ctr" rtl="0">
                        <a:buNone/>
                      </a:pPr>
                      <a:r>
                        <a:rPr lang="en" sz="2600" dirty="0"/>
                        <a:t>
Dīcent</a:t>
                      </a:r>
                    </a:p>
                    <a:p>
                      <a:pPr algn="ctr">
                        <a:buNone/>
                      </a:pPr>
                      <a:r>
                        <a:rPr lang="en" sz="2600" dirty="0"/>
                        <a:t>(They will say)</a:t>
                      </a:r>
                    </a:p>
                  </a:txBody>
                  <a:tcPr marL="91425" marR="91425" marT="91425" marB="91425">
                    <a:solidFill>
                      <a:srgbClr val="FF00FF"/>
                    </a:solidFill>
                  </a:tcPr>
                </a:tc>
                <a:tc>
                  <a:txBody>
                    <a:bodyPr/>
                    <a:lstStyle/>
                    <a:p>
                      <a:pPr lvl="0" algn="ctr" rtl="0">
                        <a:buNone/>
                      </a:pPr>
                      <a:r>
                        <a:rPr lang="en" sz="2600"/>
                        <a:t>eum </a:t>
                      </a:r>
                      <a:r>
                        <a:rPr lang="en" sz="2600" b="1"/>
                        <a:t>iuvāre </a:t>
                      </a:r>
                      <a:r>
                        <a:rPr lang="en" sz="2600"/>
                        <a:t>eam</a:t>
                      </a:r>
                    </a:p>
                  </a:txBody>
                  <a:tcPr marL="91425" marR="91425" marT="91425" marB="91425">
                    <a:solidFill>
                      <a:srgbClr val="FF00FF"/>
                    </a:solidFill>
                  </a:tcPr>
                </a:tc>
                <a:tc>
                  <a:txBody>
                    <a:bodyPr/>
                    <a:lstStyle/>
                    <a:p>
                      <a:pPr algn="ctr">
                        <a:buNone/>
                      </a:pPr>
                      <a:r>
                        <a:rPr lang="en" sz="2600"/>
                        <a:t>that he is helping her</a:t>
                      </a:r>
                    </a:p>
                  </a:txBody>
                  <a:tcPr marL="91425" marR="91425" marT="91425" marB="91425">
                    <a:solidFill>
                      <a:srgbClr val="FF00FF"/>
                    </a:solidFill>
                  </a:tcPr>
                </a:tc>
              </a:tr>
              <a:tr h="573650">
                <a:tc vMerge="1">
                  <a:txBody>
                    <a:bodyPr/>
                    <a:lstStyle/>
                    <a:p>
                      <a:endParaRPr lang="en-US"/>
                    </a:p>
                  </a:txBody>
                  <a:tcPr/>
                </a:tc>
                <a:tc>
                  <a:txBody>
                    <a:bodyPr/>
                    <a:lstStyle/>
                    <a:p>
                      <a:pPr lvl="0" algn="ctr" rtl="0">
                        <a:buNone/>
                      </a:pPr>
                      <a:r>
                        <a:rPr lang="en" sz="2600"/>
                        <a:t>eum </a:t>
                      </a:r>
                      <a:r>
                        <a:rPr lang="en" sz="2600" b="1"/>
                        <a:t>iūvisse </a:t>
                      </a:r>
                      <a:r>
                        <a:rPr lang="en" sz="2600"/>
                        <a:t>eam</a:t>
                      </a:r>
                    </a:p>
                  </a:txBody>
                  <a:tcPr marL="91425" marR="91425" marT="91425" marB="91425">
                    <a:solidFill>
                      <a:srgbClr val="FF00FF"/>
                    </a:solidFill>
                  </a:tcPr>
                </a:tc>
                <a:tc>
                  <a:txBody>
                    <a:bodyPr/>
                    <a:lstStyle/>
                    <a:p>
                      <a:pPr algn="ctr">
                        <a:buNone/>
                      </a:pPr>
                      <a:r>
                        <a:rPr lang="en" sz="2600"/>
                        <a:t>that he helped her</a:t>
                      </a:r>
                    </a:p>
                  </a:txBody>
                  <a:tcPr marL="91425" marR="91425" marT="91425" marB="91425">
                    <a:solidFill>
                      <a:srgbClr val="FF00FF"/>
                    </a:solidFill>
                  </a:tcPr>
                </a:tc>
              </a:tr>
              <a:tr h="573650">
                <a:tc vMerge="1">
                  <a:txBody>
                    <a:bodyPr/>
                    <a:lstStyle/>
                    <a:p>
                      <a:endParaRPr lang="en-US"/>
                    </a:p>
                  </a:txBody>
                  <a:tcPr/>
                </a:tc>
                <a:tc>
                  <a:txBody>
                    <a:bodyPr/>
                    <a:lstStyle/>
                    <a:p>
                      <a:pPr lvl="0" algn="ctr" rtl="0">
                        <a:buNone/>
                      </a:pPr>
                      <a:r>
                        <a:rPr lang="en" sz="2600" spc="-100" dirty="0"/>
                        <a:t>eum </a:t>
                      </a:r>
                      <a:r>
                        <a:rPr lang="en" sz="2600" b="1" spc="-100" dirty="0"/>
                        <a:t>iūtūrum esse </a:t>
                      </a:r>
                      <a:r>
                        <a:rPr lang="en" sz="2600" spc="-100" dirty="0"/>
                        <a:t>eam</a:t>
                      </a:r>
                    </a:p>
                  </a:txBody>
                  <a:tcPr marL="91425" marR="91425" marT="91425" marB="91425">
                    <a:solidFill>
                      <a:srgbClr val="FF00FF"/>
                    </a:solidFill>
                  </a:tcPr>
                </a:tc>
                <a:tc>
                  <a:txBody>
                    <a:bodyPr/>
                    <a:lstStyle/>
                    <a:p>
                      <a:pPr algn="ctr">
                        <a:buNone/>
                      </a:pPr>
                      <a:r>
                        <a:rPr lang="en" sz="2600" dirty="0"/>
                        <a:t>that he will help her</a:t>
                      </a:r>
                    </a:p>
                  </a:txBody>
                  <a:tcPr marL="91425" marR="91425" marT="91425" marB="91425">
                    <a:solidFill>
                      <a:srgbClr val="FF00FF"/>
                    </a:solidFill>
                  </a:tcPr>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07500"/>
            <a:ext cx="3752700" cy="1392599"/>
          </a:xfrm>
          <a:prstGeom prst="rect">
            <a:avLst/>
          </a:prstGeom>
        </p:spPr>
        <p:txBody>
          <a:bodyPr lIns="91425" tIns="91425" rIns="91425" bIns="91425" anchor="b" anchorCtr="0">
            <a:noAutofit/>
          </a:bodyPr>
          <a:lstStyle/>
          <a:p>
            <a:pPr>
              <a:buNone/>
            </a:pPr>
            <a:r>
              <a:rPr lang="en"/>
              <a:t>Examples:</a:t>
            </a:r>
          </a:p>
        </p:txBody>
      </p:sp>
      <p:sp>
        <p:nvSpPr>
          <p:cNvPr id="177" name="Shape 177"/>
          <p:cNvSpPr txBox="1">
            <a:spLocks noGrp="1"/>
          </p:cNvSpPr>
          <p:nvPr>
            <p:ph type="body" idx="1"/>
          </p:nvPr>
        </p:nvSpPr>
        <p:spPr>
          <a:xfrm>
            <a:off x="0" y="2146475"/>
            <a:ext cx="9144000" cy="3319500"/>
          </a:xfrm>
          <a:prstGeom prst="rect">
            <a:avLst/>
          </a:prstGeom>
        </p:spPr>
        <p:txBody>
          <a:bodyPr lIns="91425" tIns="91425" rIns="91425" bIns="91425" anchor="t" anchorCtr="0">
            <a:noAutofit/>
          </a:bodyPr>
          <a:lstStyle/>
          <a:p>
            <a:pPr marL="457200" lvl="0" indent="-406400" rtl="0">
              <a:lnSpc>
                <a:spcPct val="150000"/>
              </a:lnSpc>
              <a:buClr>
                <a:schemeClr val="dk2"/>
              </a:buClr>
              <a:buSzPct val="100000"/>
              <a:buFont typeface="Georgia"/>
              <a:buAutoNum type="arabicPeriod"/>
            </a:pPr>
            <a:r>
              <a:rPr lang="en" sz="2800"/>
              <a:t>Gāius dīcit sē </a:t>
            </a:r>
            <a:r>
              <a:rPr lang="en" sz="2800" b="1"/>
              <a:t>iūvisse</a:t>
            </a:r>
            <a:r>
              <a:rPr lang="en" sz="2800"/>
              <a:t> eam.</a:t>
            </a:r>
          </a:p>
          <a:p>
            <a:pPr marL="457200" lvl="0" indent="-406400" rtl="0">
              <a:lnSpc>
                <a:spcPct val="150000"/>
              </a:lnSpc>
              <a:buClr>
                <a:schemeClr val="dk2"/>
              </a:buClr>
              <a:buSzPct val="100000"/>
              <a:buFont typeface="Georgia"/>
              <a:buAutoNum type="arabicPeriod"/>
            </a:pPr>
            <a:r>
              <a:rPr lang="en" sz="2800"/>
              <a:t>Gāius dīxit eum </a:t>
            </a:r>
            <a:r>
              <a:rPr lang="en" sz="2800" b="1"/>
              <a:t>iūvisse</a:t>
            </a:r>
            <a:r>
              <a:rPr lang="en" sz="2800"/>
              <a:t> eam.</a:t>
            </a:r>
          </a:p>
          <a:p>
            <a:pPr marL="457200" lvl="0" indent="-406400" rtl="0">
              <a:lnSpc>
                <a:spcPct val="150000"/>
              </a:lnSpc>
              <a:buClr>
                <a:schemeClr val="dk2"/>
              </a:buClr>
              <a:buSzPct val="100000"/>
              <a:buFont typeface="Georgia"/>
              <a:buAutoNum type="arabicPeriod"/>
            </a:pPr>
            <a:r>
              <a:rPr lang="en" sz="2800"/>
              <a:t>Gāius dīcit litterās ā sē </a:t>
            </a:r>
            <a:r>
              <a:rPr lang="en" sz="2800" b="1"/>
              <a:t>scrīptās esse</a:t>
            </a:r>
            <a:r>
              <a:rPr lang="en" sz="2800"/>
              <a:t>.</a:t>
            </a:r>
          </a:p>
          <a:p>
            <a:pPr marL="457200" lvl="0" indent="-406400" rtl="0">
              <a:lnSpc>
                <a:spcPct val="150000"/>
              </a:lnSpc>
              <a:buClr>
                <a:schemeClr val="dk2"/>
              </a:buClr>
              <a:buSzPct val="100000"/>
              <a:buFont typeface="Georgia"/>
              <a:buAutoNum type="arabicPeriod"/>
            </a:pPr>
            <a:r>
              <a:rPr lang="en" sz="2800"/>
              <a:t>Discipulī putant sē Latīnam </a:t>
            </a:r>
            <a:r>
              <a:rPr lang="en" sz="2800" b="1"/>
              <a:t>amātūrōs esse</a:t>
            </a:r>
            <a:r>
              <a:rPr lang="en" sz="2800"/>
              <a:t>.</a:t>
            </a:r>
          </a:p>
          <a:p>
            <a:pPr marL="457200" lvl="0" indent="-406400">
              <a:lnSpc>
                <a:spcPct val="150000"/>
              </a:lnSpc>
              <a:buClr>
                <a:schemeClr val="dk2"/>
              </a:buClr>
              <a:buSzPct val="100000"/>
              <a:buFont typeface="Georgia"/>
              <a:buAutoNum type="arabicPeriod"/>
            </a:pPr>
            <a:r>
              <a:rPr lang="en" sz="2800"/>
              <a:t>Magistra scīvit discipulās Latīnam </a:t>
            </a:r>
            <a:r>
              <a:rPr lang="en" sz="2800" b="1"/>
              <a:t>amātūrās esse</a:t>
            </a:r>
            <a:r>
              <a:rPr lang="en" sz="2800"/>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457200" y="1"/>
            <a:ext cx="8229600" cy="891599"/>
          </a:xfrm>
          <a:prstGeom prst="rect">
            <a:avLst/>
          </a:prstGeom>
        </p:spPr>
        <p:txBody>
          <a:bodyPr lIns="91425" tIns="91425" rIns="91425" bIns="91425" anchor="b" anchorCtr="0">
            <a:noAutofit/>
          </a:bodyPr>
          <a:lstStyle/>
          <a:p>
            <a:pPr>
              <a:buNone/>
            </a:pPr>
            <a:r>
              <a:rPr lang="en"/>
              <a:t>Sententiae Antīquae</a:t>
            </a:r>
          </a:p>
        </p:txBody>
      </p:sp>
      <p:sp>
        <p:nvSpPr>
          <p:cNvPr id="183" name="Shape 183"/>
          <p:cNvSpPr txBox="1">
            <a:spLocks noGrp="1"/>
          </p:cNvSpPr>
          <p:nvPr>
            <p:ph type="body" idx="1"/>
          </p:nvPr>
        </p:nvSpPr>
        <p:spPr>
          <a:xfrm>
            <a:off x="0" y="415350"/>
            <a:ext cx="9144000" cy="5966400"/>
          </a:xfrm>
          <a:prstGeom prst="rect">
            <a:avLst/>
          </a:prstGeom>
        </p:spPr>
        <p:txBody>
          <a:bodyPr lIns="91425" tIns="91425" rIns="91425" bIns="91425" anchor="t" anchorCtr="0">
            <a:noAutofit/>
          </a:bodyPr>
          <a:lstStyle/>
          <a:p>
            <a:pPr marL="552450" lvl="0" indent="-514350" rtl="0">
              <a:lnSpc>
                <a:spcPct val="200000"/>
              </a:lnSpc>
              <a:buClr>
                <a:schemeClr val="dk2"/>
              </a:buClr>
              <a:buSzPct val="100000"/>
              <a:buFont typeface="+mj-lt"/>
              <a:buAutoNum type="arabicPeriod" startAt="6"/>
            </a:pPr>
            <a:r>
              <a:rPr lang="en" dirty="0"/>
              <a:t>Id factum esse nōn negāvit.</a:t>
            </a:r>
          </a:p>
          <a:p>
            <a:pPr marL="457200" lvl="0" indent="-419100" rtl="0">
              <a:lnSpc>
                <a:spcPct val="200000"/>
              </a:lnSpc>
              <a:buClr>
                <a:schemeClr val="dk2"/>
              </a:buClr>
              <a:buSzPct val="100000"/>
              <a:buFont typeface="Georgia"/>
              <a:buAutoNum type="arabicPeriod" startAt="6"/>
            </a:pPr>
            <a:r>
              <a:rPr lang="en" dirty="0"/>
              <a:t>Hīs rēbus prōnūntiātīs, eum esse hostem scīvistī.</a:t>
            </a:r>
          </a:p>
          <a:p>
            <a:pPr marL="457200" lvl="0" indent="-419100" rtl="0">
              <a:lnSpc>
                <a:spcPct val="200000"/>
              </a:lnSpc>
              <a:buClr>
                <a:schemeClr val="dk2"/>
              </a:buClr>
              <a:buSzPct val="100000"/>
              <a:buFont typeface="Georgia"/>
              <a:buAutoNum type="arabicPeriod" startAt="6"/>
            </a:pPr>
            <a:r>
              <a:rPr lang="en" dirty="0"/>
              <a:t>Eum ab hostibus exspectārī nunc sentīs.</a:t>
            </a:r>
          </a:p>
          <a:p>
            <a:pPr marL="457200" lvl="0" indent="-419100" rtl="0">
              <a:lnSpc>
                <a:spcPct val="200000"/>
              </a:lnSpc>
              <a:buClr>
                <a:schemeClr val="dk2"/>
              </a:buClr>
              <a:buSzPct val="100000"/>
              <a:buFont typeface="Georgia"/>
              <a:buAutoNum type="arabicPeriod" startAt="6"/>
            </a:pPr>
            <a:r>
              <a:rPr lang="en" dirty="0"/>
              <a:t>Vīdī eōs in urbe remānisse et nōbīscum esse.</a:t>
            </a:r>
          </a:p>
          <a:p>
            <a:pPr marL="457200" lvl="0" indent="-419100" rtl="0">
              <a:lnSpc>
                <a:spcPct val="200000"/>
              </a:lnSpc>
              <a:buClr>
                <a:schemeClr val="dk2"/>
              </a:buClr>
              <a:buSzPct val="100000"/>
              <a:buFont typeface="Georgia"/>
              <a:buAutoNum type="arabicPeriod" startAt="6"/>
            </a:pPr>
            <a:r>
              <a:rPr lang="en" dirty="0"/>
              <a:t>Idem crēdō tibi faciendum esse.</a:t>
            </a:r>
          </a:p>
          <a:p>
            <a:pPr marL="457200" lvl="0" indent="-419100">
              <a:buClr>
                <a:schemeClr val="dk2"/>
              </a:buClr>
              <a:buSzPct val="100000"/>
              <a:buFont typeface="Georgia"/>
              <a:buAutoNum type="arabicPeriod" startAt="6"/>
            </a:pPr>
            <a:r>
              <a:rPr lang="en" dirty="0"/>
              <a:t>Hostibus sē in cīvitātem vertentibus, senātus Cincinnāto nūntiāvit eum factum esse dictātōrem.</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1"/>
            <a:ext cx="8229600" cy="891599"/>
          </a:xfrm>
          <a:prstGeom prst="rect">
            <a:avLst/>
          </a:prstGeom>
        </p:spPr>
        <p:txBody>
          <a:bodyPr lIns="91425" tIns="91425" rIns="91425" bIns="91425" anchor="b" anchorCtr="0">
            <a:noAutofit/>
          </a:bodyPr>
          <a:lstStyle/>
          <a:p>
            <a:pPr lvl="0" rtl="0">
              <a:buNone/>
            </a:pPr>
            <a:r>
              <a:rPr lang="en"/>
              <a:t>Sententiae Antīquae</a:t>
            </a:r>
          </a:p>
        </p:txBody>
      </p:sp>
      <p:sp>
        <p:nvSpPr>
          <p:cNvPr id="189" name="Shape 189"/>
          <p:cNvSpPr txBox="1">
            <a:spLocks noGrp="1"/>
          </p:cNvSpPr>
          <p:nvPr>
            <p:ph type="body" idx="1"/>
          </p:nvPr>
        </p:nvSpPr>
        <p:spPr>
          <a:xfrm>
            <a:off x="0" y="891600"/>
            <a:ext cx="9144000" cy="5966400"/>
          </a:xfrm>
          <a:prstGeom prst="rect">
            <a:avLst/>
          </a:prstGeom>
        </p:spPr>
        <p:txBody>
          <a:bodyPr lIns="91425" tIns="91425" rIns="91425" bIns="91425" anchor="t" anchorCtr="0">
            <a:noAutofit/>
          </a:bodyPr>
          <a:lstStyle/>
          <a:p>
            <a:pPr marL="552450" lvl="0" indent="-514350" rtl="0">
              <a:lnSpc>
                <a:spcPct val="200000"/>
              </a:lnSpc>
              <a:buClr>
                <a:schemeClr val="dk2"/>
              </a:buClr>
              <a:buSzPct val="100000"/>
              <a:buFont typeface="+mj-lt"/>
              <a:buAutoNum type="arabicPeriod" startAt="12"/>
            </a:pPr>
            <a:r>
              <a:rPr lang="en" dirty="0"/>
              <a:t>Tē esse fidēlem mihi </a:t>
            </a:r>
            <a:r>
              <a:rPr lang="en" dirty="0" smtClean="0"/>
              <a:t>sciēbam</a:t>
            </a:r>
            <a:r>
              <a:rPr lang="en-US" dirty="0" smtClean="0"/>
              <a:t>.</a:t>
            </a:r>
            <a:endParaRPr lang="en" dirty="0"/>
          </a:p>
          <a:p>
            <a:pPr marL="457200" lvl="0" indent="-419100" rtl="0">
              <a:lnSpc>
                <a:spcPct val="200000"/>
              </a:lnSpc>
              <a:buClr>
                <a:schemeClr val="dk2"/>
              </a:buClr>
              <a:buSzPct val="100000"/>
              <a:buFont typeface="Georgia"/>
              <a:buAutoNum type="arabicPeriod" startAt="12"/>
            </a:pPr>
            <a:r>
              <a:rPr lang="en" dirty="0"/>
              <a:t>Dīcō tē, Pyrrhe, Rōmānōs posse vincere.</a:t>
            </a:r>
          </a:p>
          <a:p>
            <a:pPr marL="457200" lvl="0" indent="-419100" rtl="0">
              <a:lnSpc>
                <a:spcPct val="200000"/>
              </a:lnSpc>
              <a:buClr>
                <a:schemeClr val="dk2"/>
              </a:buClr>
              <a:buSzPct val="100000"/>
              <a:buFont typeface="Georgia"/>
              <a:buAutoNum type="arabicPeriod" startAt="12"/>
            </a:pPr>
            <a:r>
              <a:rPr lang="en" dirty="0"/>
              <a:t>Sōcratēs putābat sē esse cīvem tōtīus mundī.</a:t>
            </a:r>
          </a:p>
          <a:p>
            <a:pPr marL="457200" lvl="0" indent="-419100" rtl="0">
              <a:lnSpc>
                <a:spcPct val="200000"/>
              </a:lnSpc>
              <a:buClr>
                <a:schemeClr val="dk2"/>
              </a:buClr>
              <a:buSzPct val="100000"/>
              <a:buFont typeface="Georgia"/>
              <a:buAutoNum type="arabicPeriod" startAt="12"/>
            </a:pPr>
            <a:r>
              <a:rPr lang="en" dirty="0"/>
              <a:t>Negāvī, autem, mortem timendam esse.</a:t>
            </a:r>
          </a:p>
          <a:p>
            <a:pPr marL="457200" lvl="0" indent="-419100" rtl="0">
              <a:lnSpc>
                <a:spcPct val="200000"/>
              </a:lnSpc>
              <a:buClr>
                <a:schemeClr val="dk2"/>
              </a:buClr>
              <a:buSzPct val="100000"/>
              <a:buFont typeface="Georgia"/>
              <a:buAutoNum type="arabicPeriod" startAt="12"/>
            </a:pPr>
            <a:r>
              <a:rPr lang="en" dirty="0"/>
              <a:t>Illī magistrī negant quemquam virum esse bonum nisi sapientem. (quisquam = anyone; any)</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0" y="266300"/>
            <a:ext cx="9144000" cy="6591600"/>
          </a:xfrm>
          <a:prstGeom prst="rect">
            <a:avLst/>
          </a:prstGeom>
        </p:spPr>
        <p:txBody>
          <a:bodyPr lIns="91425" tIns="91425" rIns="91425" bIns="91425" anchor="t" anchorCtr="0">
            <a:noAutofit/>
          </a:bodyPr>
          <a:lstStyle/>
          <a:p>
            <a:pPr lvl="0" rtl="0">
              <a:buNone/>
            </a:pPr>
            <a:r>
              <a:rPr lang="en"/>
              <a:t>Hīc alius magnus timor (Ō fābula misera!) animōs caecōs nostrōs terret.</a:t>
            </a:r>
          </a:p>
          <a:p>
            <a:pPr lvl="0" rtl="0">
              <a:buNone/>
            </a:pPr>
            <a:r>
              <a:rPr lang="en"/>
              <a:t>Lāocoōn, sacerdōs Neptūnī fortūnā factus, taurum ad āram in lītore mactābat. Tum geminī serpentēs potentēs, mare prementēs, ab īnsulā ad lītora currunt. Iamque agrōs tenēbant et, oculīs igne ardentibus, ōra linguīs sībilīs lambēbant.</a:t>
            </a:r>
          </a:p>
          <a:p>
            <a:endParaRPr lang="en"/>
          </a:p>
          <a:p>
            <a:pPr>
              <a:buNone/>
            </a:pPr>
            <a:r>
              <a:rPr lang="en"/>
              <a:t>This is a really good story but with very little indirect statement.  Give it to them to translate sometime.  It's fun.</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9121"/>
            <a:ext cx="8229600" cy="1392599"/>
          </a:xfrm>
        </p:spPr>
        <p:txBody>
          <a:bodyPr/>
          <a:lstStyle/>
          <a:p>
            <a:pPr algn="ctr"/>
            <a:r>
              <a:rPr lang="en-US" sz="4000" dirty="0" smtClean="0"/>
              <a:t>Wheelock 25 Vocabulary</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595078177"/>
              </p:ext>
            </p:extLst>
          </p:nvPr>
        </p:nvGraphicFramePr>
        <p:xfrm>
          <a:off x="0" y="533206"/>
          <a:ext cx="9144000" cy="3502119"/>
        </p:xfrm>
        <a:graphic>
          <a:graphicData uri="http://schemas.openxmlformats.org/drawingml/2006/table">
            <a:tbl>
              <a:tblPr firstRow="1" bandRow="1">
                <a:tableStyleId>{3C2FFA5D-87B4-456A-9821-1D502468CF0F}</a:tableStyleId>
              </a:tblPr>
              <a:tblGrid>
                <a:gridCol w="4032250"/>
                <a:gridCol w="5111750"/>
              </a:tblGrid>
              <a:tr h="146147">
                <a:tc>
                  <a:txBody>
                    <a:bodyPr/>
                    <a:lstStyle/>
                    <a:p>
                      <a:endParaRPr lang="en-US" sz="100" dirty="0"/>
                    </a:p>
                  </a:txBody>
                  <a:tcPr/>
                </a:tc>
                <a:tc>
                  <a:txBody>
                    <a:bodyPr/>
                    <a:lstStyle/>
                    <a:p>
                      <a:endParaRPr lang="en-US"/>
                    </a:p>
                  </a:txBody>
                  <a:tcPr/>
                </a:tc>
              </a:tr>
              <a:tr h="639464">
                <a:tc>
                  <a:txBody>
                    <a:bodyPr/>
                    <a:lstStyle/>
                    <a:p>
                      <a:r>
                        <a:rPr lang="en-US" sz="2800" dirty="0" smtClean="0">
                          <a:latin typeface="Times New Roman"/>
                          <a:cs typeface="Times New Roman"/>
                        </a:rPr>
                        <a:t>1. </a:t>
                      </a:r>
                      <a:r>
                        <a:rPr lang="en-US" sz="2800" dirty="0" err="1" smtClean="0">
                          <a:latin typeface="Times New Roman"/>
                          <a:cs typeface="Times New Roman"/>
                        </a:rPr>
                        <a:t>ferōx</a:t>
                      </a:r>
                      <a:r>
                        <a:rPr lang="en-US" sz="2800" dirty="0" smtClean="0">
                          <a:latin typeface="Times New Roman"/>
                          <a:cs typeface="Times New Roman"/>
                        </a:rPr>
                        <a:t>, </a:t>
                      </a:r>
                      <a:r>
                        <a:rPr lang="en-US" sz="2800" dirty="0" err="1" smtClean="0">
                          <a:latin typeface="Times New Roman"/>
                          <a:cs typeface="Times New Roman"/>
                        </a:rPr>
                        <a:t>ferōcis</a:t>
                      </a:r>
                      <a:r>
                        <a:rPr lang="en-US" sz="2800" dirty="0" smtClean="0">
                          <a:latin typeface="Times New Roman"/>
                          <a:cs typeface="Times New Roman"/>
                        </a:rPr>
                        <a:t> (gen.)</a:t>
                      </a:r>
                      <a:endParaRPr lang="en-US" sz="2800" dirty="0">
                        <a:latin typeface="Times New Roman"/>
                        <a:cs typeface="Times New Roman"/>
                      </a:endParaRPr>
                    </a:p>
                  </a:txBody>
                  <a:tcPr/>
                </a:tc>
                <a:tc>
                  <a:txBody>
                    <a:bodyPr/>
                    <a:lstStyle/>
                    <a:p>
                      <a:r>
                        <a:rPr lang="en-US" sz="2800" dirty="0" smtClean="0">
                          <a:latin typeface="Times New Roman"/>
                          <a:cs typeface="Times New Roman"/>
                        </a:rPr>
                        <a:t>6. </a:t>
                      </a:r>
                      <a:r>
                        <a:rPr lang="en-US" sz="2800" dirty="0" err="1" smtClean="0">
                          <a:latin typeface="Times New Roman"/>
                          <a:cs typeface="Times New Roman"/>
                        </a:rPr>
                        <a:t>nesciō</a:t>
                      </a:r>
                      <a:r>
                        <a:rPr lang="en-US" sz="2800" dirty="0" smtClean="0">
                          <a:latin typeface="Times New Roman"/>
                          <a:cs typeface="Times New Roman"/>
                        </a:rPr>
                        <a:t>, </a:t>
                      </a:r>
                      <a:r>
                        <a:rPr lang="en-US" sz="2800" dirty="0" err="1" smtClean="0">
                          <a:latin typeface="Times New Roman"/>
                          <a:cs typeface="Times New Roman"/>
                        </a:rPr>
                        <a:t>nescīre</a:t>
                      </a:r>
                      <a:r>
                        <a:rPr lang="en-US" sz="2800" dirty="0" smtClean="0">
                          <a:latin typeface="Times New Roman"/>
                          <a:cs typeface="Times New Roman"/>
                        </a:rPr>
                        <a:t>, </a:t>
                      </a:r>
                      <a:r>
                        <a:rPr lang="en-US" sz="2800" dirty="0" err="1" smtClean="0">
                          <a:latin typeface="Times New Roman"/>
                          <a:cs typeface="Times New Roman"/>
                        </a:rPr>
                        <a:t>nescīvī</a:t>
                      </a:r>
                      <a:r>
                        <a:rPr lang="en-US" sz="2800" dirty="0" smtClean="0">
                          <a:latin typeface="Times New Roman"/>
                          <a:cs typeface="Times New Roman"/>
                        </a:rPr>
                        <a:t>…</a:t>
                      </a:r>
                      <a:endParaRPr lang="en-US" sz="2800" dirty="0">
                        <a:latin typeface="Times New Roman"/>
                        <a:cs typeface="Times New Roman"/>
                      </a:endParaRPr>
                    </a:p>
                  </a:txBody>
                  <a:tcPr/>
                </a:tc>
              </a:tr>
              <a:tr h="639464">
                <a:tc>
                  <a:txBody>
                    <a:bodyPr/>
                    <a:lstStyle/>
                    <a:p>
                      <a:r>
                        <a:rPr lang="en-US" sz="2800" dirty="0" smtClean="0">
                          <a:latin typeface="Times New Roman"/>
                          <a:cs typeface="Times New Roman"/>
                        </a:rPr>
                        <a:t>2. </a:t>
                      </a:r>
                      <a:r>
                        <a:rPr lang="en-US" sz="2800" dirty="0" err="1" smtClean="0">
                          <a:latin typeface="Times New Roman"/>
                          <a:cs typeface="Times New Roman"/>
                        </a:rPr>
                        <a:t>geminus</a:t>
                      </a:r>
                      <a:r>
                        <a:rPr lang="en-US" sz="2800" dirty="0" smtClean="0">
                          <a:latin typeface="Times New Roman"/>
                          <a:cs typeface="Times New Roman"/>
                        </a:rPr>
                        <a:t>, -a,</a:t>
                      </a:r>
                      <a:r>
                        <a:rPr lang="en-US" sz="2800" baseline="0" dirty="0" smtClean="0">
                          <a:latin typeface="Times New Roman"/>
                          <a:cs typeface="Times New Roman"/>
                        </a:rPr>
                        <a:t> -</a:t>
                      </a:r>
                      <a:r>
                        <a:rPr lang="en-US" sz="2800" dirty="0" smtClean="0">
                          <a:latin typeface="Times New Roman"/>
                          <a:cs typeface="Times New Roman"/>
                        </a:rPr>
                        <a:t>um</a:t>
                      </a:r>
                      <a:endParaRPr lang="en-US" sz="2800" dirty="0">
                        <a:latin typeface="Times New Roman"/>
                        <a:cs typeface="Times New Roman"/>
                      </a:endParaRPr>
                    </a:p>
                  </a:txBody>
                  <a:tcPr/>
                </a:tc>
                <a:tc>
                  <a:txBody>
                    <a:bodyPr/>
                    <a:lstStyle/>
                    <a:p>
                      <a:r>
                        <a:rPr lang="en-US" sz="2800" dirty="0" smtClean="0">
                          <a:latin typeface="Times New Roman"/>
                          <a:cs typeface="Times New Roman"/>
                        </a:rPr>
                        <a:t>7. </a:t>
                      </a:r>
                      <a:r>
                        <a:rPr lang="en-US" sz="2800" dirty="0" err="1" smtClean="0">
                          <a:latin typeface="Times New Roman"/>
                          <a:cs typeface="Times New Roman"/>
                        </a:rPr>
                        <a:t>spērō</a:t>
                      </a:r>
                      <a:r>
                        <a:rPr lang="en-US" sz="2800" dirty="0" smtClean="0">
                          <a:latin typeface="Times New Roman"/>
                          <a:cs typeface="Times New Roman"/>
                        </a:rPr>
                        <a:t>, </a:t>
                      </a:r>
                      <a:r>
                        <a:rPr lang="en-US" sz="2800" dirty="0" err="1" smtClean="0">
                          <a:latin typeface="Times New Roman"/>
                          <a:cs typeface="Times New Roman"/>
                        </a:rPr>
                        <a:t>spērāre</a:t>
                      </a:r>
                      <a:r>
                        <a:rPr lang="en-US" sz="2800" dirty="0" smtClean="0">
                          <a:latin typeface="Times New Roman"/>
                          <a:cs typeface="Times New Roman"/>
                        </a:rPr>
                        <a:t>, </a:t>
                      </a:r>
                      <a:r>
                        <a:rPr lang="en-US" sz="2800" dirty="0" err="1" smtClean="0">
                          <a:latin typeface="Times New Roman"/>
                          <a:cs typeface="Times New Roman"/>
                        </a:rPr>
                        <a:t>spērāvī</a:t>
                      </a:r>
                      <a:r>
                        <a:rPr lang="en-US" sz="2800" dirty="0" smtClean="0">
                          <a:latin typeface="Times New Roman"/>
                          <a:cs typeface="Times New Roman"/>
                        </a:rPr>
                        <a:t>…</a:t>
                      </a:r>
                      <a:endParaRPr lang="en-US" sz="2800" dirty="0">
                        <a:latin typeface="Times New Roman"/>
                        <a:cs typeface="Times New Roman"/>
                      </a:endParaRPr>
                    </a:p>
                  </a:txBody>
                  <a:tcPr/>
                </a:tc>
              </a:tr>
              <a:tr h="639464">
                <a:tc>
                  <a:txBody>
                    <a:bodyPr/>
                    <a:lstStyle/>
                    <a:p>
                      <a:r>
                        <a:rPr lang="en-US" sz="2800" dirty="0" smtClean="0">
                          <a:latin typeface="Times New Roman"/>
                          <a:cs typeface="Times New Roman"/>
                        </a:rPr>
                        <a:t>3. </a:t>
                      </a:r>
                      <a:r>
                        <a:rPr lang="en-US" sz="2800" dirty="0" err="1" smtClean="0">
                          <a:latin typeface="Times New Roman"/>
                          <a:cs typeface="Times New Roman"/>
                        </a:rPr>
                        <a:t>patefaciō</a:t>
                      </a:r>
                      <a:r>
                        <a:rPr lang="en-US" sz="2800" dirty="0" smtClean="0">
                          <a:latin typeface="Times New Roman"/>
                          <a:cs typeface="Times New Roman"/>
                        </a:rPr>
                        <a:t>, </a:t>
                      </a:r>
                      <a:r>
                        <a:rPr lang="en-US" sz="2800" dirty="0" err="1" smtClean="0">
                          <a:latin typeface="Times New Roman"/>
                          <a:cs typeface="Times New Roman"/>
                        </a:rPr>
                        <a:t>patefacere</a:t>
                      </a:r>
                      <a:r>
                        <a:rPr lang="en-US" sz="2800" dirty="0" smtClean="0">
                          <a:latin typeface="Times New Roman"/>
                          <a:cs typeface="Times New Roman"/>
                        </a:rPr>
                        <a:t>…</a:t>
                      </a:r>
                      <a:endParaRPr lang="en-US" sz="2800" dirty="0">
                        <a:latin typeface="Times New Roman"/>
                        <a:cs typeface="Times New Roman"/>
                      </a:endParaRPr>
                    </a:p>
                  </a:txBody>
                  <a:tcPr/>
                </a:tc>
                <a:tc>
                  <a:txBody>
                    <a:bodyPr/>
                    <a:lstStyle/>
                    <a:p>
                      <a:r>
                        <a:rPr lang="en-US" sz="2800" dirty="0" smtClean="0">
                          <a:latin typeface="Times New Roman"/>
                          <a:cs typeface="Times New Roman"/>
                        </a:rPr>
                        <a:t>8. </a:t>
                      </a:r>
                      <a:r>
                        <a:rPr lang="en-US" sz="2800" dirty="0" err="1" smtClean="0">
                          <a:latin typeface="Times New Roman"/>
                          <a:cs typeface="Times New Roman"/>
                        </a:rPr>
                        <a:t>āit</a:t>
                      </a:r>
                      <a:r>
                        <a:rPr lang="en-US" sz="2800" dirty="0" smtClean="0">
                          <a:latin typeface="Times New Roman"/>
                          <a:cs typeface="Times New Roman"/>
                        </a:rPr>
                        <a:t>, </a:t>
                      </a:r>
                      <a:r>
                        <a:rPr lang="en-US" sz="2800" dirty="0" err="1" smtClean="0">
                          <a:latin typeface="Times New Roman"/>
                          <a:cs typeface="Times New Roman"/>
                        </a:rPr>
                        <a:t>āiunt</a:t>
                      </a:r>
                      <a:endParaRPr lang="en-US" sz="2800" dirty="0" smtClean="0">
                        <a:latin typeface="Times New Roman"/>
                        <a:cs typeface="Times New Roman"/>
                      </a:endParaRPr>
                    </a:p>
                  </a:txBody>
                  <a:tcPr/>
                </a:tc>
              </a:tr>
              <a:tr h="639464">
                <a:tc>
                  <a:txBody>
                    <a:bodyPr/>
                    <a:lstStyle/>
                    <a:p>
                      <a:r>
                        <a:rPr lang="en-US" sz="2800" dirty="0" smtClean="0">
                          <a:latin typeface="Times New Roman"/>
                          <a:cs typeface="Times New Roman"/>
                        </a:rPr>
                        <a:t>4. </a:t>
                      </a:r>
                      <a:r>
                        <a:rPr lang="en-US" sz="2800" dirty="0" err="1" smtClean="0">
                          <a:latin typeface="Times New Roman"/>
                          <a:cs typeface="Times New Roman"/>
                        </a:rPr>
                        <a:t>iaceō</a:t>
                      </a:r>
                      <a:r>
                        <a:rPr lang="en-US" sz="2800" dirty="0" smtClean="0">
                          <a:latin typeface="Times New Roman"/>
                          <a:cs typeface="Times New Roman"/>
                        </a:rPr>
                        <a:t>, </a:t>
                      </a:r>
                      <a:r>
                        <a:rPr lang="en-US" sz="2800" dirty="0" err="1" smtClean="0">
                          <a:latin typeface="Times New Roman"/>
                          <a:cs typeface="Times New Roman"/>
                        </a:rPr>
                        <a:t>iacēre</a:t>
                      </a:r>
                      <a:r>
                        <a:rPr lang="en-US" sz="2800" dirty="0" smtClean="0">
                          <a:latin typeface="Times New Roman"/>
                          <a:cs typeface="Times New Roman"/>
                        </a:rPr>
                        <a:t>, </a:t>
                      </a:r>
                      <a:r>
                        <a:rPr lang="en-US" sz="2800" dirty="0" err="1" smtClean="0">
                          <a:latin typeface="Times New Roman"/>
                          <a:cs typeface="Times New Roman"/>
                        </a:rPr>
                        <a:t>iacuī</a:t>
                      </a:r>
                      <a:endParaRPr lang="en-US" sz="2800" dirty="0">
                        <a:latin typeface="Times New Roman"/>
                        <a:cs typeface="Times New Roman"/>
                      </a:endParaRPr>
                    </a:p>
                  </a:txBody>
                  <a:tcPr/>
                </a:tc>
                <a:tc>
                  <a:txBody>
                    <a:bodyPr/>
                    <a:lstStyle/>
                    <a:p>
                      <a:r>
                        <a:rPr lang="en-US" sz="2800" dirty="0" smtClean="0">
                          <a:latin typeface="Times New Roman"/>
                          <a:cs typeface="Times New Roman"/>
                        </a:rPr>
                        <a:t>9. dehinc</a:t>
                      </a:r>
                    </a:p>
                  </a:txBody>
                  <a:tcPr/>
                </a:tc>
              </a:tr>
              <a:tr h="639464">
                <a:tc>
                  <a:txBody>
                    <a:bodyPr/>
                    <a:lstStyle/>
                    <a:p>
                      <a:r>
                        <a:rPr lang="en-US" sz="2800" dirty="0" smtClean="0">
                          <a:latin typeface="Times New Roman"/>
                          <a:cs typeface="Times New Roman"/>
                        </a:rPr>
                        <a:t>5. </a:t>
                      </a:r>
                      <a:r>
                        <a:rPr lang="en-US" sz="2800" dirty="0" err="1" smtClean="0">
                          <a:latin typeface="Times New Roman"/>
                          <a:cs typeface="Times New Roman"/>
                        </a:rPr>
                        <a:t>putō</a:t>
                      </a:r>
                      <a:r>
                        <a:rPr lang="en-US" sz="2800" dirty="0" smtClean="0">
                          <a:latin typeface="Times New Roman"/>
                          <a:cs typeface="Times New Roman"/>
                        </a:rPr>
                        <a:t>,</a:t>
                      </a:r>
                      <a:r>
                        <a:rPr lang="en-US" sz="2800" baseline="0" dirty="0" smtClean="0">
                          <a:latin typeface="Times New Roman"/>
                          <a:cs typeface="Times New Roman"/>
                        </a:rPr>
                        <a:t> </a:t>
                      </a:r>
                      <a:r>
                        <a:rPr lang="en-US" sz="2800" baseline="0" dirty="0" err="1" smtClean="0">
                          <a:latin typeface="Times New Roman"/>
                          <a:cs typeface="Times New Roman"/>
                        </a:rPr>
                        <a:t>putāre</a:t>
                      </a:r>
                      <a:r>
                        <a:rPr lang="en-US" sz="2800" baseline="0" dirty="0" smtClean="0">
                          <a:latin typeface="Times New Roman"/>
                          <a:cs typeface="Times New Roman"/>
                        </a:rPr>
                        <a:t>…</a:t>
                      </a:r>
                      <a:endParaRPr lang="en-US" sz="2800" dirty="0">
                        <a:latin typeface="Times New Roman"/>
                        <a:cs typeface="Times New Roman"/>
                      </a:endParaRPr>
                    </a:p>
                  </a:txBody>
                  <a:tcPr/>
                </a:tc>
                <a:tc>
                  <a:txBody>
                    <a:bodyPr/>
                    <a:lstStyle/>
                    <a:p>
                      <a:r>
                        <a:rPr lang="en-US" sz="2800" dirty="0" smtClean="0">
                          <a:latin typeface="Times New Roman"/>
                          <a:cs typeface="Times New Roman"/>
                        </a:rPr>
                        <a:t>10. lingua, -</a:t>
                      </a:r>
                      <a:r>
                        <a:rPr lang="en-US" sz="2800" dirty="0" err="1" smtClean="0">
                          <a:latin typeface="Times New Roman"/>
                          <a:cs typeface="Times New Roman"/>
                        </a:rPr>
                        <a:t>ae</a:t>
                      </a:r>
                      <a:endParaRPr lang="en-US" sz="2800" dirty="0" smtClean="0">
                        <a:latin typeface="Times New Roman"/>
                        <a:cs typeface="Times New Roman"/>
                      </a:endParaRPr>
                    </a:p>
                  </a:txBody>
                  <a:tcPr/>
                </a:tc>
              </a:tr>
            </a:tbl>
          </a:graphicData>
        </a:graphic>
      </p:graphicFrame>
      <p:sp>
        <p:nvSpPr>
          <p:cNvPr id="5" name="TextBox 4"/>
          <p:cNvSpPr txBox="1"/>
          <p:nvPr/>
        </p:nvSpPr>
        <p:spPr>
          <a:xfrm>
            <a:off x="0" y="4006511"/>
            <a:ext cx="9144000" cy="2814104"/>
          </a:xfrm>
          <a:prstGeom prst="rect">
            <a:avLst/>
          </a:prstGeom>
          <a:noFill/>
        </p:spPr>
        <p:txBody>
          <a:bodyPr wrap="square" rtlCol="0">
            <a:spAutoFit/>
          </a:bodyPr>
          <a:lstStyle/>
          <a:p>
            <a:pPr>
              <a:lnSpc>
                <a:spcPct val="90000"/>
              </a:lnSpc>
            </a:pPr>
            <a:r>
              <a:rPr lang="en-US" sz="2800" dirty="0" smtClean="0">
                <a:latin typeface="Times New Roman"/>
                <a:cs typeface="Times New Roman"/>
              </a:rPr>
              <a:t>11. When one item is </a:t>
            </a:r>
            <a:r>
              <a:rPr lang="en-US" sz="2800" i="1" dirty="0" smtClean="0">
                <a:latin typeface="Times New Roman"/>
                <a:cs typeface="Times New Roman"/>
              </a:rPr>
              <a:t>subjacent</a:t>
            </a:r>
            <a:r>
              <a:rPr lang="en-US" sz="2800" dirty="0" smtClean="0">
                <a:latin typeface="Times New Roman"/>
                <a:cs typeface="Times New Roman"/>
              </a:rPr>
              <a:t> to another, it literally __________    ________ it. </a:t>
            </a:r>
          </a:p>
          <a:p>
            <a:pPr>
              <a:lnSpc>
                <a:spcPct val="90000"/>
              </a:lnSpc>
            </a:pPr>
            <a:r>
              <a:rPr lang="en-US" sz="2800" dirty="0" smtClean="0">
                <a:latin typeface="Times New Roman"/>
                <a:cs typeface="Times New Roman"/>
              </a:rPr>
              <a:t>12. The </a:t>
            </a:r>
            <a:r>
              <a:rPr lang="en-US" sz="2800" i="1" dirty="0" smtClean="0">
                <a:latin typeface="Times New Roman"/>
                <a:cs typeface="Times New Roman"/>
              </a:rPr>
              <a:t>penultimate</a:t>
            </a:r>
            <a:r>
              <a:rPr lang="en-US" sz="2800" dirty="0" smtClean="0">
                <a:latin typeface="Times New Roman"/>
                <a:cs typeface="Times New Roman"/>
              </a:rPr>
              <a:t> item in a series is ________   _______.</a:t>
            </a:r>
          </a:p>
          <a:p>
            <a:pPr>
              <a:lnSpc>
                <a:spcPct val="90000"/>
              </a:lnSpc>
            </a:pPr>
            <a:r>
              <a:rPr lang="en-US" sz="2800" dirty="0" smtClean="0">
                <a:latin typeface="Times New Roman"/>
                <a:cs typeface="Times New Roman"/>
              </a:rPr>
              <a:t>13. </a:t>
            </a:r>
            <a:r>
              <a:rPr lang="en-US" sz="2800" i="1" dirty="0" smtClean="0">
                <a:latin typeface="Times New Roman"/>
                <a:cs typeface="Times New Roman"/>
              </a:rPr>
              <a:t>Sapience</a:t>
            </a:r>
            <a:r>
              <a:rPr lang="en-US" sz="2800" dirty="0" smtClean="0">
                <a:latin typeface="Times New Roman"/>
                <a:cs typeface="Times New Roman"/>
              </a:rPr>
              <a:t>, or the potential to be _____, separates us from the beasts.</a:t>
            </a:r>
          </a:p>
          <a:p>
            <a:pPr>
              <a:lnSpc>
                <a:spcPct val="90000"/>
              </a:lnSpc>
            </a:pPr>
            <a:r>
              <a:rPr lang="en-US" sz="2800" dirty="0" smtClean="0">
                <a:latin typeface="Times New Roman"/>
                <a:cs typeface="Times New Roman"/>
              </a:rPr>
              <a:t>14. A </a:t>
            </a:r>
            <a:r>
              <a:rPr lang="en-US" sz="2800" i="1" dirty="0" smtClean="0">
                <a:latin typeface="Times New Roman"/>
                <a:cs typeface="Times New Roman"/>
              </a:rPr>
              <a:t>credulous</a:t>
            </a:r>
            <a:r>
              <a:rPr lang="en-US" sz="2800" dirty="0" smtClean="0">
                <a:latin typeface="Times New Roman"/>
                <a:cs typeface="Times New Roman"/>
              </a:rPr>
              <a:t> person is excessively ready to ______ things.</a:t>
            </a:r>
          </a:p>
          <a:p>
            <a:pPr>
              <a:lnSpc>
                <a:spcPct val="90000"/>
              </a:lnSpc>
            </a:pPr>
            <a:r>
              <a:rPr lang="en-US" sz="2800" dirty="0" smtClean="0">
                <a:latin typeface="Times New Roman"/>
                <a:cs typeface="Times New Roman"/>
              </a:rPr>
              <a:t>15. Provide an English derivative from 1-10.</a:t>
            </a:r>
            <a:endParaRPr lang="en-US" sz="2800" dirty="0">
              <a:latin typeface="Times New Roman"/>
              <a:cs typeface="Times New Roman"/>
            </a:endParaRPr>
          </a:p>
        </p:txBody>
      </p:sp>
    </p:spTree>
    <p:extLst>
      <p:ext uri="{BB962C8B-B14F-4D97-AF65-F5344CB8AC3E}">
        <p14:creationId xmlns:p14="http://schemas.microsoft.com/office/powerpoint/2010/main" val="207944615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996853"/>
          </a:xfrm>
        </p:spPr>
        <p:txBody>
          <a:bodyPr/>
          <a:lstStyle/>
          <a:p>
            <a:r>
              <a:rPr lang="en-US" dirty="0" smtClean="0"/>
              <a:t>Wheelock 25 Grammar Quiz</a:t>
            </a:r>
            <a:endParaRPr lang="en-US" dirty="0"/>
          </a:p>
        </p:txBody>
      </p:sp>
      <p:sp>
        <p:nvSpPr>
          <p:cNvPr id="3" name="Text Placeholder 2"/>
          <p:cNvSpPr>
            <a:spLocks noGrp="1"/>
          </p:cNvSpPr>
          <p:nvPr>
            <p:ph type="body" idx="1"/>
          </p:nvPr>
        </p:nvSpPr>
        <p:spPr>
          <a:xfrm>
            <a:off x="0" y="555625"/>
            <a:ext cx="9144000" cy="6302375"/>
          </a:xfrm>
        </p:spPr>
        <p:txBody>
          <a:bodyPr/>
          <a:lstStyle/>
          <a:p>
            <a:pPr marL="514350" indent="-514350">
              <a:buSzPct val="100000"/>
              <a:buFont typeface="+mj-lt"/>
              <a:buAutoNum type="arabicPeriod"/>
            </a:pPr>
            <a:r>
              <a:rPr lang="en-US" dirty="0" smtClean="0"/>
              <a:t>Provide an infinitive chart (Latin and English) for </a:t>
            </a:r>
            <a:r>
              <a:rPr lang="en-US" dirty="0" err="1" smtClean="0"/>
              <a:t>crēdō</a:t>
            </a:r>
            <a:r>
              <a:rPr lang="en-US" dirty="0" smtClean="0"/>
              <a:t>, </a:t>
            </a:r>
            <a:r>
              <a:rPr lang="en-US" dirty="0" err="1" smtClean="0"/>
              <a:t>crēdere</a:t>
            </a:r>
            <a:r>
              <a:rPr lang="en-US" dirty="0" smtClean="0"/>
              <a:t>, </a:t>
            </a:r>
            <a:r>
              <a:rPr lang="en-US" dirty="0" err="1" smtClean="0"/>
              <a:t>crēdidī</a:t>
            </a:r>
            <a:r>
              <a:rPr lang="en-US" dirty="0" smtClean="0"/>
              <a:t>, </a:t>
            </a:r>
            <a:r>
              <a:rPr lang="en-US" dirty="0" err="1" smtClean="0"/>
              <a:t>crēditum</a:t>
            </a:r>
            <a:r>
              <a:rPr lang="en-US" dirty="0" smtClean="0"/>
              <a:t>. (12 points)</a:t>
            </a:r>
          </a:p>
          <a:p>
            <a:pPr marL="514350" indent="-514350">
              <a:buSzPct val="100000"/>
              <a:buFont typeface="+mj-lt"/>
              <a:buAutoNum type="arabicPeriod"/>
            </a:pPr>
            <a:r>
              <a:rPr lang="en-US" dirty="0" smtClean="0"/>
              <a:t>The verb contained within an indirect statement is in what form? (3 points)</a:t>
            </a:r>
          </a:p>
          <a:p>
            <a:pPr marL="514350" indent="-514350">
              <a:buSzPct val="100000"/>
              <a:buFont typeface="+mj-lt"/>
              <a:buAutoNum type="arabicPeriod"/>
            </a:pPr>
            <a:r>
              <a:rPr lang="en-US" dirty="0" smtClean="0"/>
              <a:t>The subject of an indirect statement is in what case? (3 points)</a:t>
            </a:r>
          </a:p>
          <a:p>
            <a:pPr marL="514350" indent="-514350">
              <a:buSzPct val="100000"/>
              <a:buFont typeface="+mj-lt"/>
              <a:buAutoNum type="arabicPeriod"/>
            </a:pPr>
            <a:r>
              <a:rPr lang="en-US" dirty="0" smtClean="0"/>
              <a:t>Translate the following sentences; </a:t>
            </a:r>
            <a:r>
              <a:rPr lang="en-US" u="sng" dirty="0" smtClean="0"/>
              <a:t>underline the indirect statement</a:t>
            </a:r>
            <a:r>
              <a:rPr lang="en-US" dirty="0" smtClean="0"/>
              <a:t>. (3 points each)</a:t>
            </a:r>
          </a:p>
          <a:p>
            <a:pPr marL="914400" lvl="1" indent="-514350">
              <a:buFont typeface="+mj-lt"/>
              <a:buAutoNum type="arabicPeriod"/>
            </a:pPr>
            <a:r>
              <a:rPr lang="en" sz="2800" dirty="0"/>
              <a:t>Tē esse fidēlem mihi </a:t>
            </a:r>
            <a:r>
              <a:rPr lang="en" sz="2800" dirty="0" smtClean="0"/>
              <a:t>sciēbam</a:t>
            </a:r>
            <a:r>
              <a:rPr lang="en-US" sz="2800" dirty="0" smtClean="0"/>
              <a:t>.</a:t>
            </a:r>
          </a:p>
          <a:p>
            <a:pPr marL="914400" lvl="1" indent="-514350">
              <a:buFont typeface="+mj-lt"/>
              <a:buAutoNum type="arabicPeriod"/>
            </a:pPr>
            <a:r>
              <a:rPr lang="en" sz="2800" dirty="0"/>
              <a:t>Sciō Cicerōnem fugiturum esse</a:t>
            </a:r>
            <a:r>
              <a:rPr lang="en" sz="2800" dirty="0" smtClean="0"/>
              <a:t>.</a:t>
            </a:r>
            <a:endParaRPr lang="en-US" sz="2800" dirty="0" smtClean="0"/>
          </a:p>
          <a:p>
            <a:pPr marL="914400" lvl="1" indent="-514350">
              <a:buFont typeface="+mj-lt"/>
              <a:buAutoNum type="arabicPeriod"/>
            </a:pPr>
            <a:r>
              <a:rPr lang="en" sz="2800" dirty="0"/>
              <a:t>Vīdī eōs in urbe remānisse et nōbīscum esse</a:t>
            </a:r>
            <a:r>
              <a:rPr lang="en" sz="2800" dirty="0" smtClean="0"/>
              <a:t>.</a:t>
            </a:r>
            <a:endParaRPr lang="en" sz="2800" dirty="0"/>
          </a:p>
          <a:p>
            <a:pPr marL="914400" lvl="1" indent="-514350">
              <a:buFont typeface="+mj-lt"/>
              <a:buAutoNum type="arabicPeriod"/>
            </a:pPr>
            <a:r>
              <a:rPr lang="en" sz="2800" dirty="0"/>
              <a:t>Id factum esse nōn negāvit.</a:t>
            </a:r>
          </a:p>
          <a:p>
            <a:pPr marL="914400" lvl="1" indent="-514350">
              <a:buFont typeface="+mj-lt"/>
              <a:buAutoNum type="arabicPeriod"/>
            </a:pPr>
            <a:endParaRPr lang="en-US" dirty="0"/>
          </a:p>
        </p:txBody>
      </p:sp>
    </p:spTree>
    <p:extLst>
      <p:ext uri="{BB962C8B-B14F-4D97-AF65-F5344CB8AC3E}">
        <p14:creationId xmlns:p14="http://schemas.microsoft.com/office/powerpoint/2010/main" val="187761431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a:t>
            </a:r>
            <a:endParaRPr lang="en-US" dirty="0"/>
          </a:p>
        </p:txBody>
      </p:sp>
      <p:sp>
        <p:nvSpPr>
          <p:cNvPr id="3" name="Text Placeholder 2"/>
          <p:cNvSpPr>
            <a:spLocks noGrp="1"/>
          </p:cNvSpPr>
          <p:nvPr>
            <p:ph type="body" idx="1"/>
          </p:nvPr>
        </p:nvSpPr>
        <p:spPr/>
        <p:txBody>
          <a:bodyPr/>
          <a:lstStyle/>
          <a:p>
            <a:pPr marL="514350" indent="-514350">
              <a:buSzPct val="107000"/>
              <a:buAutoNum type="arabicPeriod"/>
            </a:pPr>
            <a:r>
              <a:rPr lang="en-US" dirty="0" smtClean="0"/>
              <a:t>Bene </a:t>
            </a:r>
            <a:r>
              <a:rPr lang="en-US" dirty="0" err="1" smtClean="0"/>
              <a:t>sciō</a:t>
            </a:r>
            <a:r>
              <a:rPr lang="en-US" dirty="0" smtClean="0"/>
              <a:t> </a:t>
            </a:r>
            <a:r>
              <a:rPr lang="en-US" dirty="0" err="1" smtClean="0"/>
              <a:t>mē</a:t>
            </a:r>
            <a:r>
              <a:rPr lang="en-US" dirty="0" smtClean="0"/>
              <a:t> </a:t>
            </a:r>
            <a:r>
              <a:rPr lang="en-US" dirty="0" err="1" smtClean="0"/>
              <a:t>multa</a:t>
            </a:r>
            <a:r>
              <a:rPr lang="en-US" dirty="0" smtClean="0"/>
              <a:t> </a:t>
            </a:r>
            <a:r>
              <a:rPr lang="en-US" dirty="0" err="1" smtClean="0"/>
              <a:t>nescīre</a:t>
            </a:r>
            <a:r>
              <a:rPr lang="en-US" dirty="0" smtClean="0"/>
              <a:t>.</a:t>
            </a:r>
          </a:p>
          <a:p>
            <a:pPr marL="514350" indent="-514350">
              <a:buSzPct val="107000"/>
              <a:buAutoNum type="arabicPeriod"/>
            </a:pPr>
            <a:r>
              <a:rPr lang="en-US" dirty="0"/>
              <a:t> </a:t>
            </a:r>
            <a:r>
              <a:rPr lang="en-US" dirty="0" smtClean="0"/>
              <a:t>When might a woman experience post partum depression?</a:t>
            </a:r>
            <a:endParaRPr lang="en-US" dirty="0" smtClean="0"/>
          </a:p>
          <a:p>
            <a:pPr marL="514350" indent="-514350">
              <a:buSzPct val="107000"/>
              <a:buAutoNum type="arabicPeriod"/>
            </a:pPr>
            <a:r>
              <a:rPr lang="en-US" dirty="0"/>
              <a:t> </a:t>
            </a:r>
            <a:r>
              <a:rPr lang="en-US" dirty="0" smtClean="0"/>
              <a:t>You may make an additional comment after the script of a letter by adding P.S.  What would you put if you </a:t>
            </a:r>
            <a:r>
              <a:rPr lang="en-US" smtClean="0"/>
              <a:t>added another?</a:t>
            </a:r>
            <a:endParaRPr lang="en-US" dirty="0"/>
          </a:p>
        </p:txBody>
      </p:sp>
    </p:spTree>
    <p:extLst>
      <p:ext uri="{BB962C8B-B14F-4D97-AF65-F5344CB8AC3E}">
        <p14:creationId xmlns:p14="http://schemas.microsoft.com/office/powerpoint/2010/main" val="5237817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Infinitives</a:t>
            </a:r>
          </a:p>
        </p:txBody>
      </p:sp>
      <p:sp>
        <p:nvSpPr>
          <p:cNvPr id="111" name="Shape 111"/>
          <p:cNvSpPr txBox="1">
            <a:spLocks noGrp="1"/>
          </p:cNvSpPr>
          <p:nvPr>
            <p:ph type="body" idx="1"/>
          </p:nvPr>
        </p:nvSpPr>
        <p:spPr>
          <a:xfrm>
            <a:off x="457200" y="1730374"/>
            <a:ext cx="8229600" cy="838199"/>
          </a:xfrm>
          <a:prstGeom prst="rect">
            <a:avLst/>
          </a:prstGeom>
        </p:spPr>
        <p:txBody>
          <a:bodyPr lIns="91425" tIns="91425" rIns="91425" bIns="91425" anchor="t" anchorCtr="0">
            <a:noAutofit/>
          </a:bodyPr>
          <a:lstStyle/>
          <a:p>
            <a:pPr lvl="0" rtl="0">
              <a:buNone/>
            </a:pPr>
            <a:r>
              <a:rPr lang="en"/>
              <a:t>We know present active and present passive:</a:t>
            </a:r>
          </a:p>
        </p:txBody>
      </p:sp>
      <p:graphicFrame>
        <p:nvGraphicFramePr>
          <p:cNvPr id="112" name="Shape 112"/>
          <p:cNvGraphicFramePr/>
          <p:nvPr/>
        </p:nvGraphicFramePr>
        <p:xfrm>
          <a:off x="952500" y="3033025"/>
          <a:ext cx="7239000" cy="2743050"/>
        </p:xfrm>
        <a:graphic>
          <a:graphicData uri="http://schemas.openxmlformats.org/drawingml/2006/table">
            <a:tbl>
              <a:tblPr>
                <a:noFill/>
                <a:tableStyleId>{EBEEAC06-D0BD-4BB3-A544-5B913DC367E0}</a:tableStyleId>
              </a:tblPr>
              <a:tblGrid>
                <a:gridCol w="2413000"/>
                <a:gridCol w="2413000"/>
                <a:gridCol w="2413000"/>
              </a:tblGrid>
              <a:tr h="381000">
                <a:tc>
                  <a:txBody>
                    <a:bodyPr/>
                    <a:lstStyle/>
                    <a:p>
                      <a:endParaRPr/>
                    </a:p>
                  </a:txBody>
                  <a:tcPr marL="91425" marR="91425" marT="91425" marB="91425"/>
                </a:tc>
                <a:tc>
                  <a:txBody>
                    <a:bodyPr/>
                    <a:lstStyle/>
                    <a:p>
                      <a:pPr algn="ctr">
                        <a:buNone/>
                      </a:pPr>
                      <a:r>
                        <a:rPr lang="en" sz="2400"/>
                        <a:t>Active</a:t>
                      </a:r>
                    </a:p>
                  </a:txBody>
                  <a:tcPr marL="91425" marR="91425" marT="91425" marB="91425"/>
                </a:tc>
                <a:tc>
                  <a:txBody>
                    <a:bodyPr/>
                    <a:lstStyle/>
                    <a:p>
                      <a:pPr algn="ctr">
                        <a:buNone/>
                      </a:pPr>
                      <a:r>
                        <a:rPr lang="en" sz="2400"/>
                        <a:t>Passive</a:t>
                      </a:r>
                    </a:p>
                  </a:txBody>
                  <a:tcPr marL="91425" marR="91425" marT="91425" marB="91425"/>
                </a:tc>
              </a:tr>
              <a:tr h="381000">
                <a:tc>
                  <a:txBody>
                    <a:bodyPr/>
                    <a:lstStyle/>
                    <a:p>
                      <a:pPr algn="ctr" rtl="0">
                        <a:buNone/>
                      </a:pPr>
                      <a:r>
                        <a:rPr lang="en" sz="2400"/>
                        <a:t>1st</a:t>
                      </a:r>
                    </a:p>
                  </a:txBody>
                  <a:tcPr marL="91425" marR="91425" marT="91425" marB="91425"/>
                </a:tc>
                <a:tc>
                  <a:txBody>
                    <a:bodyPr/>
                    <a:lstStyle/>
                    <a:p>
                      <a:pPr algn="ctr">
                        <a:buNone/>
                      </a:pPr>
                      <a:r>
                        <a:rPr lang="en" sz="2400" b="1"/>
                        <a:t>-āre</a:t>
                      </a:r>
                    </a:p>
                  </a:txBody>
                  <a:tcPr marL="91425" marR="91425" marT="91425" marB="91425"/>
                </a:tc>
                <a:tc>
                  <a:txBody>
                    <a:bodyPr/>
                    <a:lstStyle/>
                    <a:p>
                      <a:pPr algn="ctr">
                        <a:buNone/>
                      </a:pPr>
                      <a:r>
                        <a:rPr lang="en" sz="2400" b="1"/>
                        <a:t>-ārī</a:t>
                      </a:r>
                    </a:p>
                  </a:txBody>
                  <a:tcPr marL="91425" marR="91425" marT="91425" marB="91425"/>
                </a:tc>
              </a:tr>
              <a:tr h="381000">
                <a:tc>
                  <a:txBody>
                    <a:bodyPr/>
                    <a:lstStyle/>
                    <a:p>
                      <a:pPr algn="ctr" rtl="0">
                        <a:buNone/>
                      </a:pPr>
                      <a:r>
                        <a:rPr lang="en" sz="2400"/>
                        <a:t>2nd</a:t>
                      </a:r>
                    </a:p>
                  </a:txBody>
                  <a:tcPr marL="91425" marR="91425" marT="91425" marB="91425"/>
                </a:tc>
                <a:tc>
                  <a:txBody>
                    <a:bodyPr/>
                    <a:lstStyle/>
                    <a:p>
                      <a:pPr algn="ctr">
                        <a:buNone/>
                      </a:pPr>
                      <a:r>
                        <a:rPr lang="en" sz="2400" b="1"/>
                        <a:t>-ēre</a:t>
                      </a:r>
                    </a:p>
                  </a:txBody>
                  <a:tcPr marL="91425" marR="91425" marT="91425" marB="91425"/>
                </a:tc>
                <a:tc>
                  <a:txBody>
                    <a:bodyPr/>
                    <a:lstStyle/>
                    <a:p>
                      <a:pPr algn="ctr">
                        <a:buNone/>
                      </a:pPr>
                      <a:r>
                        <a:rPr lang="en" sz="2400" b="1"/>
                        <a:t>-ērī</a:t>
                      </a:r>
                    </a:p>
                  </a:txBody>
                  <a:tcPr marL="91425" marR="91425" marT="91425" marB="91425"/>
                </a:tc>
              </a:tr>
              <a:tr h="381000">
                <a:tc>
                  <a:txBody>
                    <a:bodyPr/>
                    <a:lstStyle/>
                    <a:p>
                      <a:pPr algn="ctr" rtl="0">
                        <a:buNone/>
                      </a:pPr>
                      <a:r>
                        <a:rPr lang="en" sz="2400"/>
                        <a:t>3rd/3rd-io</a:t>
                      </a:r>
                    </a:p>
                  </a:txBody>
                  <a:tcPr marL="91425" marR="91425" marT="91425" marB="91425"/>
                </a:tc>
                <a:tc>
                  <a:txBody>
                    <a:bodyPr/>
                    <a:lstStyle/>
                    <a:p>
                      <a:pPr algn="ctr">
                        <a:buNone/>
                      </a:pPr>
                      <a:r>
                        <a:rPr lang="en" sz="2400" b="1"/>
                        <a:t>-ere</a:t>
                      </a:r>
                    </a:p>
                  </a:txBody>
                  <a:tcPr marL="91425" marR="91425" marT="91425" marB="91425"/>
                </a:tc>
                <a:tc>
                  <a:txBody>
                    <a:bodyPr/>
                    <a:lstStyle/>
                    <a:p>
                      <a:pPr algn="ctr">
                        <a:buNone/>
                      </a:pPr>
                      <a:r>
                        <a:rPr lang="en" sz="2400" b="1"/>
                        <a:t>-ī</a:t>
                      </a:r>
                    </a:p>
                  </a:txBody>
                  <a:tcPr marL="91425" marR="91425" marT="91425" marB="91425"/>
                </a:tc>
              </a:tr>
              <a:tr h="381000">
                <a:tc>
                  <a:txBody>
                    <a:bodyPr/>
                    <a:lstStyle/>
                    <a:p>
                      <a:pPr algn="ctr" rtl="0">
                        <a:buNone/>
                      </a:pPr>
                      <a:r>
                        <a:rPr lang="en" sz="2400"/>
                        <a:t>4th</a:t>
                      </a:r>
                    </a:p>
                  </a:txBody>
                  <a:tcPr marL="91425" marR="91425" marT="91425" marB="91425"/>
                </a:tc>
                <a:tc>
                  <a:txBody>
                    <a:bodyPr/>
                    <a:lstStyle/>
                    <a:p>
                      <a:pPr algn="ctr">
                        <a:buNone/>
                      </a:pPr>
                      <a:r>
                        <a:rPr lang="en" sz="2400" b="1"/>
                        <a:t>-īre</a:t>
                      </a:r>
                    </a:p>
                  </a:txBody>
                  <a:tcPr marL="91425" marR="91425" marT="91425" marB="91425"/>
                </a:tc>
                <a:tc>
                  <a:txBody>
                    <a:bodyPr/>
                    <a:lstStyle/>
                    <a:p>
                      <a:pPr algn="ctr">
                        <a:buNone/>
                      </a:pPr>
                      <a:r>
                        <a:rPr lang="en" sz="2400" b="1"/>
                        <a:t>-īrī</a:t>
                      </a:r>
                    </a:p>
                  </a:txBody>
                  <a:tcPr marL="91425" marR="91425" marT="91425" marB="91425"/>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Infinitives</a:t>
            </a:r>
          </a:p>
        </p:txBody>
      </p:sp>
      <p:sp>
        <p:nvSpPr>
          <p:cNvPr id="118" name="Shape 118"/>
          <p:cNvSpPr txBox="1">
            <a:spLocks noGrp="1"/>
          </p:cNvSpPr>
          <p:nvPr>
            <p:ph type="body" idx="1"/>
          </p:nvPr>
        </p:nvSpPr>
        <p:spPr>
          <a:xfrm>
            <a:off x="457200" y="1730374"/>
            <a:ext cx="8229600" cy="822900"/>
          </a:xfrm>
          <a:prstGeom prst="rect">
            <a:avLst/>
          </a:prstGeom>
        </p:spPr>
        <p:txBody>
          <a:bodyPr lIns="91425" tIns="91425" rIns="91425" bIns="91425" anchor="t" anchorCtr="0">
            <a:noAutofit/>
          </a:bodyPr>
          <a:lstStyle/>
          <a:p>
            <a:pPr>
              <a:buNone/>
            </a:pPr>
            <a:r>
              <a:rPr lang="en"/>
              <a:t>However, each verb has six infinitives:</a:t>
            </a:r>
          </a:p>
        </p:txBody>
      </p:sp>
      <p:graphicFrame>
        <p:nvGraphicFramePr>
          <p:cNvPr id="119" name="Shape 119"/>
          <p:cNvGraphicFramePr/>
          <p:nvPr/>
        </p:nvGraphicFramePr>
        <p:xfrm>
          <a:off x="-26100" y="3033025"/>
          <a:ext cx="9134550" cy="3474600"/>
        </p:xfrm>
        <a:graphic>
          <a:graphicData uri="http://schemas.openxmlformats.org/drawingml/2006/table">
            <a:tbl>
              <a:tblPr>
                <a:noFill/>
                <a:tableStyleId>{9C337673-789B-4AA9-A7A1-C4B496328C13}</a:tableStyleId>
              </a:tblPr>
              <a:tblGrid>
                <a:gridCol w="2459225"/>
                <a:gridCol w="3630475"/>
                <a:gridCol w="3044850"/>
              </a:tblGrid>
              <a:tr h="381000">
                <a:tc>
                  <a:txBody>
                    <a:bodyPr/>
                    <a:lstStyle/>
                    <a:p>
                      <a:endParaRPr/>
                    </a:p>
                  </a:txBody>
                  <a:tcPr marL="91425" marR="91425" marT="91425" marB="91425"/>
                </a:tc>
                <a:tc>
                  <a:txBody>
                    <a:bodyPr/>
                    <a:lstStyle/>
                    <a:p>
                      <a:pPr algn="ctr">
                        <a:buNone/>
                      </a:pPr>
                      <a:r>
                        <a:rPr lang="en" sz="3000"/>
                        <a:t>Active</a:t>
                      </a:r>
                    </a:p>
                  </a:txBody>
                  <a:tcPr marL="91425" marR="91425" marT="91425" marB="91425"/>
                </a:tc>
                <a:tc>
                  <a:txBody>
                    <a:bodyPr/>
                    <a:lstStyle/>
                    <a:p>
                      <a:pPr algn="ctr">
                        <a:buNone/>
                      </a:pPr>
                      <a:r>
                        <a:rPr lang="en" sz="3000"/>
                        <a:t>Passive</a:t>
                      </a:r>
                    </a:p>
                  </a:txBody>
                  <a:tcPr marL="91425" marR="91425" marT="91425" marB="91425"/>
                </a:tc>
              </a:tr>
              <a:tr h="381000">
                <a:tc>
                  <a:txBody>
                    <a:bodyPr/>
                    <a:lstStyle/>
                    <a:p>
                      <a:pPr algn="ctr">
                        <a:buNone/>
                      </a:pPr>
                      <a:r>
                        <a:rPr lang="en" sz="3000"/>
                        <a:t>PRESENT</a:t>
                      </a:r>
                    </a:p>
                  </a:txBody>
                  <a:tcPr marL="91425" marR="91425" marT="91425" marB="91425"/>
                </a:tc>
                <a:tc>
                  <a:txBody>
                    <a:bodyPr/>
                    <a:lstStyle/>
                    <a:p>
                      <a:pPr algn="ctr">
                        <a:buNone/>
                      </a:pPr>
                      <a:r>
                        <a:rPr lang="en" sz="3000"/>
                        <a:t>-āre/-ēre/-ere/-īre</a:t>
                      </a:r>
                    </a:p>
                  </a:txBody>
                  <a:tcPr marL="91425" marR="91425" marT="91425" marB="91425"/>
                </a:tc>
                <a:tc>
                  <a:txBody>
                    <a:bodyPr/>
                    <a:lstStyle/>
                    <a:p>
                      <a:pPr algn="ctr">
                        <a:buNone/>
                      </a:pPr>
                      <a:r>
                        <a:rPr lang="en" sz="3000"/>
                        <a:t>-ārī/-ērī/-ī/-īrī</a:t>
                      </a:r>
                    </a:p>
                  </a:txBody>
                  <a:tcPr marL="91425" marR="91425" marT="91425" marB="91425"/>
                </a:tc>
              </a:tr>
              <a:tr h="381000">
                <a:tc>
                  <a:txBody>
                    <a:bodyPr/>
                    <a:lstStyle/>
                    <a:p>
                      <a:pPr algn="ctr">
                        <a:buNone/>
                      </a:pPr>
                      <a:r>
                        <a:rPr lang="en" sz="3000"/>
                        <a:t>PERFECT</a:t>
                      </a:r>
                    </a:p>
                  </a:txBody>
                  <a:tcPr marL="91425" marR="91425" marT="91425" marB="91425"/>
                </a:tc>
                <a:tc>
                  <a:txBody>
                    <a:bodyPr/>
                    <a:lstStyle/>
                    <a:p>
                      <a:pPr algn="ctr">
                        <a:buNone/>
                      </a:pPr>
                      <a:r>
                        <a:rPr lang="en" sz="3000"/>
                        <a:t>perfect stem + </a:t>
                      </a:r>
                      <a:r>
                        <a:rPr lang="en" sz="3000" b="1"/>
                        <a:t>-isse</a:t>
                      </a:r>
                    </a:p>
                  </a:txBody>
                  <a:tcPr marL="91425" marR="91425" marT="91425" marB="91425"/>
                </a:tc>
                <a:tc>
                  <a:txBody>
                    <a:bodyPr/>
                    <a:lstStyle/>
                    <a:p>
                      <a:pPr algn="ctr">
                        <a:buNone/>
                      </a:pPr>
                      <a:r>
                        <a:rPr lang="en" sz="3000"/>
                        <a:t>perf. pass. participle + </a:t>
                      </a:r>
                      <a:r>
                        <a:rPr lang="en" sz="3000" b="1"/>
                        <a:t>esse</a:t>
                      </a:r>
                    </a:p>
                  </a:txBody>
                  <a:tcPr marL="91425" marR="91425" marT="91425" marB="91425"/>
                </a:tc>
              </a:tr>
              <a:tr h="381000">
                <a:tc>
                  <a:txBody>
                    <a:bodyPr/>
                    <a:lstStyle/>
                    <a:p>
                      <a:pPr algn="ctr">
                        <a:buNone/>
                      </a:pPr>
                      <a:r>
                        <a:rPr lang="en" sz="3000"/>
                        <a:t>FUTURE</a:t>
                      </a:r>
                    </a:p>
                  </a:txBody>
                  <a:tcPr marL="91425" marR="91425" marT="91425" marB="91425"/>
                </a:tc>
                <a:tc>
                  <a:txBody>
                    <a:bodyPr/>
                    <a:lstStyle/>
                    <a:p>
                      <a:pPr algn="ctr">
                        <a:buNone/>
                      </a:pPr>
                      <a:r>
                        <a:rPr lang="en" sz="3000"/>
                        <a:t>fut. act. participle + </a:t>
                      </a:r>
                      <a:r>
                        <a:rPr lang="en" sz="3000" b="1"/>
                        <a:t>esse</a:t>
                      </a:r>
                    </a:p>
                  </a:txBody>
                  <a:tcPr marL="91425" marR="91425" marT="91425" marB="91425"/>
                </a:tc>
                <a:tc>
                  <a:txBody>
                    <a:bodyPr/>
                    <a:lstStyle/>
                    <a:p>
                      <a:pPr algn="ctr">
                        <a:buNone/>
                      </a:pPr>
                      <a:r>
                        <a:rPr lang="en" sz="3000"/>
                        <a:t>[supine in -um + </a:t>
                      </a:r>
                      <a:r>
                        <a:rPr lang="en" sz="3000" b="1"/>
                        <a:t>īrī</a:t>
                      </a:r>
                      <a:r>
                        <a:rPr lang="en" sz="3000"/>
                        <a:t>]</a:t>
                      </a:r>
                    </a:p>
                  </a:txBody>
                  <a:tcPr marL="91425" marR="91425" marT="91425" marB="91425"/>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a:t>Infinitives</a:t>
            </a:r>
          </a:p>
        </p:txBody>
      </p:sp>
      <p:sp>
        <p:nvSpPr>
          <p:cNvPr id="125" name="Shape 125"/>
          <p:cNvSpPr txBox="1">
            <a:spLocks noGrp="1"/>
          </p:cNvSpPr>
          <p:nvPr>
            <p:ph type="body" idx="1"/>
          </p:nvPr>
        </p:nvSpPr>
        <p:spPr>
          <a:xfrm>
            <a:off x="457200" y="1499200"/>
            <a:ext cx="8229600" cy="1323900"/>
          </a:xfrm>
          <a:prstGeom prst="rect">
            <a:avLst/>
          </a:prstGeom>
        </p:spPr>
        <p:txBody>
          <a:bodyPr lIns="91425" tIns="91425" rIns="91425" bIns="91425" anchor="t" anchorCtr="0">
            <a:noAutofit/>
          </a:bodyPr>
          <a:lstStyle/>
          <a:p>
            <a:pPr lvl="0" rtl="0">
              <a:buNone/>
            </a:pPr>
            <a:r>
              <a:rPr lang="en"/>
              <a:t>Example:</a:t>
            </a:r>
          </a:p>
          <a:p>
            <a:pPr lvl="0" rtl="0">
              <a:buNone/>
            </a:pPr>
            <a:r>
              <a:rPr lang="en"/>
              <a:t>agō, agere, ēgī, āctum = to lead</a:t>
            </a:r>
          </a:p>
        </p:txBody>
      </p:sp>
      <p:graphicFrame>
        <p:nvGraphicFramePr>
          <p:cNvPr id="126" name="Shape 126"/>
          <p:cNvGraphicFramePr/>
          <p:nvPr/>
        </p:nvGraphicFramePr>
        <p:xfrm>
          <a:off x="-26100" y="3033025"/>
          <a:ext cx="9134550" cy="3931800"/>
        </p:xfrm>
        <a:graphic>
          <a:graphicData uri="http://schemas.openxmlformats.org/drawingml/2006/table">
            <a:tbl>
              <a:tblPr>
                <a:noFill/>
                <a:tableStyleId>{DD80E707-0A05-4E93-83DE-C0F209F7A84D}</a:tableStyleId>
              </a:tblPr>
              <a:tblGrid>
                <a:gridCol w="2012300"/>
                <a:gridCol w="3784600"/>
                <a:gridCol w="3337650"/>
              </a:tblGrid>
              <a:tr h="381000">
                <a:tc>
                  <a:txBody>
                    <a:bodyPr/>
                    <a:lstStyle/>
                    <a:p>
                      <a:endParaRPr/>
                    </a:p>
                  </a:txBody>
                  <a:tcPr marL="91425" marR="91425" marT="91425" marB="91425"/>
                </a:tc>
                <a:tc>
                  <a:txBody>
                    <a:bodyPr/>
                    <a:lstStyle/>
                    <a:p>
                      <a:pPr lvl="0" algn="ctr" rtl="0">
                        <a:buNone/>
                      </a:pPr>
                      <a:r>
                        <a:rPr lang="en" sz="3000"/>
                        <a:t>Active</a:t>
                      </a:r>
                    </a:p>
                  </a:txBody>
                  <a:tcPr marL="91425" marR="91425" marT="91425" marB="91425"/>
                </a:tc>
                <a:tc>
                  <a:txBody>
                    <a:bodyPr/>
                    <a:lstStyle/>
                    <a:p>
                      <a:pPr lvl="0" algn="ctr" rtl="0">
                        <a:buNone/>
                      </a:pPr>
                      <a:r>
                        <a:rPr lang="en" sz="3000"/>
                        <a:t>Passive</a:t>
                      </a:r>
                    </a:p>
                  </a:txBody>
                  <a:tcPr marL="91425" marR="91425" marT="91425" marB="91425"/>
                </a:tc>
              </a:tr>
              <a:tr h="381000">
                <a:tc>
                  <a:txBody>
                    <a:bodyPr/>
                    <a:lstStyle/>
                    <a:p>
                      <a:pPr lvl="0" algn="ctr" rtl="0">
                        <a:buNone/>
                      </a:pPr>
                      <a:r>
                        <a:rPr lang="en" sz="3000"/>
                        <a:t>PRESENT</a:t>
                      </a:r>
                    </a:p>
                  </a:txBody>
                  <a:tcPr marL="91425" marR="91425" marT="91425" marB="91425"/>
                </a:tc>
                <a:tc>
                  <a:txBody>
                    <a:bodyPr/>
                    <a:lstStyle/>
                    <a:p>
                      <a:pPr lvl="0" algn="ctr" rtl="0">
                        <a:buNone/>
                      </a:pPr>
                      <a:r>
                        <a:rPr lang="en" sz="3000"/>
                        <a:t>agere, </a:t>
                      </a:r>
                      <a:r>
                        <a:rPr lang="en" sz="3000" i="1"/>
                        <a:t>to lead</a:t>
                      </a:r>
                    </a:p>
                  </a:txBody>
                  <a:tcPr marL="91425" marR="91425" marT="91425" marB="91425"/>
                </a:tc>
                <a:tc>
                  <a:txBody>
                    <a:bodyPr/>
                    <a:lstStyle/>
                    <a:p>
                      <a:pPr lvl="0" algn="ctr" rtl="0">
                        <a:buNone/>
                      </a:pPr>
                      <a:r>
                        <a:rPr lang="en" sz="3000"/>
                        <a:t>agī, </a:t>
                      </a:r>
                      <a:r>
                        <a:rPr lang="en" sz="3000" i="1"/>
                        <a:t>to be led</a:t>
                      </a:r>
                    </a:p>
                  </a:txBody>
                  <a:tcPr marL="91425" marR="91425" marT="91425" marB="91425"/>
                </a:tc>
              </a:tr>
              <a:tr h="381000">
                <a:tc>
                  <a:txBody>
                    <a:bodyPr/>
                    <a:lstStyle/>
                    <a:p>
                      <a:pPr lvl="0" algn="ctr" rtl="0">
                        <a:buNone/>
                      </a:pPr>
                      <a:r>
                        <a:rPr lang="en" sz="3000"/>
                        <a:t>PERFECT</a:t>
                      </a:r>
                    </a:p>
                  </a:txBody>
                  <a:tcPr marL="91425" marR="91425" marT="91425" marB="91425"/>
                </a:tc>
                <a:tc>
                  <a:txBody>
                    <a:bodyPr/>
                    <a:lstStyle/>
                    <a:p>
                      <a:pPr lvl="0" algn="ctr" rtl="0">
                        <a:buNone/>
                      </a:pPr>
                      <a:r>
                        <a:rPr lang="en" sz="3000"/>
                        <a:t>ēgisse, </a:t>
                      </a:r>
                      <a:r>
                        <a:rPr lang="en" sz="3000" i="1"/>
                        <a:t>to have led</a:t>
                      </a:r>
                    </a:p>
                  </a:txBody>
                  <a:tcPr marL="91425" marR="91425" marT="91425" marB="91425"/>
                </a:tc>
                <a:tc>
                  <a:txBody>
                    <a:bodyPr/>
                    <a:lstStyle/>
                    <a:p>
                      <a:pPr lvl="0" algn="ctr" rtl="0">
                        <a:buNone/>
                      </a:pPr>
                      <a:r>
                        <a:rPr lang="en" sz="3000"/>
                        <a:t>actus,-a,-um esse, </a:t>
                      </a:r>
                      <a:r>
                        <a:rPr lang="en" sz="3000" i="1"/>
                        <a:t>to have been led</a:t>
                      </a:r>
                    </a:p>
                  </a:txBody>
                  <a:tcPr marL="91425" marR="91425" marT="91425" marB="91425"/>
                </a:tc>
              </a:tr>
              <a:tr h="381000">
                <a:tc>
                  <a:txBody>
                    <a:bodyPr/>
                    <a:lstStyle/>
                    <a:p>
                      <a:pPr lvl="0" algn="ctr" rtl="0">
                        <a:buNone/>
                      </a:pPr>
                      <a:r>
                        <a:rPr lang="en" sz="3000"/>
                        <a:t>FUTURE</a:t>
                      </a:r>
                    </a:p>
                  </a:txBody>
                  <a:tcPr marL="91425" marR="91425" marT="91425" marB="91425"/>
                </a:tc>
                <a:tc>
                  <a:txBody>
                    <a:bodyPr/>
                    <a:lstStyle/>
                    <a:p>
                      <a:pPr lvl="0" algn="ctr" rtl="0">
                        <a:buNone/>
                      </a:pPr>
                      <a:r>
                        <a:rPr lang="en" sz="3000"/>
                        <a:t>āctūrus, -a, -um esse, </a:t>
                      </a:r>
                      <a:r>
                        <a:rPr lang="en" sz="3000" i="1"/>
                        <a:t>to be about to lead</a:t>
                      </a:r>
                    </a:p>
                  </a:txBody>
                  <a:tcPr marL="91425" marR="91425" marT="91425" marB="91425"/>
                </a:tc>
                <a:tc>
                  <a:txBody>
                    <a:bodyPr/>
                    <a:lstStyle/>
                    <a:p>
                      <a:pPr lvl="0" algn="ctr" rtl="0">
                        <a:buNone/>
                      </a:pPr>
                      <a:r>
                        <a:rPr lang="en" sz="3000"/>
                        <a:t>āctum īrī,</a:t>
                      </a:r>
                    </a:p>
                    <a:p>
                      <a:pPr lvl="0" algn="ctr" rtl="0">
                        <a:buNone/>
                      </a:pPr>
                      <a:r>
                        <a:rPr lang="en" sz="3000" i="1"/>
                        <a:t>to be about to be led</a:t>
                      </a:r>
                    </a:p>
                  </a:txBody>
                  <a:tcPr marL="91425" marR="91425" marT="91425" marB="91425"/>
                </a:tc>
              </a:tr>
            </a:tbl>
          </a:graphicData>
        </a:graphic>
      </p:graphicFrame>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Practice</a:t>
            </a:r>
          </a:p>
        </p:txBody>
      </p:sp>
      <p:sp>
        <p:nvSpPr>
          <p:cNvPr id="132" name="Shape 13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a:t>Translate:</a:t>
            </a:r>
          </a:p>
          <a:p>
            <a:pPr marL="457200" lvl="0" indent="-419100" rtl="0">
              <a:buClr>
                <a:schemeClr val="dk2"/>
              </a:buClr>
              <a:buSzPct val="166666"/>
              <a:buFont typeface="Arial"/>
              <a:buChar char="•"/>
            </a:pPr>
            <a:r>
              <a:rPr lang="en"/>
              <a:t>laudāre</a:t>
            </a:r>
          </a:p>
          <a:p>
            <a:pPr marL="457200" lvl="0" indent="-419100" rtl="0">
              <a:buClr>
                <a:schemeClr val="dk2"/>
              </a:buClr>
              <a:buSzPct val="166666"/>
              <a:buFont typeface="Arial"/>
              <a:buChar char="•"/>
            </a:pPr>
            <a:r>
              <a:rPr lang="en"/>
              <a:t>cēpisse</a:t>
            </a:r>
          </a:p>
          <a:p>
            <a:pPr marL="457200" lvl="0" indent="-419100" rtl="0">
              <a:buClr>
                <a:schemeClr val="dk2"/>
              </a:buClr>
              <a:buSzPct val="166666"/>
              <a:buFont typeface="Arial"/>
              <a:buChar char="•"/>
            </a:pPr>
            <a:r>
              <a:rPr lang="en"/>
              <a:t>laudāturus esse</a:t>
            </a:r>
          </a:p>
          <a:p>
            <a:pPr marL="457200" lvl="0" indent="-419100" rtl="0">
              <a:buClr>
                <a:schemeClr val="dk2"/>
              </a:buClr>
              <a:buSzPct val="166666"/>
              <a:buFont typeface="Arial"/>
              <a:buChar char="•"/>
            </a:pPr>
            <a:r>
              <a:rPr lang="en"/>
              <a:t>monita esse</a:t>
            </a:r>
          </a:p>
          <a:p>
            <a:pPr marL="457200" lvl="0" indent="-419100" rtl="0">
              <a:buClr>
                <a:schemeClr val="dk2"/>
              </a:buClr>
              <a:buSzPct val="166666"/>
              <a:buFont typeface="Arial"/>
              <a:buChar char="•"/>
            </a:pPr>
            <a:r>
              <a:rPr lang="en"/>
              <a:t>capī</a:t>
            </a:r>
          </a:p>
          <a:p>
            <a:pPr marL="457200" lvl="0" indent="-419100">
              <a:buClr>
                <a:schemeClr val="dk2"/>
              </a:buClr>
              <a:buSzPct val="166666"/>
              <a:buFont typeface="Arial"/>
              <a:buChar char="•"/>
            </a:pPr>
            <a:r>
              <a:rPr lang="en"/>
              <a:t>laudārī</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sz="2400"/>
              <a:t>Infinitives are used in</a:t>
            </a:r>
          </a:p>
          <a:p>
            <a:pPr>
              <a:buNone/>
            </a:pPr>
            <a:r>
              <a:rPr lang="en" sz="4200"/>
              <a:t>INDIRECT STATEMENTS</a:t>
            </a:r>
          </a:p>
        </p:txBody>
      </p:sp>
      <p:sp>
        <p:nvSpPr>
          <p:cNvPr id="138" name="Shape 138"/>
          <p:cNvSpPr txBox="1">
            <a:spLocks noGrp="1"/>
          </p:cNvSpPr>
          <p:nvPr>
            <p:ph type="body" idx="1"/>
          </p:nvPr>
        </p:nvSpPr>
        <p:spPr>
          <a:xfrm>
            <a:off x="0" y="1438275"/>
            <a:ext cx="9144000" cy="5419499"/>
          </a:xfrm>
          <a:prstGeom prst="rect">
            <a:avLst/>
          </a:prstGeom>
        </p:spPr>
        <p:txBody>
          <a:bodyPr lIns="91425" tIns="91425" rIns="91425" bIns="91425" anchor="t" anchorCtr="0">
            <a:noAutofit/>
          </a:bodyPr>
          <a:lstStyle/>
          <a:p>
            <a:pPr lvl="0" rtl="0">
              <a:buNone/>
            </a:pPr>
            <a:r>
              <a:rPr lang="en" dirty="0"/>
              <a:t>What on earth is an </a:t>
            </a:r>
            <a:r>
              <a:rPr lang="en" b="1" dirty="0"/>
              <a:t>indirect statement</a:t>
            </a:r>
            <a:r>
              <a:rPr lang="en" dirty="0"/>
              <a:t>?</a:t>
            </a:r>
          </a:p>
          <a:p>
            <a:pPr lvl="0" rtl="0">
              <a:buNone/>
            </a:pPr>
            <a:r>
              <a:rPr lang="en" dirty="0"/>
              <a:t>- Pretend Mr. Hudec said this to the class:</a:t>
            </a:r>
          </a:p>
          <a:p>
            <a:pPr lvl="0" rtl="0">
              <a:buNone/>
            </a:pPr>
            <a:r>
              <a:rPr lang="en" dirty="0"/>
              <a:t>	Julia is a good student</a:t>
            </a:r>
            <a:r>
              <a:rPr lang="en" dirty="0" smtClean="0"/>
              <a:t>.</a:t>
            </a:r>
            <a:endParaRPr lang="en-US" dirty="0" smtClean="0"/>
          </a:p>
          <a:p>
            <a:pPr lvl="0" rtl="0">
              <a:buNone/>
            </a:pPr>
            <a:endParaRPr lang="en" sz="1200" dirty="0"/>
          </a:p>
          <a:p>
            <a:pPr lvl="0" rtl="0">
              <a:buNone/>
            </a:pPr>
            <a:r>
              <a:rPr lang="en" dirty="0"/>
              <a:t>- These are </a:t>
            </a:r>
            <a:r>
              <a:rPr lang="en" i="1" dirty="0"/>
              <a:t>direct</a:t>
            </a:r>
            <a:r>
              <a:rPr lang="en" dirty="0"/>
              <a:t> quotes:</a:t>
            </a:r>
          </a:p>
          <a:p>
            <a:pPr lvl="0" rtl="0">
              <a:buNone/>
            </a:pPr>
            <a:r>
              <a:rPr lang="en" dirty="0"/>
              <a:t>	"Julia is a good student, " said Mr. Hudec.</a:t>
            </a:r>
          </a:p>
          <a:p>
            <a:pPr lvl="0" rtl="0">
              <a:buNone/>
            </a:pPr>
            <a:r>
              <a:rPr lang="en" dirty="0"/>
              <a:t>	Mr. Hudec said, "Julia is a good student."</a:t>
            </a:r>
          </a:p>
          <a:p>
            <a:pPr marL="0" indent="0">
              <a:buNone/>
            </a:pPr>
            <a:endParaRPr lang="en" sz="1200" dirty="0"/>
          </a:p>
          <a:p>
            <a:pPr lvl="0" rtl="0">
              <a:buNone/>
            </a:pPr>
            <a:r>
              <a:rPr lang="en" dirty="0"/>
              <a:t>- However, that can also be reported via </a:t>
            </a:r>
            <a:r>
              <a:rPr lang="en" i="1" dirty="0"/>
              <a:t>indirect statement</a:t>
            </a:r>
            <a:r>
              <a:rPr lang="en" dirty="0"/>
              <a:t>:</a:t>
            </a:r>
          </a:p>
          <a:p>
            <a:pPr>
              <a:buNone/>
            </a:pPr>
            <a:r>
              <a:rPr lang="en" dirty="0"/>
              <a:t>Mr. Hudec said that Julia is a good student.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lvl="0" rtl="0">
              <a:buNone/>
            </a:pPr>
            <a:r>
              <a:rPr lang="en" sz="2400"/>
              <a:t>Infinitives are used in</a:t>
            </a:r>
          </a:p>
          <a:p>
            <a:pPr lvl="0" rtl="0">
              <a:buNone/>
            </a:pPr>
            <a:r>
              <a:rPr lang="en" sz="4200"/>
              <a:t>INDIRECT STATEMENTS</a:t>
            </a:r>
          </a:p>
        </p:txBody>
      </p:sp>
      <p:sp>
        <p:nvSpPr>
          <p:cNvPr id="144" name="Shape 144"/>
          <p:cNvSpPr txBox="1">
            <a:spLocks noGrp="1"/>
          </p:cNvSpPr>
          <p:nvPr>
            <p:ph type="body" idx="1"/>
          </p:nvPr>
        </p:nvSpPr>
        <p:spPr>
          <a:xfrm>
            <a:off x="0" y="1438275"/>
            <a:ext cx="9144000" cy="1898100"/>
          </a:xfrm>
          <a:prstGeom prst="rect">
            <a:avLst/>
          </a:prstGeom>
        </p:spPr>
        <p:txBody>
          <a:bodyPr lIns="91425" tIns="91425" rIns="91425" bIns="91425" anchor="t" anchorCtr="0">
            <a:noAutofit/>
          </a:bodyPr>
          <a:lstStyle/>
          <a:p>
            <a:pPr lvl="0" rtl="0">
              <a:buNone/>
            </a:pPr>
            <a:r>
              <a:rPr lang="en"/>
              <a:t>The same thing happens in Latin... but it looks a little different:</a:t>
            </a:r>
          </a:p>
          <a:p>
            <a:pPr lvl="0" rtl="0">
              <a:buNone/>
            </a:pPr>
            <a:r>
              <a:rPr lang="en"/>
              <a:t>Mr. Hudecus dīxit Iūliam esse discipulam bonam.</a:t>
            </a:r>
          </a:p>
        </p:txBody>
      </p:sp>
      <p:sp>
        <p:nvSpPr>
          <p:cNvPr id="145" name="Shape 145"/>
          <p:cNvSpPr txBox="1"/>
          <p:nvPr/>
        </p:nvSpPr>
        <p:spPr>
          <a:xfrm>
            <a:off x="0" y="3180700"/>
            <a:ext cx="9144000" cy="1641300"/>
          </a:xfrm>
          <a:prstGeom prst="rect">
            <a:avLst/>
          </a:prstGeom>
          <a:noFill/>
        </p:spPr>
        <p:txBody>
          <a:bodyPr lIns="91425" tIns="91425" rIns="91425" bIns="91425" anchor="t" anchorCtr="0">
            <a:noAutofit/>
          </a:bodyPr>
          <a:lstStyle/>
          <a:p>
            <a:pPr lvl="0" rtl="0">
              <a:buNone/>
            </a:pPr>
            <a:r>
              <a:rPr lang="en" sz="3600"/>
              <a:t>Note:</a:t>
            </a:r>
          </a:p>
          <a:p>
            <a:pPr lvl="0">
              <a:buNone/>
            </a:pPr>
            <a:r>
              <a:rPr lang="en" sz="3200"/>
              <a:t>1. The subject of an indirect statement is always accusative (treat it as nominative)</a:t>
            </a:r>
          </a:p>
        </p:txBody>
      </p:sp>
      <p:sp>
        <p:nvSpPr>
          <p:cNvPr id="146" name="Shape 146"/>
          <p:cNvSpPr txBox="1"/>
          <p:nvPr/>
        </p:nvSpPr>
        <p:spPr>
          <a:xfrm>
            <a:off x="0" y="4822000"/>
            <a:ext cx="9219300" cy="1171199"/>
          </a:xfrm>
          <a:prstGeom prst="rect">
            <a:avLst/>
          </a:prstGeom>
          <a:noFill/>
        </p:spPr>
        <p:txBody>
          <a:bodyPr lIns="91425" tIns="91425" rIns="91425" bIns="91425" anchor="t" anchorCtr="0">
            <a:noAutofit/>
          </a:bodyPr>
          <a:lstStyle/>
          <a:p>
            <a:pPr lvl="0" rtl="0">
              <a:buNone/>
            </a:pPr>
            <a:r>
              <a:rPr lang="en" sz="3200"/>
              <a:t>2. The verb of an indirect statement is always an infinitive form.</a:t>
            </a:r>
          </a:p>
        </p:txBody>
      </p:sp>
      <p:sp>
        <p:nvSpPr>
          <p:cNvPr id="147" name="Shape 147"/>
          <p:cNvSpPr txBox="1"/>
          <p:nvPr/>
        </p:nvSpPr>
        <p:spPr>
          <a:xfrm>
            <a:off x="-37650" y="5993200"/>
            <a:ext cx="9219300" cy="685799"/>
          </a:xfrm>
          <a:prstGeom prst="rect">
            <a:avLst/>
          </a:prstGeom>
          <a:noFill/>
        </p:spPr>
        <p:txBody>
          <a:bodyPr lIns="91425" tIns="91425" rIns="91425" bIns="91425" anchor="t" anchorCtr="0">
            <a:noAutofit/>
          </a:bodyPr>
          <a:lstStyle/>
          <a:p>
            <a:pPr lvl="0" rtl="0">
              <a:buNone/>
            </a:pPr>
            <a:r>
              <a:rPr lang="en" sz="3200"/>
              <a:t>3. You'll have to supply the word </a:t>
            </a:r>
            <a:r>
              <a:rPr lang="en" sz="3200" i="1"/>
              <a:t>that</a:t>
            </a:r>
            <a:r>
              <a:rPr lang="en" sz="3200"/>
              <a:t>.</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1000"/>
                                        <p:tgtEl>
                                          <p:spTgt spid="1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6"/>
                                        </p:tgtEl>
                                        <p:attrNameLst>
                                          <p:attrName>style.visibility</p:attrName>
                                        </p:attrNameLst>
                                      </p:cBhvr>
                                      <p:to>
                                        <p:strVal val="visible"/>
                                      </p:to>
                                    </p:set>
                                    <p:animEffect transition="in" filter="fade">
                                      <p:cBhvr>
                                        <p:cTn id="12" dur="1000"/>
                                        <p:tgtEl>
                                          <p:spTgt spid="14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7"/>
                                        </p:tgtEl>
                                        <p:attrNameLst>
                                          <p:attrName>style.visibility</p:attrName>
                                        </p:attrNameLst>
                                      </p:cBhvr>
                                      <p:to>
                                        <p:strVal val="visible"/>
                                      </p:to>
                                    </p:set>
                                    <p:animEffect transition="in" filter="fade">
                                      <p:cBhvr>
                                        <p:cTn id="17" dur="1000"/>
                                        <p:tgtEl>
                                          <p:spTgt spid="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0" y="246050"/>
            <a:ext cx="9144000" cy="861000"/>
          </a:xfrm>
          <a:prstGeom prst="rect">
            <a:avLst/>
          </a:prstGeom>
        </p:spPr>
        <p:txBody>
          <a:bodyPr lIns="91425" tIns="91425" rIns="91425" bIns="91425" anchor="b" anchorCtr="0">
            <a:noAutofit/>
          </a:bodyPr>
          <a:lstStyle/>
          <a:p>
            <a:pPr>
              <a:buNone/>
            </a:pPr>
            <a:r>
              <a:rPr lang="en"/>
              <a:t>Recognizing Indirect Statement</a:t>
            </a:r>
          </a:p>
        </p:txBody>
      </p:sp>
      <p:sp>
        <p:nvSpPr>
          <p:cNvPr id="153" name="Shape 153"/>
          <p:cNvSpPr txBox="1">
            <a:spLocks noGrp="1"/>
          </p:cNvSpPr>
          <p:nvPr>
            <p:ph type="body" idx="1"/>
          </p:nvPr>
        </p:nvSpPr>
        <p:spPr>
          <a:xfrm>
            <a:off x="0" y="1207100"/>
            <a:ext cx="9144000" cy="56507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They are regularly employed after verbs of speech, mental activity, or sense perception (i.e., saying, thinking, knowing, perceiving, feeling, seeing, hearing, etc.)</a:t>
            </a:r>
          </a:p>
          <a:p>
            <a:pPr marL="914400" lvl="1" indent="-381000" rtl="0">
              <a:buClr>
                <a:schemeClr val="dk2"/>
              </a:buClr>
              <a:buSzPct val="80000"/>
              <a:buFont typeface="Courier New"/>
              <a:buChar char="o"/>
            </a:pPr>
            <a:r>
              <a:rPr lang="en"/>
              <a:t>Saying: dīcō, negō, āit, nūntiō, narrō, scrībō, doceō, ostendō, moneō, petō</a:t>
            </a:r>
          </a:p>
          <a:p>
            <a:pPr marL="914400" lvl="1" indent="-381000" rtl="0">
              <a:buClr>
                <a:schemeClr val="dk2"/>
              </a:buClr>
              <a:buSzPct val="80000"/>
              <a:buFont typeface="Courier New"/>
              <a:buChar char="o"/>
            </a:pPr>
            <a:r>
              <a:rPr lang="en"/>
              <a:t>Knowing: sciō, nesciō, intellegō, memoriā teneō, discō</a:t>
            </a:r>
          </a:p>
          <a:p>
            <a:pPr marL="914400" lvl="1" indent="-381000" rtl="0">
              <a:buClr>
                <a:schemeClr val="dk2"/>
              </a:buClr>
              <a:buSzPct val="80000"/>
              <a:buFont typeface="Courier New"/>
              <a:buChar char="o"/>
            </a:pPr>
            <a:r>
              <a:rPr lang="en"/>
              <a:t>Thinking: cernō, cōgitō, crēdō, habeō, putō, spērō</a:t>
            </a:r>
          </a:p>
          <a:p>
            <a:pPr marL="914400" lvl="1" indent="-381000" rtl="0">
              <a:buClr>
                <a:schemeClr val="dk2"/>
              </a:buClr>
              <a:buSzPct val="80000"/>
              <a:buFont typeface="Courier New"/>
              <a:buChar char="o"/>
            </a:pPr>
            <a:r>
              <a:rPr lang="en"/>
              <a:t>Perceiving/Feeling: audiō, videō, sentiō, gaudeō</a:t>
            </a:r>
          </a:p>
          <a:p>
            <a:pPr marL="457200" lvl="0" indent="-419100">
              <a:buClr>
                <a:schemeClr val="dk2"/>
              </a:buClr>
              <a:buSzPct val="166666"/>
              <a:buFont typeface="Arial"/>
              <a:buChar char="•"/>
            </a:pPr>
            <a:r>
              <a:rPr lang="en"/>
              <a:t>Look for that main verb of speech/mental activity; find an accusative and infinitive in the following phrase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Practice</a:t>
            </a:r>
          </a:p>
        </p:txBody>
      </p:sp>
      <p:sp>
        <p:nvSpPr>
          <p:cNvPr id="159" name="Shape 159"/>
          <p:cNvSpPr txBox="1">
            <a:spLocks noGrp="1"/>
          </p:cNvSpPr>
          <p:nvPr>
            <p:ph type="body" idx="1"/>
          </p:nvPr>
        </p:nvSpPr>
        <p:spPr>
          <a:xfrm>
            <a:off x="457200" y="1730375"/>
            <a:ext cx="8686800" cy="4837499"/>
          </a:xfrm>
          <a:prstGeom prst="rect">
            <a:avLst/>
          </a:prstGeom>
        </p:spPr>
        <p:txBody>
          <a:bodyPr lIns="91425" tIns="91425" rIns="91425" bIns="91425" anchor="t" anchorCtr="0">
            <a:noAutofit/>
          </a:bodyPr>
          <a:lstStyle/>
          <a:p>
            <a:pPr marL="457200" lvl="0" indent="-419100" rtl="0">
              <a:buClr>
                <a:schemeClr val="dk2"/>
              </a:buClr>
              <a:buSzPct val="100000"/>
              <a:buFont typeface="Georgia"/>
              <a:buAutoNum type="arabicPeriod"/>
            </a:pPr>
            <a:r>
              <a:rPr lang="en" dirty="0"/>
              <a:t>Gāius dīcit eam amāre eum.</a:t>
            </a:r>
          </a:p>
          <a:p>
            <a:endParaRPr lang="en" dirty="0"/>
          </a:p>
          <a:p>
            <a:pPr marL="457200" lvl="0" indent="-419100" rtl="0">
              <a:buClr>
                <a:schemeClr val="dk2"/>
              </a:buClr>
              <a:buSzPct val="100000"/>
              <a:buFont typeface="Georgia"/>
              <a:buAutoNum type="arabicPeriod"/>
            </a:pPr>
            <a:r>
              <a:rPr lang="en" dirty="0"/>
              <a:t>Gāius dīcit eam amārī eō.</a:t>
            </a:r>
          </a:p>
          <a:p>
            <a:endParaRPr lang="en" dirty="0"/>
          </a:p>
          <a:p>
            <a:pPr marL="457200" lvl="0" indent="-419100" rtl="0">
              <a:buClr>
                <a:schemeClr val="dk2"/>
              </a:buClr>
              <a:buSzPct val="100000"/>
              <a:buFont typeface="Georgia"/>
              <a:buAutoNum type="arabicPeriod"/>
            </a:pPr>
            <a:r>
              <a:rPr lang="en" dirty="0"/>
              <a:t>Putamus Marcum basiavisse puellam.</a:t>
            </a:r>
          </a:p>
          <a:p>
            <a:endParaRPr lang="en" dirty="0"/>
          </a:p>
          <a:p>
            <a:pPr marL="457200" lvl="0" indent="-419100">
              <a:buClr>
                <a:schemeClr val="dk2"/>
              </a:buClr>
              <a:buSzPct val="100000"/>
              <a:buFont typeface="Georgia"/>
              <a:buAutoNum type="arabicPeriod"/>
            </a:pPr>
            <a:r>
              <a:rPr lang="en" dirty="0"/>
              <a:t>Sciō Cicerōnem fugiturum esse.</a:t>
            </a:r>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30088</TotalTime>
  <Words>1162</Words>
  <Application>Microsoft Macintosh PowerPoint</Application>
  <PresentationFormat>On-screen Show (4:3)</PresentationFormat>
  <Paragraphs>179</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
      <vt:lpstr>Wheelock XXV</vt:lpstr>
      <vt:lpstr>Infinitives</vt:lpstr>
      <vt:lpstr>Infinitives</vt:lpstr>
      <vt:lpstr>Infinitives</vt:lpstr>
      <vt:lpstr>Practice</vt:lpstr>
      <vt:lpstr>Infinitives are used in INDIRECT STATEMENTS</vt:lpstr>
      <vt:lpstr>Infinitives are used in INDIRECT STATEMENTS</vt:lpstr>
      <vt:lpstr>Recognizing Indirect Statement</vt:lpstr>
      <vt:lpstr>Practice</vt:lpstr>
      <vt:lpstr>Tricky Part: Time</vt:lpstr>
      <vt:lpstr>Time: Let me put it this way</vt:lpstr>
      <vt:lpstr>Examples:</vt:lpstr>
      <vt:lpstr>Sententiae Antīquae</vt:lpstr>
      <vt:lpstr>Sententiae Antīquae</vt:lpstr>
      <vt:lpstr>PowerPoint Presentation</vt:lpstr>
      <vt:lpstr>Wheelock 25 Vocabulary</vt:lpstr>
      <vt:lpstr>Wheelock 25 Grammar Quiz</vt:lpstr>
      <vt:lpstr>Bonus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Wheelock XXV</dc:title>
  <cp:lastModifiedBy>Steven</cp:lastModifiedBy>
  <cp:revision>19</cp:revision>
  <dcterms:modified xsi:type="dcterms:W3CDTF">2014-02-21T16:16:59Z</dcterms:modified>
</cp:coreProperties>
</file>