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20429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20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Absolute: participle does not modify the subject of the main clause (as in other example); self-contained (noun cannot be subject or object of main clause)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Notice that commas help!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S.A.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1pPr>
            <a:lvl2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2pPr>
            <a:lvl3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3pPr>
            <a:lvl4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4pPr>
            <a:lvl5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5pPr>
            <a:lvl6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6pPr>
            <a:lvl7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7pPr>
            <a:lvl8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8pPr>
            <a:lvl9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44" name="Shape 4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1321"/>
            <a:ext cx="9144000" cy="1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XXIV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Ablative Absolute</a:t>
            </a:r>
          </a:p>
          <a:p>
            <a:pPr lvl="0" rtl="0">
              <a:buNone/>
            </a:pPr>
            <a:r>
              <a:rPr lang="en"/>
              <a:t>Passive Periphrastic</a:t>
            </a:r>
          </a:p>
          <a:p>
            <a:pPr>
              <a:buNone/>
            </a:pPr>
            <a:r>
              <a:rPr lang="en"/>
              <a:t>Dative of Agent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i="1"/>
              <a:t>Dē Cupiditāte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0" y="1207200"/>
            <a:ext cx="9144000" cy="48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Homō stultus, "Ō cīvēs, cīvēs," inquit, "pecūnia ante omnia quarenda est; virtūs et probitās post pecūniam."</a:t>
            </a:r>
          </a:p>
          <a:p>
            <a:endParaRPr lang="en" dirty="0"/>
          </a:p>
          <a:p>
            <a:endParaRPr lang="en" dirty="0"/>
          </a:p>
          <a:p>
            <a:pPr lvl="0" rtl="0">
              <a:buNone/>
            </a:pPr>
            <a:r>
              <a:rPr lang="en" dirty="0"/>
              <a:t>Pecūniae autem cupiditās fugienda est.</a:t>
            </a:r>
          </a:p>
          <a:p>
            <a:endParaRPr lang="en" dirty="0"/>
          </a:p>
          <a:p>
            <a:pPr>
              <a:buNone/>
            </a:pPr>
            <a:r>
              <a:rPr lang="en" dirty="0"/>
              <a:t>Fugienda etiam est cupitās glōriae; ēripit enim lībertatem.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-61650" y="1160975"/>
            <a:ext cx="9144000" cy="490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Caelō receptus propter virtūtem, Herculēs multōs deōs salūtāvit; sed Plūtō veniente, quī Fortūnae est fīlius, āvertit oculōs.</a:t>
            </a:r>
          </a:p>
          <a:p>
            <a:pPr lvl="0" rtl="0">
              <a:buNone/>
            </a:pPr>
            <a:r>
              <a:rPr lang="en"/>
              <a:t>Tum, causā quaesītā, "Ōdī," inquit, "illum, quod malīs amīcus est atque omnia corrumpit lucrī causā."</a:t>
            </a:r>
          </a:p>
          <a:p>
            <a:endParaRPr lang="en"/>
          </a:p>
          <a:p>
            <a:endParaRPr lang="en"/>
          </a:p>
          <a:p>
            <a:pPr lvl="0" rtl="0">
              <a:buNone/>
            </a:pPr>
            <a:r>
              <a:rPr lang="en" sz="2800" b="1"/>
              <a:t>salūtāre</a:t>
            </a:r>
            <a:r>
              <a:rPr lang="en" sz="2800"/>
              <a:t>, to greet---</a:t>
            </a:r>
            <a:r>
              <a:rPr lang="en" sz="2800" b="1"/>
              <a:t>Plutus, -ī</a:t>
            </a:r>
            <a:r>
              <a:rPr lang="en" sz="2800"/>
              <a:t>, god of wealth</a:t>
            </a:r>
          </a:p>
          <a:p>
            <a:pPr>
              <a:buNone/>
            </a:pPr>
            <a:r>
              <a:rPr lang="en" sz="2800" b="1"/>
              <a:t>corrumpō, -ere</a:t>
            </a:r>
            <a:r>
              <a:rPr lang="en" sz="2800"/>
              <a:t>, to corrupt---</a:t>
            </a:r>
            <a:r>
              <a:rPr lang="en" sz="2800" b="1"/>
              <a:t>lucrum, -ī</a:t>
            </a:r>
            <a:r>
              <a:rPr lang="en" sz="2800"/>
              <a:t>, gain/profit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The Satirist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XXIV Vocabulary Quiz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159957"/>
              </p:ext>
            </p:extLst>
          </p:nvPr>
        </p:nvGraphicFramePr>
        <p:xfrm>
          <a:off x="457200" y="1397000"/>
          <a:ext cx="8229600" cy="28956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en-US" sz="32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en-US" sz="32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imperium, -</a:t>
                      </a:r>
                      <a:r>
                        <a:rPr lang="en-US" sz="3200" dirty="0" err="1" smtClean="0"/>
                        <a:t>iī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</a:t>
                      </a:r>
                      <a:r>
                        <a:rPr lang="en-US" sz="3200" dirty="0" err="1" smtClean="0"/>
                        <a:t>excipio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excipere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</a:t>
                      </a:r>
                      <a:r>
                        <a:rPr lang="en-US" sz="3200" dirty="0" err="1" smtClean="0"/>
                        <a:t>servus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</a:t>
                      </a:r>
                      <a:r>
                        <a:rPr lang="en-US" sz="3200" dirty="0" err="1" smtClean="0"/>
                        <a:t>accipio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accipere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 </a:t>
                      </a:r>
                      <a:r>
                        <a:rPr lang="en-US" sz="3200" dirty="0" err="1" smtClean="0"/>
                        <a:t>fabula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ae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quaero</a:t>
                      </a:r>
                      <a:r>
                        <a:rPr lang="en-US" sz="3200" baseline="0" dirty="0" smtClean="0"/>
                        <a:t>, </a:t>
                      </a:r>
                      <a:r>
                        <a:rPr lang="en-US" sz="3200" baseline="0" dirty="0" err="1" smtClean="0"/>
                        <a:t>quaerere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</a:t>
                      </a:r>
                      <a:r>
                        <a:rPr lang="en-US" sz="3200" dirty="0" err="1" smtClean="0"/>
                        <a:t>recipio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recipere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8. </a:t>
                      </a:r>
                      <a:r>
                        <a:rPr lang="en-US" sz="3200" dirty="0" err="1" smtClean="0"/>
                        <a:t>solacium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iī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6355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9. Someone </a:t>
            </a:r>
            <a:r>
              <a:rPr lang="en-US" sz="2800" i="1" dirty="0" smtClean="0">
                <a:solidFill>
                  <a:srgbClr val="FFFFFF"/>
                </a:solidFill>
              </a:rPr>
              <a:t>invulnerable</a:t>
            </a:r>
            <a:r>
              <a:rPr lang="en-US" sz="2800" dirty="0" smtClean="0">
                <a:solidFill>
                  <a:srgbClr val="FFFFFF"/>
                </a:solidFill>
              </a:rPr>
              <a:t> is not able to be ________.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10. If you were to </a:t>
            </a:r>
            <a:r>
              <a:rPr lang="en-US" sz="2800" i="1" dirty="0" smtClean="0">
                <a:solidFill>
                  <a:srgbClr val="FFFFFF"/>
                </a:solidFill>
              </a:rPr>
              <a:t>deride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rgbClr val="FFFFFF"/>
                </a:solidFill>
              </a:rPr>
              <a:t>J-</a:t>
            </a:r>
            <a:r>
              <a:rPr lang="en-US" sz="2800" dirty="0" err="1" smtClean="0">
                <a:solidFill>
                  <a:srgbClr val="FFFFFF"/>
                </a:solidFill>
              </a:rPr>
              <a:t>Biebs</a:t>
            </a:r>
            <a:r>
              <a:rPr lang="en-US" sz="2800" smtClean="0">
                <a:solidFill>
                  <a:srgbClr val="FFFFFF"/>
                </a:solidFill>
              </a:rPr>
              <a:t>, </a:t>
            </a:r>
            <a:r>
              <a:rPr lang="en-US" sz="2800" dirty="0" smtClean="0">
                <a:solidFill>
                  <a:srgbClr val="FFFFFF"/>
                </a:solidFill>
              </a:rPr>
              <a:t>you would _______ down </a:t>
            </a:r>
            <a:r>
              <a:rPr lang="en-US" sz="2800" smtClean="0">
                <a:solidFill>
                  <a:srgbClr val="FFFFFF"/>
                </a:solidFill>
              </a:rPr>
              <a:t>at </a:t>
            </a:r>
            <a:r>
              <a:rPr lang="en-US" sz="2800" smtClean="0">
                <a:solidFill>
                  <a:srgbClr val="FFFFFF"/>
                </a:solidFill>
              </a:rPr>
              <a:t>him.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19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0488"/>
            <a:ext cx="8229600" cy="1143000"/>
          </a:xfrm>
        </p:spPr>
        <p:txBody>
          <a:bodyPr/>
          <a:lstStyle/>
          <a:p>
            <a:r>
              <a:rPr lang="en-US" dirty="0" smtClean="0"/>
              <a:t>Chapter XXIV Grammar Quiz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25501"/>
            <a:ext cx="9144000" cy="5349874"/>
          </a:xfrm>
        </p:spPr>
        <p:txBody>
          <a:bodyPr/>
          <a:lstStyle/>
          <a:p>
            <a:pPr marL="0" indent="0">
              <a:buNone/>
            </a:pPr>
            <a:r>
              <a:rPr lang="en-US" spc="-40" dirty="0" smtClean="0"/>
              <a:t>Translate and identify the underlined construction.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Puella </a:t>
            </a:r>
            <a:r>
              <a:rPr lang="en-US" u="sng" dirty="0" err="1" smtClean="0"/>
              <a:t>amanda</a:t>
            </a:r>
            <a:r>
              <a:rPr lang="en-US" u="sng" dirty="0" smtClean="0"/>
              <a:t> est</a:t>
            </a:r>
            <a:r>
              <a:rPr lang="en-US" dirty="0" smtClean="0"/>
              <a:t>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u="sng" dirty="0" err="1" smtClean="0"/>
              <a:t>Romā</a:t>
            </a:r>
            <a:r>
              <a:rPr lang="en-US" u="sng" dirty="0" smtClean="0"/>
              <a:t> </a:t>
            </a:r>
            <a:r>
              <a:rPr lang="en-US" u="sng" dirty="0" err="1" smtClean="0"/>
              <a:t>visā</a:t>
            </a:r>
            <a:r>
              <a:rPr lang="en-US" dirty="0" smtClean="0"/>
              <a:t>, </a:t>
            </a:r>
            <a:r>
              <a:rPr lang="en-US" dirty="0" err="1" smtClean="0"/>
              <a:t>virī</a:t>
            </a:r>
            <a:r>
              <a:rPr lang="en-US" dirty="0" smtClean="0"/>
              <a:t> </a:t>
            </a:r>
            <a:r>
              <a:rPr lang="en-US" dirty="0" err="1" smtClean="0"/>
              <a:t>gaudēbant</a:t>
            </a:r>
            <a:r>
              <a:rPr lang="en-US" dirty="0" smtClean="0"/>
              <a:t>.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" dirty="0" smtClean="0"/>
              <a:t>Caesar</a:t>
            </a:r>
            <a:r>
              <a:rPr lang="en-US" dirty="0" smtClean="0"/>
              <a:t>, </a:t>
            </a:r>
            <a:r>
              <a:rPr lang="en-US" u="sng" dirty="0" err="1" smtClean="0"/>
              <a:t>urbe</a:t>
            </a:r>
            <a:r>
              <a:rPr lang="en-US" u="sng" dirty="0" smtClean="0"/>
              <a:t> </a:t>
            </a:r>
            <a:r>
              <a:rPr lang="en-US" u="sng" dirty="0" err="1" smtClean="0"/>
              <a:t>captā</a:t>
            </a:r>
            <a:r>
              <a:rPr lang="en-US" dirty="0" smtClean="0"/>
              <a:t>,</a:t>
            </a:r>
            <a:r>
              <a:rPr lang="en" dirty="0" smtClean="0"/>
              <a:t> </a:t>
            </a:r>
            <a:r>
              <a:rPr lang="en" dirty="0"/>
              <a:t>gentēs dēlēvit.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" dirty="0"/>
              <a:t>Pāx </a:t>
            </a:r>
            <a:r>
              <a:rPr lang="en" u="sng" dirty="0"/>
              <a:t>ducibus nostrīs </a:t>
            </a:r>
            <a:r>
              <a:rPr lang="en" dirty="0"/>
              <a:t>petenda erat.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" dirty="0"/>
              <a:t>Carthāgō </a:t>
            </a:r>
            <a:r>
              <a:rPr lang="en" u="sng" dirty="0"/>
              <a:t>dēlenda est</a:t>
            </a:r>
            <a:r>
              <a:rPr lang="en" dirty="0"/>
              <a:t>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" dirty="0"/>
              <a:t>Quidquid </a:t>
            </a:r>
            <a:r>
              <a:rPr lang="en" u="sng" dirty="0"/>
              <a:t>dīcendum est</a:t>
            </a:r>
            <a:r>
              <a:rPr lang="en" dirty="0"/>
              <a:t>, līberē dīcam</a:t>
            </a:r>
            <a:r>
              <a:rPr lang="en" dirty="0" smtClean="0"/>
              <a:t>.</a:t>
            </a:r>
            <a:endParaRPr lang="en-US" dirty="0" smtClean="0"/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 </a:t>
            </a:r>
            <a:r>
              <a:rPr lang="en" dirty="0"/>
              <a:t>Pecūniae autem cupiditās </a:t>
            </a:r>
            <a:r>
              <a:rPr lang="en" u="sng" dirty="0"/>
              <a:t>fugienda est</a:t>
            </a:r>
            <a:r>
              <a:rPr lang="en" dirty="0" smtClean="0"/>
              <a:t>.</a:t>
            </a:r>
            <a:endParaRPr lang="en-US" dirty="0" smtClean="0"/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 </a:t>
            </a:r>
            <a:r>
              <a:rPr lang="en-US" u="sng" dirty="0" err="1" smtClean="0"/>
              <a:t>Imperi</a:t>
            </a:r>
            <a:r>
              <a:rPr lang="en-US" u="sng" dirty="0" err="1" smtClean="0"/>
              <a:t>ō</a:t>
            </a:r>
            <a:r>
              <a:rPr lang="en-US" u="sng" dirty="0" smtClean="0"/>
              <a:t> </a:t>
            </a:r>
            <a:r>
              <a:rPr lang="en-US" u="sng" dirty="0" err="1" smtClean="0"/>
              <a:t>acceptō</a:t>
            </a:r>
            <a:r>
              <a:rPr lang="en-US" dirty="0" smtClean="0"/>
              <a:t>, dux </a:t>
            </a:r>
            <a:r>
              <a:rPr lang="en-US" dirty="0" err="1" smtClean="0"/>
              <a:t>patriam</a:t>
            </a:r>
            <a:r>
              <a:rPr lang="en-US" dirty="0" smtClean="0"/>
              <a:t> </a:t>
            </a:r>
            <a:r>
              <a:rPr lang="en-US" dirty="0" err="1" smtClean="0"/>
              <a:t>recēpit</a:t>
            </a:r>
            <a:r>
              <a:rPr lang="en-US" dirty="0" smtClean="0"/>
              <a:t>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97123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Ablative Absolute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31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Last chapter, we learned participles:</a:t>
            </a:r>
          </a:p>
          <a:p>
            <a:pPr>
              <a:buNone/>
            </a:pPr>
            <a:r>
              <a:rPr lang="en"/>
              <a:t>	</a:t>
            </a:r>
            <a:r>
              <a:rPr lang="en" i="1"/>
              <a:t>Rōmam videntēs, virī gaudēbant.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0" y="3201250"/>
            <a:ext cx="9144000" cy="131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Now, the </a:t>
            </a:r>
            <a:r>
              <a:rPr lang="en" sz="3200" b="1" u="sng" dirty="0"/>
              <a:t>ablative absolute</a:t>
            </a:r>
          </a:p>
          <a:p>
            <a:pPr lvl="0" rtl="0">
              <a:buNone/>
            </a:pPr>
            <a:r>
              <a:rPr lang="en" sz="3200" dirty="0"/>
              <a:t>	</a:t>
            </a:r>
            <a:r>
              <a:rPr lang="en" sz="3200" i="1" dirty="0"/>
              <a:t>Rōmā vīsā, virī gaudēbant</a:t>
            </a:r>
            <a:r>
              <a:rPr lang="en" sz="3200" dirty="0"/>
              <a:t>.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sz="2600" dirty="0"/>
              <a:t>(With) Rome having been seen, the men were rejoicing.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Ablative Absolute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60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Why is it called an ablative absolute?</a:t>
            </a:r>
          </a:p>
          <a:p>
            <a:pPr lvl="0" rtl="0">
              <a:buNone/>
            </a:pPr>
            <a:r>
              <a:rPr lang="en" i="1" dirty="0"/>
              <a:t>Ablative?</a:t>
            </a:r>
          </a:p>
          <a:p>
            <a:pPr lvl="0" rtl="0">
              <a:buNone/>
            </a:pPr>
            <a:r>
              <a:rPr lang="en" i="1" dirty="0"/>
              <a:t>Absolute?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0" y="3201250"/>
            <a:ext cx="9144000" cy="262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600" dirty="0">
                <a:solidFill>
                  <a:srgbClr val="FFFFFF"/>
                </a:solidFill>
              </a:rPr>
              <a:t>Translating: hīs rēbus audītīs...</a:t>
            </a:r>
          </a:p>
          <a:p>
            <a:pPr marL="457200" lvl="0" indent="-431800" rtl="0">
              <a:buClr>
                <a:schemeClr val="lt2"/>
              </a:buClr>
              <a:buSzPct val="205128"/>
              <a:buFont typeface="Arial"/>
              <a:buChar char="•"/>
            </a:pPr>
            <a:r>
              <a:rPr lang="en" sz="2600" dirty="0">
                <a:solidFill>
                  <a:srgbClr val="FFFFFF"/>
                </a:solidFill>
              </a:rPr>
              <a:t>(With) these things having been heard...*</a:t>
            </a:r>
          </a:p>
          <a:p>
            <a:pPr marL="457200" lvl="0" indent="-431800" rtl="0">
              <a:buClr>
                <a:schemeClr val="lt2"/>
              </a:buClr>
              <a:buSzPct val="205128"/>
              <a:buFont typeface="Arial"/>
              <a:buChar char="•"/>
            </a:pPr>
            <a:r>
              <a:rPr lang="en" sz="2600" dirty="0">
                <a:solidFill>
                  <a:srgbClr val="FFFFFF"/>
                </a:solidFill>
              </a:rPr>
              <a:t>When/Since/After/etc. these things had been heard...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Ablative Absolute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0" y="1253425"/>
            <a:ext cx="9144000" cy="470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Sometimes, the ablative absolute contains other words</a:t>
            </a:r>
            <a:r>
              <a:rPr lang="en" dirty="0" smtClean="0"/>
              <a:t>:</a:t>
            </a:r>
            <a:r>
              <a:rPr lang="en" sz="2800" dirty="0" smtClean="0"/>
              <a:t> </a:t>
            </a:r>
            <a:r>
              <a:rPr lang="en" sz="2800" b="1" dirty="0"/>
              <a:t>Eō imperium tenente</a:t>
            </a:r>
            <a:r>
              <a:rPr lang="en" sz="2800" dirty="0"/>
              <a:t>, ēventum timeō.</a:t>
            </a:r>
          </a:p>
          <a:p>
            <a:pPr lvl="0" rtl="0">
              <a:buNone/>
            </a:pPr>
            <a:r>
              <a:rPr lang="en" sz="2800" dirty="0"/>
              <a:t>	With him holding the power, I fear the outcome.</a:t>
            </a:r>
          </a:p>
          <a:p>
            <a:endParaRPr lang="en" sz="2800" dirty="0"/>
          </a:p>
          <a:p>
            <a:pPr lvl="0" rtl="0">
              <a:buNone/>
            </a:pPr>
            <a:r>
              <a:rPr lang="en" dirty="0"/>
              <a:t>Sometimes, the participial form of </a:t>
            </a:r>
            <a:r>
              <a:rPr lang="en" b="1" dirty="0"/>
              <a:t>sum</a:t>
            </a:r>
            <a:r>
              <a:rPr lang="en" dirty="0"/>
              <a:t> is deleted, leaving just a noun-noun or noun-adjective combo.</a:t>
            </a:r>
          </a:p>
          <a:p>
            <a:pPr lvl="0" rtl="0">
              <a:buNone/>
            </a:pPr>
            <a:r>
              <a:rPr lang="en" sz="2800" dirty="0"/>
              <a:t>- </a:t>
            </a:r>
            <a:r>
              <a:rPr lang="en" sz="2800" b="1" dirty="0"/>
              <a:t>Caesare duce</a:t>
            </a:r>
            <a:r>
              <a:rPr lang="en" sz="2800" dirty="0"/>
              <a:t>, nihil timēbimus.</a:t>
            </a:r>
          </a:p>
          <a:p>
            <a:pPr>
              <a:buNone/>
            </a:pPr>
            <a:r>
              <a:rPr lang="en" sz="2800" dirty="0"/>
              <a:t>- </a:t>
            </a:r>
            <a:r>
              <a:rPr lang="en" sz="2800" b="1" dirty="0"/>
              <a:t>Caesare incertō</a:t>
            </a:r>
            <a:r>
              <a:rPr lang="en" sz="2800" dirty="0"/>
              <a:t>, bellum timēbāmus.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Passive Periphrastic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99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Name:</a:t>
            </a:r>
          </a:p>
          <a:p>
            <a:pPr lvl="0" rtl="0">
              <a:buNone/>
            </a:pPr>
            <a:r>
              <a:rPr lang="en" sz="2800"/>
              <a:t>- Passive because it uses the passive voice (in fact, it uses the gerundive)</a:t>
            </a:r>
          </a:p>
          <a:p>
            <a:pPr lvl="0" rtl="0">
              <a:buNone/>
            </a:pPr>
            <a:r>
              <a:rPr lang="en" sz="2800"/>
              <a:t>- Periphrastic because it's more than one word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57200" y="3709825"/>
            <a:ext cx="8229600" cy="199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b="1" dirty="0"/>
              <a:t>GERUNDIVE + SUM</a:t>
            </a:r>
          </a:p>
          <a:p>
            <a:endParaRPr lang="en" b="1" dirty="0"/>
          </a:p>
          <a:p>
            <a:pPr lvl="0" rtl="0">
              <a:buNone/>
            </a:pPr>
            <a:r>
              <a:rPr lang="en" sz="2800" dirty="0"/>
              <a:t>Note: gerundive agrees with the subject (of </a:t>
            </a:r>
            <a:r>
              <a:rPr lang="en" sz="2800" b="1" dirty="0"/>
              <a:t>sum</a:t>
            </a:r>
            <a:r>
              <a:rPr lang="en" sz="2800" dirty="0"/>
              <a:t>) in gender, number, and case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Passive Periphrastic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76575"/>
            <a:ext cx="8229600" cy="1867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A passive periphrastic conveys the idea of necessary and obligatory action.  Hence, </a:t>
            </a:r>
            <a:r>
              <a:rPr lang="en" b="1" dirty="0"/>
              <a:t>id faciendum est</a:t>
            </a:r>
            <a:r>
              <a:rPr lang="en" dirty="0"/>
              <a:t> is not merely </a:t>
            </a:r>
            <a:r>
              <a:rPr lang="en" i="1" dirty="0"/>
              <a:t>this is about to be done</a:t>
            </a:r>
            <a:r>
              <a:rPr lang="en" dirty="0"/>
              <a:t> but rather </a:t>
            </a:r>
            <a:r>
              <a:rPr lang="en" i="1" dirty="0"/>
              <a:t>this must be done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0" y="3409300"/>
            <a:ext cx="9144000" cy="2637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2000" dirty="0" smtClean="0"/>
          </a:p>
          <a:p>
            <a:pPr lvl="0" rtl="0">
              <a:buNone/>
            </a:pPr>
            <a:endParaRPr lang="en-US" sz="1200" dirty="0"/>
          </a:p>
          <a:p>
            <a:pPr lvl="0" rtl="0">
              <a:buNone/>
            </a:pPr>
            <a:r>
              <a:rPr lang="en" sz="2400" dirty="0" smtClean="0">
                <a:solidFill>
                  <a:srgbClr val="FFFFFF"/>
                </a:solidFill>
              </a:rPr>
              <a:t>Translating</a:t>
            </a:r>
            <a:r>
              <a:rPr lang="en" sz="2400" dirty="0">
                <a:solidFill>
                  <a:srgbClr val="FFFFFF"/>
                </a:solidFill>
              </a:rPr>
              <a:t>:</a:t>
            </a:r>
          </a:p>
          <a:p>
            <a:pPr lvl="0" rtl="0">
              <a:buNone/>
            </a:pPr>
            <a:r>
              <a:rPr lang="en" sz="2400" dirty="0">
                <a:solidFill>
                  <a:srgbClr val="FFFFFF"/>
                </a:solidFill>
              </a:rPr>
              <a:t>Puella amanda est. 	= The girl is to be </a:t>
            </a:r>
            <a:r>
              <a:rPr lang="en-US" sz="2400" dirty="0" err="1" smtClean="0">
                <a:solidFill>
                  <a:srgbClr val="FFFFFF"/>
                </a:solidFill>
              </a:rPr>
              <a:t>lov</a:t>
            </a:r>
            <a:r>
              <a:rPr lang="en" sz="2400" dirty="0" smtClean="0">
                <a:solidFill>
                  <a:srgbClr val="FFFFFF"/>
                </a:solidFill>
              </a:rPr>
              <a:t>ed</a:t>
            </a:r>
            <a:r>
              <a:rPr lang="en" sz="2400" dirty="0">
                <a:solidFill>
                  <a:srgbClr val="FFFFFF"/>
                </a:solidFill>
              </a:rPr>
              <a:t>.</a:t>
            </a:r>
          </a:p>
          <a:p>
            <a:pPr lvl="0" rtl="0">
              <a:buNone/>
            </a:pPr>
            <a:r>
              <a:rPr lang="en" sz="2400" dirty="0">
                <a:solidFill>
                  <a:srgbClr val="FFFFFF"/>
                </a:solidFill>
              </a:rPr>
              <a:t>			</a:t>
            </a:r>
            <a:r>
              <a:rPr lang="en" sz="2400" dirty="0" smtClean="0">
                <a:solidFill>
                  <a:srgbClr val="FFFFFF"/>
                </a:solidFill>
              </a:rPr>
              <a:t>= </a:t>
            </a:r>
            <a:r>
              <a:rPr lang="en" sz="2400" dirty="0">
                <a:solidFill>
                  <a:srgbClr val="FFFFFF"/>
                </a:solidFill>
              </a:rPr>
              <a:t>The girl must be </a:t>
            </a:r>
            <a:r>
              <a:rPr lang="en-US" sz="2400" dirty="0" err="1" smtClean="0">
                <a:solidFill>
                  <a:srgbClr val="FFFFFF"/>
                </a:solidFill>
              </a:rPr>
              <a:t>lov</a:t>
            </a:r>
            <a:r>
              <a:rPr lang="en" sz="2400" dirty="0" smtClean="0">
                <a:solidFill>
                  <a:srgbClr val="FFFFFF"/>
                </a:solidFill>
              </a:rPr>
              <a:t>ed</a:t>
            </a:r>
            <a:r>
              <a:rPr lang="en" sz="2400" dirty="0">
                <a:solidFill>
                  <a:srgbClr val="FFFFFF"/>
                </a:solidFill>
              </a:rPr>
              <a:t>.*</a:t>
            </a:r>
          </a:p>
          <a:p>
            <a:pPr lvl="0" rtl="0">
              <a:buNone/>
            </a:pPr>
            <a:r>
              <a:rPr lang="en" sz="2400" dirty="0">
                <a:solidFill>
                  <a:srgbClr val="FFFFFF"/>
                </a:solidFill>
              </a:rPr>
              <a:t>			</a:t>
            </a:r>
            <a:r>
              <a:rPr lang="en" sz="2400" dirty="0" smtClean="0">
                <a:solidFill>
                  <a:srgbClr val="FFFFFF"/>
                </a:solidFill>
              </a:rPr>
              <a:t>= </a:t>
            </a:r>
            <a:r>
              <a:rPr lang="en" sz="2400" dirty="0">
                <a:solidFill>
                  <a:srgbClr val="FFFFFF"/>
                </a:solidFill>
              </a:rPr>
              <a:t>The girl has to be </a:t>
            </a:r>
            <a:r>
              <a:rPr lang="en-US" sz="2400" dirty="0" err="1" smtClean="0">
                <a:solidFill>
                  <a:srgbClr val="FFFFFF"/>
                </a:solidFill>
              </a:rPr>
              <a:t>lov</a:t>
            </a:r>
            <a:r>
              <a:rPr lang="en" sz="2400" dirty="0" smtClean="0">
                <a:solidFill>
                  <a:srgbClr val="FFFFFF"/>
                </a:solidFill>
              </a:rPr>
              <a:t>ed</a:t>
            </a:r>
            <a:r>
              <a:rPr lang="en" sz="2400" dirty="0">
                <a:solidFill>
                  <a:srgbClr val="FFFFFF"/>
                </a:solidFill>
              </a:rPr>
              <a:t>.*</a:t>
            </a:r>
          </a:p>
          <a:p>
            <a:pPr lvl="0" rtl="0">
              <a:buNone/>
            </a:pPr>
            <a:r>
              <a:rPr lang="en" sz="2400" dirty="0">
                <a:solidFill>
                  <a:srgbClr val="FFFFFF"/>
                </a:solidFill>
              </a:rPr>
              <a:t>Puella amanda erat.	= The girl had to be </a:t>
            </a:r>
            <a:r>
              <a:rPr lang="en-US" sz="2400" dirty="0" err="1" smtClean="0">
                <a:solidFill>
                  <a:srgbClr val="FFFFFF"/>
                </a:solidFill>
              </a:rPr>
              <a:t>lov</a:t>
            </a:r>
            <a:r>
              <a:rPr lang="en" sz="2400" dirty="0" smtClean="0">
                <a:solidFill>
                  <a:srgbClr val="FFFFFF"/>
                </a:solidFill>
              </a:rPr>
              <a:t>ed</a:t>
            </a:r>
            <a:r>
              <a:rPr lang="en" sz="2400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Dative of Agent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117150"/>
            <a:ext cx="9144000" cy="493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Instead of ablative of agent, the </a:t>
            </a:r>
            <a:r>
              <a:rPr lang="en" b="1"/>
              <a:t>dative of agent</a:t>
            </a:r>
            <a:r>
              <a:rPr lang="en"/>
              <a:t> is used with the passive periphrastic construction.</a:t>
            </a:r>
          </a:p>
          <a:p>
            <a:endParaRPr lang="en"/>
          </a:p>
          <a:p>
            <a:pPr lvl="0" rtl="0">
              <a:buNone/>
            </a:pPr>
            <a:r>
              <a:rPr lang="en" sz="2800"/>
              <a:t>Literal translations would be super awkward... like more awkward than saying good-bye to someone and then walking the same way.  Therefore, translate like it's ablative even though it's dative.</a:t>
            </a:r>
          </a:p>
          <a:p>
            <a:pPr lvl="0" rtl="0">
              <a:buNone/>
            </a:pPr>
            <a:r>
              <a:rPr lang="en"/>
              <a:t>Hic liber </a:t>
            </a:r>
            <a:r>
              <a:rPr lang="en" u="sng"/>
              <a:t>mihi</a:t>
            </a:r>
            <a:r>
              <a:rPr lang="en"/>
              <a:t> legendus est.</a:t>
            </a:r>
          </a:p>
          <a:p>
            <a:pPr>
              <a:buNone/>
            </a:pPr>
            <a:r>
              <a:rPr lang="en"/>
              <a:t>	This book must be read </a:t>
            </a:r>
            <a:r>
              <a:rPr lang="en" u="sng"/>
              <a:t>by me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Practice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 dirty="0"/>
              <a:t>Explain the term "absolute."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 dirty="0"/>
              <a:t>What participle is used in a passive periphrastic?  What two-letter combination can be used to identify it?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 dirty="0"/>
              <a:t>What does the passive periphrastic indicate?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 dirty="0"/>
              <a:t>Urbe captā, Caesar gentēs dēlēvit.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 dirty="0"/>
              <a:t>Illa fēmina omnibus laudanda est.</a:t>
            </a:r>
          </a:p>
          <a:p>
            <a:pPr marL="457200" lvl="0" indent="-431800" rt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 dirty="0"/>
              <a:t>Pāx ducibus nostrīs petenda erat.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-66775" y="-152412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/>
              <a:t>Translate.  Identify constructions.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0" y="760275"/>
            <a:ext cx="9144000" cy="5311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buClr>
                <a:schemeClr val="lt2"/>
              </a:buClr>
              <a:buSzPct val="106666"/>
              <a:buFont typeface="Georgia"/>
              <a:buAutoNum type="arabicPeriod"/>
            </a:pPr>
            <a:r>
              <a:rPr lang="en" sz="3000" dirty="0"/>
              <a:t>Carthāgō dēlenda est.</a:t>
            </a:r>
          </a:p>
          <a:p>
            <a:pPr marL="457200" lvl="0" indent="-431800" rtl="0">
              <a:lnSpc>
                <a:spcPct val="115000"/>
              </a:lnSpc>
              <a:buClr>
                <a:schemeClr val="lt2"/>
              </a:buClr>
              <a:buSzPct val="106666"/>
              <a:buFont typeface="Georgia"/>
              <a:buAutoNum type="arabicPeriod"/>
            </a:pPr>
            <a:r>
              <a:rPr lang="en" sz="3000" dirty="0"/>
              <a:t>Asiā victā, dux Rōmānus fēlīx multōs servōs in Italiam mīsit.</a:t>
            </a:r>
          </a:p>
          <a:p>
            <a:pPr marL="457200" lvl="0" indent="-431800" rtl="0">
              <a:lnSpc>
                <a:spcPct val="115000"/>
              </a:lnSpc>
              <a:buClr>
                <a:schemeClr val="lt2"/>
              </a:buClr>
              <a:buSzPct val="106666"/>
              <a:buFont typeface="Georgia"/>
              <a:buAutoNum type="arabicPeriod"/>
            </a:pPr>
            <a:r>
              <a:rPr lang="en" sz="3000" dirty="0"/>
              <a:t>Quidquid dīcendum est, līberē dīcam. </a:t>
            </a:r>
            <a:r>
              <a:rPr lang="en" sz="1800" dirty="0"/>
              <a:t>līberē = adverb</a:t>
            </a:r>
          </a:p>
          <a:p>
            <a:pPr marL="457200" lvl="0" indent="-431800" rtl="0">
              <a:lnSpc>
                <a:spcPct val="115000"/>
              </a:lnSpc>
              <a:buClr>
                <a:schemeClr val="lt2"/>
              </a:buClr>
              <a:buSzPct val="106666"/>
              <a:buFont typeface="Georgia"/>
              <a:buAutoNum type="arabicPeriod"/>
            </a:pPr>
            <a:r>
              <a:rPr lang="en" sz="3000" dirty="0"/>
              <a:t>Haec omnia vulnera tibi nunc sānanda sunt.</a:t>
            </a:r>
          </a:p>
          <a:p>
            <a:pPr marL="457200" lvl="0" indent="457200" rtl="0">
              <a:lnSpc>
                <a:spcPct val="115000"/>
              </a:lnSpc>
              <a:buNone/>
            </a:pPr>
            <a:r>
              <a:rPr lang="en" sz="3000" dirty="0"/>
              <a:t>- sānāre = to heal</a:t>
            </a:r>
          </a:p>
          <a:p>
            <a:pPr marL="25400" lvl="0" indent="0" rtl="0">
              <a:lnSpc>
                <a:spcPct val="115000"/>
              </a:lnSpc>
              <a:buClr>
                <a:schemeClr val="lt2"/>
              </a:buClr>
              <a:buSzPct val="106666"/>
              <a:buNone/>
            </a:pPr>
            <a:r>
              <a:rPr lang="en-US" sz="3000" dirty="0" smtClean="0"/>
              <a:t>5.  </a:t>
            </a:r>
            <a:r>
              <a:rPr lang="en" sz="3000" dirty="0" smtClean="0"/>
              <a:t>Nec </a:t>
            </a:r>
            <a:r>
              <a:rPr lang="en" sz="3000" dirty="0"/>
              <a:t>tumultum nec mortem violentam timēbō, Augustō terrās tenente.</a:t>
            </a:r>
          </a:p>
          <a:p>
            <a:pPr marL="25400" lvl="0" indent="0">
              <a:lnSpc>
                <a:spcPct val="115000"/>
              </a:lnSpc>
              <a:buClr>
                <a:schemeClr val="lt2"/>
              </a:buClr>
              <a:buSzPct val="106666"/>
              <a:buNone/>
            </a:pPr>
            <a:r>
              <a:rPr lang="en-US" sz="3000" dirty="0" smtClean="0"/>
              <a:t>6. </a:t>
            </a:r>
            <a:r>
              <a:rPr lang="en" sz="3000" dirty="0" smtClean="0"/>
              <a:t>Tarquiniō </a:t>
            </a:r>
            <a:r>
              <a:rPr lang="en" sz="3000" dirty="0"/>
              <a:t>expulsō, nōmen rēgis audīre nōn poterat populus Rōmānus.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12979</TotalTime>
  <Words>648</Words>
  <Application>Microsoft Macintosh PowerPoint</Application>
  <PresentationFormat>On-screen Show (4:3)</PresentationFormat>
  <Paragraphs>101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/>
      <vt:lpstr>Wheelock XXIV</vt:lpstr>
      <vt:lpstr>Ablative Absolute</vt:lpstr>
      <vt:lpstr>Ablative Absolute</vt:lpstr>
      <vt:lpstr>Ablative Absolute</vt:lpstr>
      <vt:lpstr>Passive Periphrastic</vt:lpstr>
      <vt:lpstr>Passive Periphrastic</vt:lpstr>
      <vt:lpstr>Dative of Agent</vt:lpstr>
      <vt:lpstr>Practice</vt:lpstr>
      <vt:lpstr>Translate.  Identify constructions.</vt:lpstr>
      <vt:lpstr>Dē Cupiditāte</vt:lpstr>
      <vt:lpstr>PowerPoint Presentation</vt:lpstr>
      <vt:lpstr>The Satirist</vt:lpstr>
      <vt:lpstr>Chapter XXIV Vocabulary Quiz</vt:lpstr>
      <vt:lpstr>Chapter XXIV Grammar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XXIV</dc:title>
  <cp:lastModifiedBy>Steven</cp:lastModifiedBy>
  <cp:revision>16</cp:revision>
  <dcterms:modified xsi:type="dcterms:W3CDTF">2014-01-31T16:21:34Z</dcterms:modified>
</cp:coreProperties>
</file>