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67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81FF4E-7421-4B83-BB7C-04E7270A83AF}">
  <a:tblStyle styleId="{7E81FF4E-7421-4B83-BB7C-04E7270A83A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316E272-7CE9-46AB-A574-FDAA5C1BC214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29908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As you can see, we tend to translate them into subordinate clauses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306C-1B19-7B40-8A1B-411F45AD4D5F}" type="datetimeFigureOut">
              <a:rPr lang="en-US" smtClean="0"/>
              <a:t>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5123-BAEC-7543-B562-A7C88CB42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1/11/15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XXIII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Participles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0" y="1704700"/>
            <a:ext cx="9144000" cy="515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937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Vivēs meīs praesidiīs oppressus. (praesidium, -iī = guard)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937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Illī autem, tendentēs manūs dextrās, salūtem petēbant. </a:t>
            </a:r>
          </a:p>
          <a:p>
            <a:pPr marL="457200" lvl="0" indent="45720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(tendo, tendere = to stretch, extend)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7850" lvl="0" indent="-514350" rtl="0">
              <a:buClr>
                <a:schemeClr val="dk2"/>
              </a:buClr>
              <a:buSzPct val="100000"/>
              <a:buFont typeface="+mj-lt"/>
              <a:buAutoNum type="arabicPeriod" startAt="3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Tantalus sitiēns flūmina ab ōre fugientia tangere dēsīderābat. </a:t>
            </a:r>
          </a:p>
          <a:p>
            <a:pPr marL="457200" lvl="0" indent="45720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(sitīre = to thirst)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7850" lvl="0" indent="-514350" rtl="0">
              <a:buClr>
                <a:schemeClr val="dk2"/>
              </a:buClr>
              <a:buSzPct val="100000"/>
              <a:buFont typeface="+mj-lt"/>
              <a:buAutoNum type="arabicPeriod" startAt="4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Atticus Ciceronī fugientī multam pecūniam dedit.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7850" lvl="0" indent="-514350" rtl="0">
              <a:buClr>
                <a:schemeClr val="dk2"/>
              </a:buClr>
              <a:buSzPct val="100000"/>
              <a:buFont typeface="+mj-lt"/>
              <a:buAutoNum type="arabicPeriod" startAt="5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Scrīptūrus bonum libellum saepe stilum vertit.</a:t>
            </a:r>
          </a:p>
          <a:p>
            <a:pPr marL="457200" lvl="0" indent="45720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(stilum vertere = to invert the stilus = to erase)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Underline participles. Translate.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0" y="1704700"/>
            <a:ext cx="91440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69230"/>
              <a:buFont typeface="Arial"/>
              <a:buAutoNum type="arabicPeriod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Cūra ōrātōris dictūrī eōs audītūrōs dēlectat.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rtl="0">
              <a:buClr>
                <a:schemeClr val="dk2"/>
              </a:buClr>
              <a:buSzPct val="69230"/>
              <a:buFont typeface="Arial"/>
              <a:buAutoNum type="arabicPeriod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Legēns Platōnem, mortī Sōcratis semper illacrimō.</a:t>
            </a:r>
          </a:p>
          <a:p>
            <a:pPr marL="0" lvl="0" indent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Socrates, -cratis.---illacrīmāre = to weep over [takes dat.])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28650" lvl="0" indent="-514350" rtl="0">
              <a:buClr>
                <a:schemeClr val="dk2"/>
              </a:buClr>
              <a:buSzPct val="69230"/>
              <a:buFont typeface="+mj-lt"/>
              <a:buAutoNum type="arabicPeriod" startAt="3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Memoria vītae āctae bene est iūcunda.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28650" lvl="0" indent="-514350" rtl="0">
              <a:buClr>
                <a:schemeClr val="dk2"/>
              </a:buClr>
              <a:buSzPct val="69230"/>
              <a:buFont typeface="+mj-lt"/>
              <a:buAutoNum type="arabicPeriod" startAt="4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Quī timēns vīvet, līber nōn erit umquam.</a:t>
            </a:r>
          </a:p>
          <a:p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28650" lvl="0" indent="-514350" rtl="0">
              <a:buClr>
                <a:schemeClr val="dk2"/>
              </a:buClr>
              <a:buSzPct val="69230"/>
              <a:buFont typeface="+mj-lt"/>
              <a:buAutoNum type="arabicPeriod" startAt="5"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Verbum, semel ēmissum, volat irrevocābile.</a:t>
            </a:r>
          </a:p>
          <a:p>
            <a:pPr lv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(semel = once---ēmittere---volāre = to fly---irrevocabilis, -e)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27715"/>
              </p:ext>
            </p:extLst>
          </p:nvPr>
        </p:nvGraphicFramePr>
        <p:xfrm>
          <a:off x="1127125" y="603250"/>
          <a:ext cx="6096000" cy="34747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Chapter 23 Quiz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B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</a:t>
                      </a:r>
                      <a:r>
                        <a:rPr lang="en-US" sz="3200" dirty="0" err="1" smtClean="0"/>
                        <a:t>arx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arcis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mīlēs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militis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</a:t>
                      </a:r>
                      <a:r>
                        <a:rPr lang="en-US" sz="3200" dirty="0" err="1" smtClean="0"/>
                        <a:t>gaudeō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ēre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dux, </a:t>
                      </a:r>
                      <a:r>
                        <a:rPr lang="en-US" sz="3200" dirty="0" err="1" smtClean="0"/>
                        <a:t>ducis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</a:t>
                      </a:r>
                      <a:r>
                        <a:rPr lang="en-US" sz="3200" dirty="0" err="1" smtClean="0"/>
                        <a:t>umquam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quisquis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peto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petere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</a:t>
                      </a:r>
                      <a:r>
                        <a:rPr lang="en-US" sz="3200" dirty="0" err="1" smtClean="0"/>
                        <a:t>equus</a:t>
                      </a:r>
                      <a:r>
                        <a:rPr lang="en-US" sz="3200" dirty="0" smtClean="0"/>
                        <a:t>, -</a:t>
                      </a:r>
                      <a:r>
                        <a:rPr lang="en-US" sz="3200" dirty="0" err="1" smtClean="0"/>
                        <a:t>ī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4318000"/>
            <a:ext cx="8429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9. A leaf that is </a:t>
            </a:r>
            <a:r>
              <a:rPr lang="en-US" sz="2800" i="1" dirty="0" smtClean="0"/>
              <a:t>hastate</a:t>
            </a:r>
            <a:r>
              <a:rPr lang="en-US" sz="2800" dirty="0" smtClean="0"/>
              <a:t> has the shape of a _______.</a:t>
            </a:r>
          </a:p>
          <a:p>
            <a:r>
              <a:rPr lang="en-US" sz="2800" dirty="0" smtClean="0"/>
              <a:t>10. </a:t>
            </a:r>
            <a:r>
              <a:rPr lang="en-US" sz="2800" i="1" dirty="0"/>
              <a:t>E</a:t>
            </a:r>
            <a:r>
              <a:rPr lang="en-US" sz="2800" i="1" dirty="0" smtClean="0"/>
              <a:t>questrian</a:t>
            </a:r>
            <a:r>
              <a:rPr lang="en-US" sz="2800" dirty="0" smtClean="0"/>
              <a:t> pertains to _______ riding.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58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6042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Provide a participle chart for </a:t>
            </a:r>
            <a:r>
              <a:rPr lang="en-US" sz="3200" i="1" dirty="0" err="1" smtClean="0"/>
              <a:t>sciō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scīre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scīvī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scītum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2. Translate the above forms. (to know)</a:t>
            </a:r>
          </a:p>
          <a:p>
            <a:r>
              <a:rPr lang="en-US" sz="3200" dirty="0" smtClean="0"/>
              <a:t>3. Provide a participle chart for </a:t>
            </a:r>
            <a:r>
              <a:rPr lang="en-US" sz="3200" i="1" dirty="0" err="1" smtClean="0"/>
              <a:t>ēducō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ēducāre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educāvī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ēducātum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4. </a:t>
            </a:r>
            <a:r>
              <a:rPr lang="en-US" sz="3200" dirty="0" err="1" smtClean="0"/>
              <a:t>Graecī</a:t>
            </a:r>
            <a:r>
              <a:rPr lang="en-US" sz="3200" dirty="0" smtClean="0"/>
              <a:t> </a:t>
            </a:r>
            <a:r>
              <a:rPr lang="en-US" sz="3200" dirty="0" err="1" smtClean="0"/>
              <a:t>nautae</a:t>
            </a:r>
            <a:r>
              <a:rPr lang="en-US" sz="3200" dirty="0" smtClean="0"/>
              <a:t>, </a:t>
            </a:r>
            <a:r>
              <a:rPr lang="en-US" sz="3200" dirty="0" err="1" smtClean="0"/>
              <a:t>videntēs</a:t>
            </a:r>
            <a:r>
              <a:rPr lang="en-US" sz="3200" dirty="0" smtClean="0"/>
              <a:t> </a:t>
            </a:r>
            <a:r>
              <a:rPr lang="en-US" sz="3200" dirty="0" err="1" smtClean="0"/>
              <a:t>Polyphēmum</a:t>
            </a:r>
            <a:r>
              <a:rPr lang="en-US" sz="3200" dirty="0" smtClean="0"/>
              <a:t>, </a:t>
            </a:r>
            <a:r>
              <a:rPr lang="en-US" sz="3200" dirty="0" err="1" smtClean="0"/>
              <a:t>timuērunt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5. </a:t>
            </a:r>
            <a:r>
              <a:rPr lang="en-US" sz="3200" dirty="0" err="1" smtClean="0"/>
              <a:t>Captus</a:t>
            </a:r>
            <a:r>
              <a:rPr lang="en-US" sz="3200" dirty="0" smtClean="0"/>
              <a:t> </a:t>
            </a:r>
            <a:r>
              <a:rPr lang="en-US" sz="3200" dirty="0" err="1" smtClean="0"/>
              <a:t>nihil</a:t>
            </a:r>
            <a:r>
              <a:rPr lang="en-US" sz="3200" dirty="0" smtClean="0"/>
              <a:t> </a:t>
            </a:r>
            <a:r>
              <a:rPr lang="en-US" sz="3200" dirty="0" err="1" smtClean="0"/>
              <a:t>dīxit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6. </a:t>
            </a:r>
            <a:r>
              <a:rPr lang="en-US" sz="3200" dirty="0" err="1" smtClean="0"/>
              <a:t>Vivēs</a:t>
            </a:r>
            <a:r>
              <a:rPr lang="en-US" sz="3200" dirty="0" smtClean="0"/>
              <a:t> </a:t>
            </a:r>
            <a:r>
              <a:rPr lang="en-US" sz="3200" dirty="0" err="1" smtClean="0"/>
              <a:t>meīs</a:t>
            </a:r>
            <a:r>
              <a:rPr lang="en-US" sz="3200" dirty="0" smtClean="0"/>
              <a:t> </a:t>
            </a:r>
            <a:r>
              <a:rPr lang="en-US" sz="3200" dirty="0" err="1" smtClean="0"/>
              <a:t>praesidiīs</a:t>
            </a:r>
            <a:r>
              <a:rPr lang="en-US" sz="3200" dirty="0" smtClean="0"/>
              <a:t> </a:t>
            </a:r>
            <a:r>
              <a:rPr lang="en-US" sz="3200" dirty="0" err="1" smtClean="0"/>
              <a:t>oppressus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7. Atticus </a:t>
            </a:r>
            <a:r>
              <a:rPr lang="en-US" sz="3200" dirty="0" err="1" smtClean="0"/>
              <a:t>Ciceronī</a:t>
            </a:r>
            <a:r>
              <a:rPr lang="en-US" sz="3200" dirty="0" smtClean="0"/>
              <a:t> </a:t>
            </a:r>
            <a:r>
              <a:rPr lang="en-US" sz="3200" dirty="0" err="1" smtClean="0"/>
              <a:t>fugientī</a:t>
            </a:r>
            <a:r>
              <a:rPr lang="en-US" sz="3200" dirty="0" smtClean="0"/>
              <a:t> </a:t>
            </a:r>
            <a:r>
              <a:rPr lang="en-US" sz="3200" dirty="0" err="1" smtClean="0"/>
              <a:t>multam</a:t>
            </a:r>
            <a:r>
              <a:rPr lang="en-US" sz="3200" dirty="0" smtClean="0"/>
              <a:t> </a:t>
            </a:r>
            <a:r>
              <a:rPr lang="en-US" sz="3200" dirty="0" err="1" smtClean="0"/>
              <a:t>pecuniam</a:t>
            </a:r>
            <a:r>
              <a:rPr lang="en-US" sz="3200" dirty="0" smtClean="0"/>
              <a:t> </a:t>
            </a:r>
            <a:r>
              <a:rPr lang="en-US" sz="3200" dirty="0" err="1" smtClean="0"/>
              <a:t>dēdit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8. </a:t>
            </a:r>
            <a:r>
              <a:rPr lang="en-US" sz="3200" dirty="0" err="1" smtClean="0"/>
              <a:t>Legēns</a:t>
            </a:r>
            <a:r>
              <a:rPr lang="en-US" sz="3200" dirty="0" smtClean="0"/>
              <a:t> </a:t>
            </a:r>
            <a:r>
              <a:rPr lang="en-US" sz="3200" dirty="0" err="1" smtClean="0"/>
              <a:t>Platonem</a:t>
            </a:r>
            <a:r>
              <a:rPr lang="en-US" sz="3200" dirty="0" smtClean="0"/>
              <a:t>, semper </a:t>
            </a:r>
            <a:r>
              <a:rPr lang="en-US" sz="3200" dirty="0" err="1" smtClean="0"/>
              <a:t>illacrimō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734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23 Again!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3200" dirty="0" smtClean="0"/>
              <a:t>Participle chart (with translations) for </a:t>
            </a:r>
            <a:r>
              <a:rPr lang="en-US" sz="3200" dirty="0" err="1" smtClean="0"/>
              <a:t>moneō</a:t>
            </a:r>
            <a:r>
              <a:rPr lang="en-US" sz="3200" dirty="0" smtClean="0"/>
              <a:t>, </a:t>
            </a:r>
            <a:r>
              <a:rPr lang="en-US" sz="3200" dirty="0" err="1" smtClean="0"/>
              <a:t>monēre</a:t>
            </a:r>
            <a:r>
              <a:rPr lang="en-US" sz="3200" dirty="0" smtClean="0"/>
              <a:t>, </a:t>
            </a:r>
            <a:r>
              <a:rPr lang="en-US" sz="3200" dirty="0" err="1" smtClean="0"/>
              <a:t>monuī</a:t>
            </a:r>
            <a:r>
              <a:rPr lang="en-US" sz="3200" dirty="0" smtClean="0"/>
              <a:t>, </a:t>
            </a:r>
            <a:r>
              <a:rPr lang="en-US" sz="3200" dirty="0" err="1" smtClean="0"/>
              <a:t>monitum</a:t>
            </a:r>
            <a:r>
              <a:rPr lang="en-US" sz="3200" dirty="0" smtClean="0"/>
              <a:t> (to warn).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err="1" smtClean="0"/>
              <a:t>Audiens</a:t>
            </a:r>
            <a:r>
              <a:rPr lang="en-US" sz="3200" dirty="0" smtClean="0"/>
              <a:t> </a:t>
            </a:r>
            <a:r>
              <a:rPr lang="en-US" sz="3200" dirty="0" err="1" smtClean="0"/>
              <a:t>canem</a:t>
            </a:r>
            <a:r>
              <a:rPr lang="en-US" sz="3200" dirty="0" smtClean="0"/>
              <a:t>, </a:t>
            </a:r>
            <a:r>
              <a:rPr lang="en-US" sz="3200" dirty="0" err="1" smtClean="0"/>
              <a:t>vir</a:t>
            </a:r>
            <a:r>
              <a:rPr lang="en-US" sz="3200" dirty="0" smtClean="0"/>
              <a:t> </a:t>
            </a:r>
            <a:r>
              <a:rPr lang="en-US" sz="3200" dirty="0" err="1" smtClean="0"/>
              <a:t>currit</a:t>
            </a:r>
            <a:r>
              <a:rPr lang="en-US" sz="3200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err="1" smtClean="0"/>
              <a:t>Captus</a:t>
            </a:r>
            <a:r>
              <a:rPr lang="en-US" sz="3200" dirty="0" smtClean="0"/>
              <a:t> </a:t>
            </a:r>
            <a:r>
              <a:rPr lang="en-US" sz="3200" dirty="0" err="1"/>
              <a:t>nihil</a:t>
            </a:r>
            <a:r>
              <a:rPr lang="en-US" sz="3200" dirty="0"/>
              <a:t> </a:t>
            </a:r>
            <a:r>
              <a:rPr lang="en-US" sz="3200" dirty="0" err="1"/>
              <a:t>dīxit</a:t>
            </a:r>
            <a:r>
              <a:rPr lang="en-US" sz="3200" dirty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err="1" smtClean="0"/>
              <a:t>Legens</a:t>
            </a:r>
            <a:r>
              <a:rPr lang="en-US" sz="3200" dirty="0" smtClean="0"/>
              <a:t> </a:t>
            </a:r>
            <a:r>
              <a:rPr lang="en-US" sz="3200" dirty="0" err="1" smtClean="0"/>
              <a:t>Platonem</a:t>
            </a:r>
            <a:r>
              <a:rPr lang="en-US" sz="3200" dirty="0" smtClean="0"/>
              <a:t>, semper </a:t>
            </a:r>
            <a:r>
              <a:rPr lang="en-US" sz="3200" dirty="0" err="1" smtClean="0"/>
              <a:t>illacrimo</a:t>
            </a:r>
            <a:r>
              <a:rPr lang="en-US" sz="3200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3200" dirty="0" err="1" smtClean="0"/>
              <a:t>Facturus</a:t>
            </a:r>
            <a:r>
              <a:rPr lang="en-US" sz="3200" dirty="0" smtClean="0"/>
              <a:t> </a:t>
            </a:r>
            <a:r>
              <a:rPr lang="en-US" sz="3200" dirty="0" err="1" smtClean="0"/>
              <a:t>panem</a:t>
            </a:r>
            <a:r>
              <a:rPr lang="en-US" sz="3200" dirty="0" smtClean="0"/>
              <a:t>, ego </a:t>
            </a:r>
            <a:r>
              <a:rPr lang="en-US" sz="3200" dirty="0" err="1" smtClean="0"/>
              <a:t>ēmī</a:t>
            </a:r>
            <a:r>
              <a:rPr lang="en-US" sz="3200" dirty="0" smtClean="0"/>
              <a:t> </a:t>
            </a:r>
            <a:r>
              <a:rPr lang="en-US" sz="3200" dirty="0" err="1" smtClean="0"/>
              <a:t>triticum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r>
              <a:rPr lang="en-US" sz="3200" dirty="0"/>
              <a:t>	</a:t>
            </a:r>
            <a:r>
              <a:rPr lang="en-US" sz="2800" dirty="0" smtClean="0"/>
              <a:t>              (bread)  (I bought) (wheat)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828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Participles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 b="1" u="sng"/>
              <a:t>Participles</a:t>
            </a:r>
            <a:r>
              <a:rPr lang="en" sz="2400"/>
              <a:t> are verbal adjectives</a:t>
            </a:r>
          </a:p>
          <a:p>
            <a:pPr marL="914400" lvl="1" indent="-342900" rtl="0">
              <a:lnSpc>
                <a:spcPct val="150000"/>
              </a:lnSpc>
              <a:buClr>
                <a:schemeClr val="dk2"/>
              </a:buClr>
              <a:buSzPct val="75000"/>
              <a:buFont typeface="Courier New"/>
              <a:buChar char="o"/>
            </a:pPr>
            <a:r>
              <a:rPr lang="en" sz="2400"/>
              <a:t>a </a:t>
            </a:r>
            <a:r>
              <a:rPr lang="en" sz="2400" u="sng"/>
              <a:t>loving</a:t>
            </a:r>
            <a:r>
              <a:rPr lang="en" sz="2400"/>
              <a:t> mother, a </a:t>
            </a:r>
            <a:r>
              <a:rPr lang="en" sz="2400" u="sng"/>
              <a:t>shaved</a:t>
            </a:r>
            <a:r>
              <a:rPr lang="en" sz="2400"/>
              <a:t> face</a:t>
            </a:r>
          </a:p>
          <a:p>
            <a:pPr marL="457200" lvl="0" indent="-342900" rtl="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That is, adjectives formed from a verb stem</a:t>
            </a:r>
          </a:p>
          <a:p>
            <a:pPr marL="457200" lvl="0" indent="-342900">
              <a:lnSpc>
                <a:spcPct val="150000"/>
              </a:lnSpc>
              <a:buClr>
                <a:schemeClr val="dk2"/>
              </a:buClr>
              <a:buSzPct val="124999"/>
              <a:buFont typeface="Arial"/>
              <a:buChar char="•"/>
            </a:pPr>
            <a:r>
              <a:rPr lang="en" sz="2400"/>
              <a:t>Most verbs have four participles: present active, future active, perfect passive, and future passive (also called the </a:t>
            </a:r>
            <a:r>
              <a:rPr lang="en" sz="2400" i="1"/>
              <a:t>gerundive</a:t>
            </a:r>
            <a:r>
              <a:rPr lang="en" sz="240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Participles</a:t>
            </a:r>
          </a:p>
        </p:txBody>
      </p:sp>
      <p:graphicFrame>
        <p:nvGraphicFramePr>
          <p:cNvPr id="102" name="Shape 102"/>
          <p:cNvGraphicFramePr/>
          <p:nvPr>
            <p:extLst>
              <p:ext uri="{D42A27DB-BD31-4B8C-83A1-F6EECF244321}">
                <p14:modId xmlns:p14="http://schemas.microsoft.com/office/powerpoint/2010/main" val="1877539473"/>
              </p:ext>
            </p:extLst>
          </p:nvPr>
        </p:nvGraphicFramePr>
        <p:xfrm>
          <a:off x="-12" y="1661425"/>
          <a:ext cx="9119175" cy="4023240"/>
        </p:xfrm>
        <a:graphic>
          <a:graphicData uri="http://schemas.openxmlformats.org/drawingml/2006/table">
            <a:tbl>
              <a:tblPr>
                <a:noFill/>
                <a:tableStyleId>{7E81FF4E-7421-4B83-BB7C-04E7270A83AF}</a:tableStyleId>
              </a:tblPr>
              <a:tblGrid>
                <a:gridCol w="2074525"/>
                <a:gridCol w="3373075"/>
                <a:gridCol w="3671575"/>
              </a:tblGrid>
              <a:tr h="6686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 b="1"/>
                        <a:t>Active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600" b="1"/>
                        <a:t>Passive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</a:tr>
              <a:tr h="988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Present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present </a:t>
                      </a:r>
                      <a:r>
                        <a:rPr lang="en" sz="3000" smtClean="0"/>
                        <a:t>stem </a:t>
                      </a:r>
                      <a:r>
                        <a:rPr lang="en" sz="3000" dirty="0"/>
                        <a:t>+ </a:t>
                      </a:r>
                      <a:r>
                        <a:rPr lang="en" sz="3000" b="1" dirty="0" smtClean="0"/>
                        <a:t>ns </a:t>
                      </a:r>
                      <a:r>
                        <a:rPr lang="en" sz="3000" dirty="0"/>
                        <a:t>(gen. </a:t>
                      </a:r>
                      <a:r>
                        <a:rPr lang="en" sz="3000" b="1" dirty="0"/>
                        <a:t>-ntis</a:t>
                      </a:r>
                      <a:r>
                        <a:rPr lang="en" sz="3000" dirty="0"/>
                        <a:t>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---</a:t>
                      </a:r>
                    </a:p>
                  </a:txBody>
                  <a:tcPr marL="91425" marR="91425" marT="91425" marB="91425"/>
                </a:tc>
              </a:tr>
              <a:tr h="9798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Perfect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partic. stem + </a:t>
                      </a:r>
                    </a:p>
                    <a:p>
                      <a:pPr algn="ctr">
                        <a:buNone/>
                      </a:pPr>
                      <a:r>
                        <a:rPr lang="en" sz="3000" b="1"/>
                        <a:t>-us, -a, -um</a:t>
                      </a:r>
                    </a:p>
                  </a:txBody>
                  <a:tcPr marL="91425" marR="91425" marT="91425" marB="91425"/>
                </a:tc>
              </a:tr>
              <a:tr h="10891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Future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participial stem + </a:t>
                      </a:r>
                      <a:r>
                        <a:rPr lang="en" sz="3000" b="1"/>
                        <a:t>-ūrus, -ūra, ūrum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/>
                        <a:t>present stem + </a:t>
                      </a:r>
                      <a:r>
                        <a:rPr lang="en" sz="3000" b="1" dirty="0"/>
                        <a:t>-ndus, -nda, -ndum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03" name="Shape 103"/>
          <p:cNvSpPr txBox="1"/>
          <p:nvPr/>
        </p:nvSpPr>
        <p:spPr>
          <a:xfrm>
            <a:off x="107875" y="5717575"/>
            <a:ext cx="8815200" cy="970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 b="1"/>
              <a:t>Remember that these are adjectives, and as such, they agree with the nouns they modify in what three ways?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Participles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u="sng" dirty="0"/>
              <a:t>Forming the Participial Stem</a:t>
            </a:r>
          </a:p>
          <a:p>
            <a:pPr lvl="0" rtl="0">
              <a:buNone/>
            </a:pPr>
            <a:r>
              <a:rPr lang="en" sz="2400" dirty="0"/>
              <a:t>	</a:t>
            </a:r>
            <a:r>
              <a:rPr lang="en" sz="2400" dirty="0" smtClean="0"/>
              <a:t>It</a:t>
            </a:r>
            <a:r>
              <a:rPr lang="en-US" sz="2400" dirty="0" smtClean="0"/>
              <a:t>’s</a:t>
            </a:r>
            <a:r>
              <a:rPr lang="en" sz="2400" dirty="0" smtClean="0"/>
              <a:t> </a:t>
            </a:r>
            <a:r>
              <a:rPr lang="en" sz="2400" dirty="0"/>
              <a:t>the Perfect Passive Participle minus the ending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2400" b="1" u="sng" dirty="0"/>
              <a:t>Forming the Perfect Passive Participle</a:t>
            </a:r>
          </a:p>
          <a:p>
            <a:pPr lvl="0" rtl="0">
              <a:buNone/>
            </a:pPr>
            <a:r>
              <a:rPr lang="en" sz="2400" dirty="0"/>
              <a:t>	</a:t>
            </a:r>
            <a:r>
              <a:rPr lang="en" sz="2400" dirty="0" smtClean="0"/>
              <a:t>It</a:t>
            </a:r>
            <a:r>
              <a:rPr lang="en-US" sz="2400" dirty="0" smtClean="0"/>
              <a:t>’s</a:t>
            </a:r>
            <a:r>
              <a:rPr lang="en" sz="2400" dirty="0" smtClean="0"/>
              <a:t> </a:t>
            </a:r>
            <a:r>
              <a:rPr lang="en" sz="2400" dirty="0"/>
              <a:t>the fourth principal part.  Simple as that, bro.</a:t>
            </a:r>
          </a:p>
          <a:p>
            <a:endParaRPr lang="en" sz="2400" dirty="0"/>
          </a:p>
          <a:p>
            <a:pPr lvl="0" rtl="0">
              <a:buNone/>
            </a:pPr>
            <a:r>
              <a:rPr lang="en" sz="2400" dirty="0"/>
              <a:t>	laudō, laudāre, laudavī, </a:t>
            </a:r>
            <a:r>
              <a:rPr lang="en" sz="2400" b="1" dirty="0">
                <a:solidFill>
                  <a:srgbClr val="FF0000"/>
                </a:solidFill>
              </a:rPr>
              <a:t>laudāt</a:t>
            </a:r>
            <a:r>
              <a:rPr lang="en" sz="2400" b="1" dirty="0">
                <a:solidFill>
                  <a:srgbClr val="000000"/>
                </a:solidFill>
              </a:rPr>
              <a:t>/</a:t>
            </a:r>
            <a:r>
              <a:rPr lang="en" sz="2400" b="1" dirty="0">
                <a:solidFill>
                  <a:srgbClr val="FF0000"/>
                </a:solidFill>
              </a:rPr>
              <a:t>um</a:t>
            </a:r>
          </a:p>
          <a:p>
            <a:endParaRPr lang="en" sz="2400" b="1" dirty="0">
              <a:solidFill>
                <a:srgbClr val="FF0000"/>
              </a:solidFill>
            </a:endParaRPr>
          </a:p>
          <a:p>
            <a:pPr lvl="0" rtl="0">
              <a:buNone/>
            </a:pPr>
            <a:r>
              <a:rPr lang="en" sz="2400" dirty="0"/>
              <a:t>Hints:</a:t>
            </a:r>
          </a:p>
          <a:p>
            <a:pPr lvl="0" rtl="0">
              <a:buNone/>
            </a:pPr>
            <a:r>
              <a:rPr lang="en" sz="2400" dirty="0"/>
              <a:t>The prese</a:t>
            </a:r>
            <a:r>
              <a:rPr lang="en" sz="2400" b="1" dirty="0"/>
              <a:t>nt</a:t>
            </a:r>
            <a:r>
              <a:rPr lang="en" sz="2400" dirty="0"/>
              <a:t> active is marked by </a:t>
            </a:r>
            <a:r>
              <a:rPr lang="en" sz="2400" b="1" dirty="0"/>
              <a:t>-nt-</a:t>
            </a:r>
            <a:r>
              <a:rPr lang="en" sz="2400" dirty="0"/>
              <a:t> in almost all forms</a:t>
            </a:r>
          </a:p>
          <a:p>
            <a:pPr lvl="0" rtl="0">
              <a:buNone/>
            </a:pPr>
            <a:r>
              <a:rPr lang="en" sz="2400" dirty="0"/>
              <a:t>The fut</a:t>
            </a:r>
            <a:r>
              <a:rPr lang="en" sz="2400" b="1" dirty="0"/>
              <a:t>ur</a:t>
            </a:r>
            <a:r>
              <a:rPr lang="en" sz="2400" dirty="0"/>
              <a:t>e active always contains </a:t>
            </a:r>
            <a:r>
              <a:rPr lang="en" sz="2400" b="1" dirty="0"/>
              <a:t>-ūr-</a:t>
            </a:r>
          </a:p>
          <a:p>
            <a:pPr>
              <a:buNone/>
            </a:pPr>
            <a:r>
              <a:rPr lang="en" sz="2400" dirty="0"/>
              <a:t>The future passive (the geru</a:t>
            </a:r>
            <a:r>
              <a:rPr lang="en" sz="2400" b="1" dirty="0"/>
              <a:t>nd</a:t>
            </a:r>
            <a:r>
              <a:rPr lang="en" sz="2400" dirty="0"/>
              <a:t>ive) is marked by </a:t>
            </a:r>
            <a:r>
              <a:rPr lang="en" sz="2400" b="1" dirty="0"/>
              <a:t>-nd-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Example: </a:t>
            </a:r>
          </a:p>
          <a:p>
            <a:pPr lvl="0" rtl="0">
              <a:buNone/>
            </a:pPr>
            <a:r>
              <a:rPr lang="en"/>
              <a:t>agō, agere, ēgī, āctum</a:t>
            </a:r>
          </a:p>
        </p:txBody>
      </p:sp>
      <p:graphicFrame>
        <p:nvGraphicFramePr>
          <p:cNvPr id="115" name="Shape 115"/>
          <p:cNvGraphicFramePr/>
          <p:nvPr/>
        </p:nvGraphicFramePr>
        <p:xfrm>
          <a:off x="-12" y="1661425"/>
          <a:ext cx="9119175" cy="4480440"/>
        </p:xfrm>
        <a:graphic>
          <a:graphicData uri="http://schemas.openxmlformats.org/drawingml/2006/table">
            <a:tbl>
              <a:tblPr>
                <a:noFill/>
                <a:tableStyleId>{E316E272-7CE9-46AB-A574-FDAA5C1BC214}</a:tableStyleId>
              </a:tblPr>
              <a:tblGrid>
                <a:gridCol w="2074525"/>
                <a:gridCol w="3373075"/>
                <a:gridCol w="3671575"/>
              </a:tblGrid>
              <a:tr h="6686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 b="1"/>
                        <a:t>Active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600" b="1"/>
                        <a:t>Passive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</a:tr>
              <a:tr h="98875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Present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agēns, agentis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 i="1"/>
                        <a:t>leading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---</a:t>
                      </a:r>
                    </a:p>
                  </a:txBody>
                  <a:tcPr marL="91425" marR="91425" marT="91425" marB="91425"/>
                </a:tc>
              </a:tr>
              <a:tr h="97985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Perfect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---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āctus, -a, -um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 i="1"/>
                        <a:t>having been led</a:t>
                      </a:r>
                    </a:p>
                  </a:txBody>
                  <a:tcPr marL="91425" marR="91425" marT="91425" marB="91425"/>
                </a:tc>
              </a:tr>
              <a:tr h="10891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Future</a:t>
                      </a:r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āctūrus, -a, -um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 i="1"/>
                        <a:t>about to lead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agendus, -a, -um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3000" i="1"/>
                        <a:t>(about) to be led; deserving to be led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16" name="Shape 116"/>
          <p:cNvSpPr txBox="1"/>
          <p:nvPr/>
        </p:nvSpPr>
        <p:spPr>
          <a:xfrm>
            <a:off x="151987" y="5926600"/>
            <a:ext cx="8815200" cy="970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3rd-io &amp; 4th </a:t>
            </a:r>
            <a:r>
              <a:rPr lang="en" sz="2400"/>
              <a:t>conjugations have </a:t>
            </a:r>
            <a:r>
              <a:rPr lang="en" sz="2400" b="1"/>
              <a:t>-ie-</a:t>
            </a:r>
            <a:r>
              <a:rPr lang="en" sz="2400"/>
              <a:t> in both present active participle (</a:t>
            </a:r>
            <a:r>
              <a:rPr lang="en" sz="2400" b="1"/>
              <a:t>-iēns, ientis</a:t>
            </a:r>
            <a:r>
              <a:rPr lang="en" sz="2400"/>
              <a:t>) and future passive (</a:t>
            </a:r>
            <a:r>
              <a:rPr lang="en" sz="2400" b="1"/>
              <a:t>-iendus, -a, -um</a:t>
            </a:r>
            <a:r>
              <a:rPr lang="en" sz="2400"/>
              <a:t>).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Declining the</a:t>
            </a:r>
          </a:p>
          <a:p>
            <a:pPr>
              <a:buNone/>
            </a:pPr>
            <a:r>
              <a:rPr lang="en"/>
              <a:t>Present Active Participle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561813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 u="sng" dirty="0"/>
              <a:t>Singular		M/F	</a:t>
            </a:r>
            <a:r>
              <a:rPr lang="en-US" sz="2400" b="1" u="sng" dirty="0" smtClean="0"/>
              <a:t>	</a:t>
            </a:r>
            <a:r>
              <a:rPr lang="en" sz="2400" b="1" u="sng" dirty="0"/>
              <a:t>	N</a:t>
            </a: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Nominative		agēns	</a:t>
            </a:r>
            <a:r>
              <a:rPr lang="en-US" sz="2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agēns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Genitive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agentis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agentis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Dative	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agentī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agentī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Accusative		agentem	</a:t>
            </a:r>
            <a:r>
              <a:rPr lang="en-US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agēns</a:t>
            </a:r>
            <a:endParaRPr lang="en" sz="26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Ablative		</a:t>
            </a:r>
            <a:r>
              <a:rPr lang="en" sz="2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agentī</a:t>
            </a:r>
            <a:r>
              <a:rPr lang="en" sz="2600" u="sng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agente</a:t>
            </a:r>
            <a:r>
              <a:rPr lang="en-US" sz="2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agentī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600" u="sng" dirty="0">
                <a:latin typeface="Times New Roman"/>
                <a:ea typeface="Times New Roman"/>
                <a:cs typeface="Times New Roman"/>
                <a:sym typeface="Times New Roman"/>
              </a:rPr>
              <a:t>agente</a:t>
            </a:r>
          </a:p>
          <a:p>
            <a:endParaRPr lang="en" sz="26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b="1" u="sng" dirty="0">
                <a:latin typeface="Times New Roman"/>
                <a:ea typeface="Times New Roman"/>
                <a:cs typeface="Times New Roman"/>
                <a:sym typeface="Times New Roman"/>
              </a:rPr>
              <a:t>Plural</a:t>
            </a: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Nominative		agentēs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agentia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Genitive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agentium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agentium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Dative	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agentibus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agentibus</a:t>
            </a:r>
            <a:endParaRPr lang="en" sz="2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Accusative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agentēs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agentia</a:t>
            </a:r>
          </a:p>
          <a:p>
            <a:pPr>
              <a:buNone/>
            </a:pP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Ablative		</a:t>
            </a:r>
            <a:r>
              <a:rPr lang="en" sz="2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agentibus</a:t>
            </a:r>
            <a:r>
              <a:rPr lang="en" sz="2600" dirty="0">
                <a:latin typeface="Times New Roman"/>
                <a:ea typeface="Times New Roman"/>
                <a:cs typeface="Times New Roman"/>
                <a:sym typeface="Times New Roman"/>
              </a:rPr>
              <a:t>		agentibus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Translating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704700"/>
            <a:ext cx="8686800" cy="135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videō, vidēre, vīdī, visum = to see</a:t>
            </a:r>
          </a:p>
          <a:p>
            <a:pPr lvl="0" rtl="0">
              <a:buNone/>
            </a:pPr>
            <a:r>
              <a:rPr lang="en" sz="2400"/>
              <a:t>Graecī nautae, videntēs Polyphēmum, timuērunt.</a:t>
            </a:r>
          </a:p>
          <a:p>
            <a:pPr>
              <a:buNone/>
            </a:pPr>
            <a:r>
              <a:rPr lang="en" sz="2400"/>
              <a:t>	</a:t>
            </a:r>
            <a:r>
              <a:rPr lang="en" sz="2400" i="1"/>
              <a:t>The Greek sailors, __________ Polyphemus, were afraid.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62325" y="3590825"/>
            <a:ext cx="8681699" cy="1351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Graecī nautae, vīsī ā Polyphēmō, timent.</a:t>
            </a:r>
          </a:p>
          <a:p>
            <a:pPr>
              <a:buNone/>
            </a:pPr>
            <a:r>
              <a:rPr lang="en" sz="2400"/>
              <a:t>	</a:t>
            </a:r>
            <a:r>
              <a:rPr lang="en" sz="2400" i="1"/>
              <a:t>The Greek sailors, ________ by Polyphemus, are afraid.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23625" y="5101125"/>
            <a:ext cx="8820299" cy="1695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Graecī nautae, vīsūrī Polyphēmum, timuērunt.</a:t>
            </a:r>
          </a:p>
          <a:p>
            <a:pPr>
              <a:buNone/>
            </a:pPr>
            <a:r>
              <a:rPr lang="en" sz="2400"/>
              <a:t>	</a:t>
            </a:r>
            <a:r>
              <a:rPr lang="en" sz="2400" i="1"/>
              <a:t>The Greek sailors, __________ Polyphemus, were afraid.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A) </a:t>
            </a:r>
            <a:r>
              <a:rPr lang="en-US" sz="2400" dirty="0" err="1" smtClean="0"/>
              <a:t>educat</a:t>
            </a:r>
            <a:r>
              <a:rPr lang="en" sz="2400" dirty="0" smtClean="0"/>
              <a:t>us</a:t>
            </a:r>
            <a:r>
              <a:rPr lang="en" sz="2400" dirty="0"/>
              <a:t>		</a:t>
            </a:r>
            <a:r>
              <a:rPr lang="en" sz="2400" dirty="0" smtClean="0"/>
              <a:t>B</a:t>
            </a:r>
            <a:r>
              <a:rPr lang="en" sz="2400" dirty="0"/>
              <a:t>) premēns		</a:t>
            </a:r>
            <a:r>
              <a:rPr lang="en" sz="2400" dirty="0" smtClean="0"/>
              <a:t>C</a:t>
            </a:r>
            <a:r>
              <a:rPr lang="en" sz="2400" dirty="0"/>
              <a:t>) premendus</a:t>
            </a:r>
          </a:p>
          <a:p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dirty="0"/>
              <a:t>D) vertēntī		</a:t>
            </a:r>
            <a:r>
              <a:rPr lang="en" sz="2400" dirty="0" smtClean="0"/>
              <a:t>E</a:t>
            </a:r>
            <a:r>
              <a:rPr lang="en" sz="2400" dirty="0"/>
              <a:t>) versūrus		F) dictus</a:t>
            </a:r>
          </a:p>
          <a:p>
            <a:endParaRPr lang="en" sz="2400" dirty="0"/>
          </a:p>
          <a:p>
            <a:endParaRPr lang="en" sz="2400" dirty="0"/>
          </a:p>
          <a:p>
            <a:pPr lvl="0" rtl="0">
              <a:buNone/>
            </a:pPr>
            <a:r>
              <a:rPr lang="en" sz="2400" dirty="0"/>
              <a:t>G) dīcentis		</a:t>
            </a:r>
            <a:r>
              <a:rPr lang="en" sz="2400" dirty="0" smtClean="0"/>
              <a:t>H</a:t>
            </a:r>
            <a:r>
              <a:rPr lang="en" sz="2400" dirty="0"/>
              <a:t>) dictūra		I) cupientēs</a:t>
            </a:r>
          </a:p>
          <a:p>
            <a:endParaRPr lang="en" sz="2400" dirty="0"/>
          </a:p>
          <a:p>
            <a:endParaRPr lang="en" sz="2400" dirty="0"/>
          </a:p>
          <a:p>
            <a:pPr>
              <a:buNone/>
            </a:pPr>
            <a:r>
              <a:rPr lang="en" sz="2400" dirty="0"/>
              <a:t>J) cupītōrum		</a:t>
            </a:r>
            <a:r>
              <a:rPr lang="en" sz="2400" dirty="0" smtClean="0"/>
              <a:t>K</a:t>
            </a:r>
            <a:r>
              <a:rPr lang="en" sz="2400" dirty="0"/>
              <a:t>) cupiendōs		</a:t>
            </a:r>
            <a:r>
              <a:rPr lang="en" sz="2400" dirty="0" smtClean="0"/>
              <a:t>L</a:t>
            </a:r>
            <a:r>
              <a:rPr lang="en" sz="2400" dirty="0"/>
              <a:t>) cupiendus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60000"/>
              <a:buFont typeface="Arial"/>
              <a:buAutoNum type="arabicPeriod"/>
            </a:pPr>
            <a:r>
              <a:rPr lang="en" sz="3000"/>
              <a:t>Captus nihil dīxit.</a:t>
            </a:r>
          </a:p>
          <a:p>
            <a:pPr marL="457200" lvl="0" indent="-342900" rtl="0">
              <a:lnSpc>
                <a:spcPct val="200000"/>
              </a:lnSpc>
              <a:buClr>
                <a:schemeClr val="dk2"/>
              </a:buClr>
              <a:buSzPct val="60000"/>
              <a:buFont typeface="Arial"/>
              <a:buAutoNum type="arabicPeriod"/>
            </a:pPr>
            <a:r>
              <a:rPr lang="en" sz="3000"/>
              <a:t>Dōna petentem nōn amō.</a:t>
            </a:r>
          </a:p>
          <a:p>
            <a:pPr marL="457200" lvl="0" indent="-342900">
              <a:lnSpc>
                <a:spcPct val="200000"/>
              </a:lnSpc>
              <a:buClr>
                <a:schemeClr val="dk2"/>
              </a:buClr>
              <a:buSzPct val="60000"/>
              <a:buFont typeface="Arial"/>
              <a:buAutoNum type="arabicPeriod"/>
            </a:pPr>
            <a:r>
              <a:rPr lang="en" sz="3000"/>
              <a:t>Ad lūdum fīlium meum docendum mīsī.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27532</TotalTime>
  <Words>581</Words>
  <Application>Microsoft Macintosh PowerPoint</Application>
  <PresentationFormat>On-screen Show (4:3)</PresentationFormat>
  <Paragraphs>146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/>
      <vt:lpstr>Adjacency</vt:lpstr>
      <vt:lpstr>Wheelock XXIII</vt:lpstr>
      <vt:lpstr>Participles</vt:lpstr>
      <vt:lpstr>Participles</vt:lpstr>
      <vt:lpstr>Participles</vt:lpstr>
      <vt:lpstr>Example:  agō, agere, ēgī, āctum</vt:lpstr>
      <vt:lpstr>Declining the Present Active Participle</vt:lpstr>
      <vt:lpstr>Translating</vt:lpstr>
      <vt:lpstr>Translate</vt:lpstr>
      <vt:lpstr>Translate</vt:lpstr>
      <vt:lpstr>Translate</vt:lpstr>
      <vt:lpstr>Underline participles. Translate.</vt:lpstr>
      <vt:lpstr>PowerPoint Presentation</vt:lpstr>
      <vt:lpstr>PowerPoint Presentation</vt:lpstr>
      <vt:lpstr>Ch. 23 Again!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XXIII</dc:title>
  <cp:lastModifiedBy>s</cp:lastModifiedBy>
  <cp:revision>22</cp:revision>
  <dcterms:modified xsi:type="dcterms:W3CDTF">2015-01-12T04:08:54Z</dcterms:modified>
</cp:coreProperties>
</file>