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20"/>
  </p:notesMasterIdLst>
  <p:sldIdLst>
    <p:sldId id="256" r:id="rId2"/>
    <p:sldId id="257" r:id="rId3"/>
    <p:sldId id="272" r:id="rId4"/>
    <p:sldId id="273" r:id="rId5"/>
    <p:sldId id="258" r:id="rId6"/>
    <p:sldId id="259" r:id="rId7"/>
    <p:sldId id="260" r:id="rId8"/>
    <p:sldId id="261" r:id="rId9"/>
    <p:sldId id="262" r:id="rId10"/>
    <p:sldId id="264" r:id="rId11"/>
    <p:sldId id="263" r:id="rId12"/>
    <p:sldId id="265" r:id="rId13"/>
    <p:sldId id="268" r:id="rId14"/>
    <p:sldId id="266" r:id="rId15"/>
    <p:sldId id="267" r:id="rId16"/>
    <p:sldId id="269" r:id="rId17"/>
    <p:sldId id="270" r:id="rId18"/>
    <p:sldId id="271" r:id="rId19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8CDEA822-4D32-4271-8083-5CF9821D4910}">
  <a:tblStyle styleId="{8CDEA822-4D32-4271-8083-5CF9821D4910}" styleName="Table_0">
    <a:wholeTbl>
      <a:tcStyle>
        <a:tcBdr>
          <a:lef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20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5376302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*Notice that Latin lacks </a:t>
            </a:r>
            <a:r>
              <a:rPr lang="en" i="1"/>
              <a:t>articles</a:t>
            </a:r>
            <a:r>
              <a:rPr lang="en"/>
              <a:t> (a, an, the) which we must provide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4572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72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304800" algn="l" rtl="0">
              <a:spcBef>
                <a:spcPts val="0"/>
              </a:spcBef>
              <a:buClr>
                <a:schemeClr val="dk2"/>
              </a:buClr>
              <a:buSzPct val="100000"/>
              <a:buFont typeface="Arial"/>
              <a:buNone/>
              <a:defRPr sz="48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11" name="Shape 11"/>
          <p:cNvCxnSpPr/>
          <p:nvPr/>
        </p:nvCxnSpPr>
        <p:spPr>
          <a:xfrm>
            <a:off x="457200" y="54863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2" name="Shape 12"/>
          <p:cNvCxnSpPr/>
          <p:nvPr/>
        </p:nvCxnSpPr>
        <p:spPr>
          <a:xfrm>
            <a:off x="457200" y="4844510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cxnSp>
        <p:nvCxnSpPr>
          <p:cNvPr id="16" name="Shape 16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ColTx" type="twoColTx">
  <p:cSld name="twoColTx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rgbClr val="DA0002"/>
                </a:solidFill>
              </a:defRPr>
            </a:lvl1pPr>
            <a:lvl2pPr rtl="0">
              <a:defRPr>
                <a:solidFill>
                  <a:srgbClr val="DA0002"/>
                </a:solidFill>
              </a:defRPr>
            </a:lvl2pPr>
            <a:lvl3pPr rtl="0">
              <a:defRPr>
                <a:solidFill>
                  <a:srgbClr val="DA0002"/>
                </a:solidFill>
              </a:defRPr>
            </a:lvl3pPr>
            <a:lvl4pPr rtl="0">
              <a:defRPr>
                <a:solidFill>
                  <a:srgbClr val="DA0002"/>
                </a:solidFill>
              </a:defRPr>
            </a:lvl4pPr>
            <a:lvl5pPr rtl="0">
              <a:defRPr>
                <a:solidFill>
                  <a:srgbClr val="DA0002"/>
                </a:solidFill>
              </a:defRPr>
            </a:lvl5pPr>
            <a:lvl6pPr rtl="0">
              <a:defRPr>
                <a:solidFill>
                  <a:srgbClr val="DA0002"/>
                </a:solidFill>
              </a:defRPr>
            </a:lvl6pPr>
            <a:lvl7pPr rtl="0">
              <a:defRPr>
                <a:solidFill>
                  <a:srgbClr val="DA0002"/>
                </a:solidFill>
              </a:defRPr>
            </a:lvl7pPr>
            <a:lvl8pPr rtl="0">
              <a:defRPr>
                <a:solidFill>
                  <a:srgbClr val="DA0002"/>
                </a:solidFill>
              </a:defRPr>
            </a:lvl8pPr>
            <a:lvl9pPr rtl="0"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600200"/>
            <a:ext cx="39945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cxnSp>
        <p:nvCxnSpPr>
          <p:cNvPr id="21" name="Shape 21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defRPr>
                <a:solidFill>
                  <a:schemeClr val="accent1"/>
                </a:solidFill>
              </a:defRPr>
            </a:lvl1pPr>
            <a:lvl2pPr rtl="0">
              <a:defRPr>
                <a:solidFill>
                  <a:schemeClr val="accent1"/>
                </a:solidFill>
              </a:defRPr>
            </a:lvl2pPr>
            <a:lvl3pPr rtl="0">
              <a:defRPr>
                <a:solidFill>
                  <a:schemeClr val="accent1"/>
                </a:solidFill>
              </a:defRPr>
            </a:lvl3pPr>
            <a:lvl4pPr rtl="0">
              <a:defRPr>
                <a:solidFill>
                  <a:schemeClr val="accent1"/>
                </a:solidFill>
              </a:defRPr>
            </a:lvl4pPr>
            <a:lvl5pPr rtl="0">
              <a:defRPr>
                <a:solidFill>
                  <a:schemeClr val="accent1"/>
                </a:solidFill>
              </a:defRPr>
            </a:lvl5pPr>
            <a:lvl6pPr rtl="0">
              <a:defRPr>
                <a:solidFill>
                  <a:schemeClr val="accent1"/>
                </a:solidFill>
              </a:defRPr>
            </a:lvl6pPr>
            <a:lvl7pPr rtl="0">
              <a:defRPr>
                <a:solidFill>
                  <a:schemeClr val="accent1"/>
                </a:solidFill>
              </a:defRPr>
            </a:lvl7pPr>
            <a:lvl8pPr rtl="0">
              <a:defRPr>
                <a:solidFill>
                  <a:schemeClr val="accent1"/>
                </a:solidFill>
              </a:defRPr>
            </a:lvl8pPr>
            <a:lvl9pPr rtl="0"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524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_ONLY">
  <p:cSld name="CAPTION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1pPr>
            <a:lvl2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4pPr>
            <a:lvl5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  <a:defRPr sz="1800">
                <a:solidFill>
                  <a:schemeClr val="dk1"/>
                </a:solidFill>
              </a:defRPr>
            </a:lvl7pPr>
            <a:lvl8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marL="285750" indent="-2857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27" name="Shape 27"/>
          <p:cNvCxnSpPr/>
          <p:nvPr/>
        </p:nvCxnSpPr>
        <p:spPr>
          <a:xfrm>
            <a:off x="457200" y="5757014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indent="228600" algn="l" rtl="0">
              <a:spcBef>
                <a:spcPts val="0"/>
              </a:spcBef>
              <a:buClr>
                <a:schemeClr val="accent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342900" algn="l" rtl="0">
              <a:spcBef>
                <a:spcPts val="600"/>
              </a:spcBef>
              <a:buClr>
                <a:schemeClr val="dk1"/>
              </a:buClr>
              <a:buSzPct val="166666"/>
              <a:buFont typeface="Arial"/>
              <a:buChar char="•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indent="-285750"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143000" indent="-228600"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971800" indent="-228600" algn="l" rtl="0">
              <a:spcBef>
                <a:spcPts val="360"/>
              </a:spcBef>
              <a:buClr>
                <a:schemeClr val="dk1"/>
              </a:buClr>
              <a:buSzPct val="166666"/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4290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886200" indent="-228600"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669767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ctrTitle"/>
          </p:nvPr>
        </p:nvSpPr>
        <p:spPr>
          <a:xfrm>
            <a:off x="457200" y="751679"/>
            <a:ext cx="8229600" cy="40124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 sz="6000"/>
              <a:t>Wheelock Chapter II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subTitle" idx="1"/>
          </p:nvPr>
        </p:nvSpPr>
        <p:spPr>
          <a:xfrm>
            <a:off x="457200" y="4955189"/>
            <a:ext cx="8229600" cy="1643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/>
              <a:t>First Declension Nouns and Adjectives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Translate the following nouns</a:t>
            </a:r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puellam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puellās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puellae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patriās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patria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/>
              <a:t>patriā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 smtClean="0"/>
              <a:t>p</a:t>
            </a:r>
            <a:r>
              <a:rPr lang="en-US" dirty="0" err="1" smtClean="0"/>
              <a:t>oen</a:t>
            </a:r>
            <a:r>
              <a:rPr lang="en" dirty="0" smtClean="0"/>
              <a:t>ārum</a:t>
            </a:r>
            <a:endParaRPr lang="en" dirty="0"/>
          </a:p>
          <a:p>
            <a:pPr marL="457200" lvl="0" indent="-4191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dirty="0" smtClean="0"/>
              <a:t>p</a:t>
            </a:r>
            <a:r>
              <a:rPr lang="en-US" dirty="0" err="1" smtClean="0"/>
              <a:t>oe</a:t>
            </a:r>
            <a:r>
              <a:rPr lang="en" dirty="0" smtClean="0"/>
              <a:t>nīs</a:t>
            </a:r>
            <a:endParaRPr lang="en" dirty="0"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Adjectives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 b="1"/>
              <a:t>Adjectives must agree with the nouns they modify in number, gender, and case!</a:t>
            </a:r>
          </a:p>
          <a:p>
            <a:endParaRPr lang="en" b="1"/>
          </a:p>
          <a:p>
            <a:pPr>
              <a:buNone/>
            </a:pPr>
            <a:r>
              <a:rPr lang="en"/>
              <a:t>Adjectives often follow the noun they modify (e.g. </a:t>
            </a:r>
            <a:r>
              <a:rPr lang="en" i="1"/>
              <a:t>porta magna </a:t>
            </a:r>
            <a:r>
              <a:rPr lang="en"/>
              <a:t>= the great gate)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Translate into Latin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By money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great life</a:t>
            </a:r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of the girl</a:t>
            </a:r>
          </a:p>
          <a:p>
            <a:pPr marL="457200" lvl="0" indent="-41910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to the girls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7"/>
            <a:ext cx="9144000" cy="1143000"/>
          </a:xfrm>
        </p:spPr>
        <p:txBody>
          <a:bodyPr/>
          <a:lstStyle/>
          <a:p>
            <a:r>
              <a:rPr lang="en-US" sz="3200" dirty="0" smtClean="0"/>
              <a:t>Circle subjects. Underline direct objects.</a:t>
            </a:r>
            <a:br>
              <a:rPr lang="en-US" sz="3200" dirty="0" smtClean="0"/>
            </a:br>
            <a:r>
              <a:rPr lang="en-US" sz="3200" dirty="0" smtClean="0"/>
              <a:t>	Translate.</a:t>
            </a:r>
            <a:endParaRPr lang="en-US" sz="32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latin typeface="Book Antiqua"/>
                <a:cs typeface="Book Antiqua"/>
              </a:rPr>
              <a:t>Nautae</a:t>
            </a:r>
            <a:r>
              <a:rPr lang="en-US" dirty="0" smtClean="0">
                <a:latin typeface="Book Antiqua"/>
                <a:cs typeface="Book Antiqua"/>
              </a:rPr>
              <a:t> </a:t>
            </a:r>
            <a:r>
              <a:rPr lang="en-US" dirty="0" err="1" smtClean="0">
                <a:latin typeface="Book Antiqua"/>
                <a:cs typeface="Book Antiqua"/>
              </a:rPr>
              <a:t>rosās</a:t>
            </a:r>
            <a:r>
              <a:rPr lang="en-US" dirty="0" smtClean="0">
                <a:latin typeface="Book Antiqua"/>
                <a:cs typeface="Book Antiqua"/>
              </a:rPr>
              <a:t> </a:t>
            </a:r>
            <a:r>
              <a:rPr lang="en-US" dirty="0" err="1" smtClean="0">
                <a:latin typeface="Book Antiqua"/>
                <a:cs typeface="Book Antiqua"/>
              </a:rPr>
              <a:t>puellīs</a:t>
            </a:r>
            <a:r>
              <a:rPr lang="en-US" dirty="0" smtClean="0">
                <a:latin typeface="Book Antiqua"/>
                <a:cs typeface="Book Antiqua"/>
              </a:rPr>
              <a:t> </a:t>
            </a:r>
            <a:r>
              <a:rPr lang="en-US" dirty="0" err="1" smtClean="0">
                <a:latin typeface="Book Antiqua"/>
                <a:cs typeface="Book Antiqua"/>
              </a:rPr>
              <a:t>dant</a:t>
            </a:r>
            <a:r>
              <a:rPr lang="en-US" dirty="0" smtClean="0">
                <a:latin typeface="Book Antiqua"/>
                <a:cs typeface="Book Antiqua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Book Antiqua"/>
              <a:cs typeface="Book Antiqua"/>
            </a:endParaRPr>
          </a:p>
          <a:p>
            <a:r>
              <a:rPr lang="en-US" dirty="0" err="1" smtClean="0">
                <a:latin typeface="Book Antiqua"/>
                <a:cs typeface="Book Antiqua"/>
              </a:rPr>
              <a:t>Nautīs</a:t>
            </a:r>
            <a:r>
              <a:rPr lang="en-US" dirty="0" smtClean="0">
                <a:latin typeface="Book Antiqua"/>
                <a:cs typeface="Book Antiqua"/>
              </a:rPr>
              <a:t> </a:t>
            </a:r>
            <a:r>
              <a:rPr lang="en-US" dirty="0" err="1" smtClean="0">
                <a:latin typeface="Book Antiqua"/>
                <a:cs typeface="Book Antiqua"/>
              </a:rPr>
              <a:t>rosās</a:t>
            </a:r>
            <a:r>
              <a:rPr lang="en-US" dirty="0" smtClean="0">
                <a:latin typeface="Book Antiqua"/>
                <a:cs typeface="Book Antiqua"/>
              </a:rPr>
              <a:t> </a:t>
            </a:r>
            <a:r>
              <a:rPr lang="en-US" dirty="0" err="1" smtClean="0">
                <a:latin typeface="Book Antiqua"/>
                <a:cs typeface="Book Antiqua"/>
              </a:rPr>
              <a:t>puellae</a:t>
            </a:r>
            <a:r>
              <a:rPr lang="en-US" dirty="0" smtClean="0">
                <a:latin typeface="Book Antiqua"/>
                <a:cs typeface="Book Antiqua"/>
              </a:rPr>
              <a:t> </a:t>
            </a:r>
            <a:r>
              <a:rPr lang="en-US" dirty="0" err="1" smtClean="0">
                <a:latin typeface="Book Antiqua"/>
                <a:cs typeface="Book Antiqua"/>
              </a:rPr>
              <a:t>dant</a:t>
            </a:r>
            <a:r>
              <a:rPr lang="en-US" dirty="0" smtClean="0">
                <a:latin typeface="Book Antiqua"/>
                <a:cs typeface="Book Antiqua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Book Antiqua"/>
              <a:cs typeface="Book Antiqua"/>
            </a:endParaRPr>
          </a:p>
          <a:p>
            <a:r>
              <a:rPr lang="en-US" dirty="0" err="1" smtClean="0">
                <a:latin typeface="Book Antiqua"/>
                <a:cs typeface="Book Antiqua"/>
              </a:rPr>
              <a:t>Poēta</a:t>
            </a:r>
            <a:r>
              <a:rPr lang="en-US" dirty="0" smtClean="0">
                <a:latin typeface="Book Antiqua"/>
                <a:cs typeface="Book Antiqua"/>
              </a:rPr>
              <a:t> </a:t>
            </a:r>
            <a:r>
              <a:rPr lang="en-US" dirty="0" err="1" smtClean="0">
                <a:latin typeface="Book Antiqua"/>
                <a:cs typeface="Book Antiqua"/>
              </a:rPr>
              <a:t>puellās</a:t>
            </a:r>
            <a:r>
              <a:rPr lang="en-US" dirty="0" smtClean="0">
                <a:latin typeface="Book Antiqua"/>
                <a:cs typeface="Book Antiqua"/>
              </a:rPr>
              <a:t> </a:t>
            </a:r>
            <a:r>
              <a:rPr lang="en-US" dirty="0" err="1" smtClean="0">
                <a:latin typeface="Book Antiqua"/>
                <a:cs typeface="Book Antiqua"/>
              </a:rPr>
              <a:t>multās</a:t>
            </a:r>
            <a:r>
              <a:rPr lang="en-US" dirty="0" smtClean="0">
                <a:latin typeface="Book Antiqua"/>
                <a:cs typeface="Book Antiqua"/>
              </a:rPr>
              <a:t> </a:t>
            </a:r>
            <a:r>
              <a:rPr lang="en-US" dirty="0" err="1" smtClean="0">
                <a:latin typeface="Book Antiqua"/>
                <a:cs typeface="Book Antiqua"/>
              </a:rPr>
              <a:t>amat</a:t>
            </a:r>
            <a:r>
              <a:rPr lang="en-US" dirty="0" smtClean="0">
                <a:latin typeface="Book Antiqua"/>
                <a:cs typeface="Book Antiqua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Book Antiqua"/>
              <a:cs typeface="Book Antiqua"/>
            </a:endParaRPr>
          </a:p>
          <a:p>
            <a:r>
              <a:rPr lang="en-US" dirty="0" smtClean="0">
                <a:latin typeface="Book Antiqua"/>
                <a:cs typeface="Book Antiqua"/>
              </a:rPr>
              <a:t>Magnus </a:t>
            </a:r>
            <a:r>
              <a:rPr lang="en-US" dirty="0" err="1" smtClean="0">
                <a:latin typeface="Book Antiqua"/>
                <a:cs typeface="Book Antiqua"/>
              </a:rPr>
              <a:t>poēta</a:t>
            </a:r>
            <a:r>
              <a:rPr lang="en-US" dirty="0" smtClean="0">
                <a:latin typeface="Book Antiqua"/>
                <a:cs typeface="Book Antiqua"/>
              </a:rPr>
              <a:t> </a:t>
            </a:r>
            <a:r>
              <a:rPr lang="en-US" dirty="0" err="1" smtClean="0">
                <a:latin typeface="Book Antiqua"/>
                <a:cs typeface="Book Antiqua"/>
              </a:rPr>
              <a:t>nōn</a:t>
            </a:r>
            <a:r>
              <a:rPr lang="en-US" dirty="0" smtClean="0">
                <a:latin typeface="Book Antiqua"/>
                <a:cs typeface="Book Antiqua"/>
              </a:rPr>
              <a:t> </a:t>
            </a:r>
            <a:r>
              <a:rPr lang="en-US" dirty="0" err="1" smtClean="0">
                <a:latin typeface="Book Antiqua"/>
                <a:cs typeface="Book Antiqua"/>
              </a:rPr>
              <a:t>est</a:t>
            </a:r>
            <a:r>
              <a:rPr lang="en-US" dirty="0" smtClean="0">
                <a:latin typeface="Book Antiqua"/>
                <a:cs typeface="Book Antiqua"/>
              </a:rPr>
              <a:t> sine </a:t>
            </a:r>
            <a:r>
              <a:rPr lang="en-US" dirty="0" err="1" smtClean="0">
                <a:latin typeface="Book Antiqua"/>
                <a:cs typeface="Book Antiqua"/>
              </a:rPr>
              <a:t>famā</a:t>
            </a:r>
            <a:r>
              <a:rPr lang="en-US" dirty="0" smtClean="0">
                <a:latin typeface="Book Antiqua"/>
                <a:cs typeface="Book Antiqua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Book Antiqua"/>
              <a:cs typeface="Book Antiqua"/>
            </a:endParaRPr>
          </a:p>
          <a:p>
            <a:r>
              <a:rPr lang="en-US" dirty="0" err="1" smtClean="0">
                <a:latin typeface="Book Antiqua"/>
                <a:cs typeface="Book Antiqua"/>
              </a:rPr>
              <a:t>Formam</a:t>
            </a:r>
            <a:r>
              <a:rPr lang="en-US" dirty="0" smtClean="0">
                <a:latin typeface="Book Antiqua"/>
                <a:cs typeface="Book Antiqua"/>
              </a:rPr>
              <a:t> </a:t>
            </a:r>
            <a:r>
              <a:rPr lang="en-US" dirty="0" err="1" smtClean="0">
                <a:latin typeface="Book Antiqua"/>
                <a:cs typeface="Book Antiqua"/>
              </a:rPr>
              <a:t>puellae</a:t>
            </a:r>
            <a:r>
              <a:rPr lang="en-US" dirty="0" smtClean="0">
                <a:latin typeface="Book Antiqua"/>
                <a:cs typeface="Book Antiqua"/>
              </a:rPr>
              <a:t> </a:t>
            </a:r>
            <a:r>
              <a:rPr lang="en-US" dirty="0" err="1" smtClean="0">
                <a:latin typeface="Book Antiqua"/>
                <a:cs typeface="Book Antiqua"/>
              </a:rPr>
              <a:t>meae</a:t>
            </a:r>
            <a:r>
              <a:rPr lang="en-US" dirty="0" smtClean="0">
                <a:latin typeface="Book Antiqua"/>
                <a:cs typeface="Book Antiqua"/>
              </a:rPr>
              <a:t> </a:t>
            </a:r>
            <a:r>
              <a:rPr lang="en-US" dirty="0" err="1" smtClean="0">
                <a:latin typeface="Book Antiqua"/>
                <a:cs typeface="Book Antiqua"/>
              </a:rPr>
              <a:t>videō</a:t>
            </a:r>
            <a:r>
              <a:rPr lang="en-US" dirty="0" smtClean="0">
                <a:latin typeface="Book Antiqua"/>
                <a:cs typeface="Book Antiqua"/>
              </a:rPr>
              <a:t>.</a:t>
            </a:r>
            <a:endParaRPr lang="en-US" dirty="0">
              <a:latin typeface="Book Antiqua"/>
              <a:cs typeface="Book Antiqua"/>
            </a:endParaRPr>
          </a:p>
        </p:txBody>
      </p:sp>
    </p:spTree>
    <p:extLst>
      <p:ext uri="{BB962C8B-B14F-4D97-AF65-F5344CB8AC3E}">
        <p14:creationId xmlns:p14="http://schemas.microsoft.com/office/powerpoint/2010/main" val="12373916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Identify the case of the underlined noun.  Then, translate.</a:t>
            </a: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Salvē, Ō </a:t>
            </a:r>
            <a:r>
              <a:rPr lang="en" u="sng"/>
              <a:t>patria</a:t>
            </a:r>
            <a:r>
              <a:rPr lang="en"/>
              <a:t>!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u="sng"/>
              <a:t>Fāma</a:t>
            </a:r>
            <a:r>
              <a:rPr lang="en"/>
              <a:t> et sententia volant.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Dā </a:t>
            </a:r>
            <a:r>
              <a:rPr lang="en" u="sng"/>
              <a:t>veniam</a:t>
            </a:r>
            <a:r>
              <a:rPr lang="en"/>
              <a:t> puellae.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Clēmentia tua </a:t>
            </a:r>
            <a:r>
              <a:rPr lang="en" u="sng"/>
              <a:t>multās vītās</a:t>
            </a:r>
            <a:r>
              <a:rPr lang="en"/>
              <a:t> servat.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Philosophia est ars </a:t>
            </a:r>
            <a:r>
              <a:rPr lang="en" u="sng"/>
              <a:t>vitae</a:t>
            </a:r>
            <a:r>
              <a:rPr lang="en"/>
              <a:t>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buNone/>
            </a:pPr>
            <a:r>
              <a:rPr lang="en"/>
              <a:t>Identify the case of the underlined noun.  Then, translate.</a:t>
            </a:r>
          </a:p>
        </p:txBody>
      </p:sp>
      <p:sp>
        <p:nvSpPr>
          <p:cNvPr id="98" name="Shape 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Mē philosophiae dō.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u="sng"/>
              <a:t>Īra</a:t>
            </a:r>
            <a:r>
              <a:rPr lang="en"/>
              <a:t> creat īnsāniam.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Dēbēmus </a:t>
            </a:r>
            <a:r>
              <a:rPr lang="en" u="sng"/>
              <a:t>īram</a:t>
            </a:r>
            <a:r>
              <a:rPr lang="en"/>
              <a:t> vītāre.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Nūlla avāritia sine </a:t>
            </a:r>
            <a:r>
              <a:rPr lang="en" u="sng"/>
              <a:t>poenā</a:t>
            </a:r>
            <a:r>
              <a:rPr lang="en"/>
              <a:t> est. (nullus = no)</a:t>
            </a:r>
          </a:p>
          <a:p>
            <a:endParaRPr lang="en"/>
          </a:p>
          <a:p>
            <a:pPr marL="457200" lvl="0" indent="-419100" rtl="0"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 u="sng"/>
              <a:t>Rotam</a:t>
            </a:r>
            <a:r>
              <a:rPr lang="en"/>
              <a:t> fortūnae nōn timent.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25038"/>
              </p:ext>
            </p:extLst>
          </p:nvPr>
        </p:nvGraphicFramePr>
        <p:xfrm>
          <a:off x="428624" y="492125"/>
          <a:ext cx="8366126" cy="3901440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4183063"/>
                <a:gridCol w="4183063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Chapter</a:t>
                      </a:r>
                      <a:r>
                        <a:rPr lang="en-US" sz="3600" baseline="0" dirty="0" smtClean="0"/>
                        <a:t> II Vocabulary</a:t>
                      </a:r>
                      <a:endParaRPr lang="en-US" sz="3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A</a:t>
                      </a:r>
                      <a:endParaRPr lang="en-US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b="1" dirty="0" smtClean="0"/>
                        <a:t>B</a:t>
                      </a:r>
                      <a:endParaRPr lang="en-US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1. </a:t>
                      </a:r>
                      <a:r>
                        <a:rPr lang="en-US" sz="3600" dirty="0" err="1" smtClean="0"/>
                        <a:t>pecunia</a:t>
                      </a:r>
                      <a:r>
                        <a:rPr lang="en-US" sz="3600" dirty="0" smtClean="0"/>
                        <a:t>, -</a:t>
                      </a:r>
                      <a:r>
                        <a:rPr lang="en-US" sz="3600" dirty="0" err="1" smtClean="0"/>
                        <a:t>ae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5.</a:t>
                      </a:r>
                      <a:r>
                        <a:rPr lang="en-US" sz="3600" baseline="0" dirty="0" smtClean="0"/>
                        <a:t> </a:t>
                      </a:r>
                      <a:r>
                        <a:rPr lang="en-US" sz="3600" baseline="0" dirty="0" err="1" smtClean="0"/>
                        <a:t>magnus</a:t>
                      </a:r>
                      <a:r>
                        <a:rPr lang="en-US" sz="3600" baseline="0" dirty="0" smtClean="0"/>
                        <a:t>, -a, -um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2. vita, -</a:t>
                      </a:r>
                      <a:r>
                        <a:rPr lang="en-US" sz="3600" dirty="0" err="1" smtClean="0"/>
                        <a:t>ae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6. </a:t>
                      </a:r>
                      <a:r>
                        <a:rPr lang="en-US" sz="3600" dirty="0" err="1" smtClean="0"/>
                        <a:t>sed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3. forma, -</a:t>
                      </a:r>
                      <a:r>
                        <a:rPr lang="en-US" sz="3600" dirty="0" err="1" smtClean="0"/>
                        <a:t>ae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7. sine</a:t>
                      </a:r>
                      <a:endParaRPr lang="en-US" sz="3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4. </a:t>
                      </a:r>
                      <a:r>
                        <a:rPr lang="en-US" sz="3600" dirty="0" err="1" smtClean="0"/>
                        <a:t>multus</a:t>
                      </a:r>
                      <a:r>
                        <a:rPr lang="en-US" sz="3600" dirty="0" smtClean="0"/>
                        <a:t>, -a, -um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8. </a:t>
                      </a:r>
                      <a:r>
                        <a:rPr lang="en-US" sz="3600" dirty="0" err="1" smtClean="0"/>
                        <a:t>puella</a:t>
                      </a:r>
                      <a:r>
                        <a:rPr lang="en-US" sz="3600" dirty="0" smtClean="0"/>
                        <a:t>, -</a:t>
                      </a:r>
                      <a:r>
                        <a:rPr lang="en-US" sz="3600" dirty="0" err="1" smtClean="0"/>
                        <a:t>ae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0" y="4556125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9. Provide an English derivative from Column A.</a:t>
            </a:r>
          </a:p>
          <a:p>
            <a:r>
              <a:rPr lang="en-US" sz="3600" dirty="0" smtClean="0"/>
              <a:t>10. Provide an English derivative from Column B.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736422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dirty="0" smtClean="0"/>
              <a:t>What are the three characteristics of a Latin noun?</a:t>
            </a:r>
          </a:p>
          <a:p>
            <a:endParaRPr lang="en-US" sz="8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In what three ways must an adjective agree with the noun it is modifying?</a:t>
            </a:r>
          </a:p>
          <a:p>
            <a:endParaRPr lang="en-US" sz="8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What case is used for the subject?</a:t>
            </a:r>
          </a:p>
          <a:p>
            <a:endParaRPr lang="en-US" sz="8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Decline and translate </a:t>
            </a:r>
            <a:r>
              <a:rPr lang="en-US" sz="3200" dirty="0" err="1" smtClean="0"/>
              <a:t>nauta</a:t>
            </a:r>
            <a:r>
              <a:rPr lang="en-US" sz="3200" dirty="0" smtClean="0"/>
              <a:t>, </a:t>
            </a:r>
            <a:r>
              <a:rPr lang="en-US" sz="3200" dirty="0" err="1" smtClean="0"/>
              <a:t>nautae</a:t>
            </a:r>
            <a:r>
              <a:rPr lang="en-US" sz="3200" dirty="0" smtClean="0"/>
              <a:t> (sailor).</a:t>
            </a:r>
          </a:p>
          <a:p>
            <a:endParaRPr lang="en-US" sz="800" dirty="0" smtClean="0"/>
          </a:p>
          <a:p>
            <a:pPr marL="514350" indent="-514350">
              <a:buAutoNum type="arabicPeriod"/>
            </a:pPr>
            <a:r>
              <a:rPr lang="en-US" sz="3200" dirty="0" smtClean="0"/>
              <a:t>Translate the sentence and </a:t>
            </a:r>
            <a:r>
              <a:rPr lang="en-US" sz="3200" b="1" dirty="0" smtClean="0"/>
              <a:t>give the case of the underlined word.</a:t>
            </a:r>
            <a:endParaRPr lang="en-US" sz="3200" dirty="0" smtClean="0"/>
          </a:p>
          <a:p>
            <a:pPr marL="514350" lvl="1" indent="-514350">
              <a:buFont typeface="+mj-lt"/>
              <a:buAutoNum type="alphaLcPeriod"/>
            </a:pPr>
            <a:r>
              <a:rPr lang="en-US" sz="3200" dirty="0" err="1" smtClean="0"/>
              <a:t>Poēta</a:t>
            </a:r>
            <a:r>
              <a:rPr lang="en-US" sz="3200" dirty="0" smtClean="0"/>
              <a:t> </a:t>
            </a:r>
            <a:r>
              <a:rPr lang="en-US" sz="3200" u="sng" dirty="0" err="1" smtClean="0"/>
              <a:t>puellās</a:t>
            </a:r>
            <a:r>
              <a:rPr lang="en-US" sz="3200" dirty="0" smtClean="0"/>
              <a:t> </a:t>
            </a:r>
            <a:r>
              <a:rPr lang="en-US" sz="3200" dirty="0" err="1" smtClean="0"/>
              <a:t>multās</a:t>
            </a:r>
            <a:r>
              <a:rPr lang="en-US" sz="3200" dirty="0" smtClean="0"/>
              <a:t> </a:t>
            </a:r>
            <a:r>
              <a:rPr lang="en-US" sz="3200" dirty="0" err="1" smtClean="0"/>
              <a:t>amat</a:t>
            </a:r>
            <a:r>
              <a:rPr lang="en-US" sz="3200" dirty="0" smtClean="0"/>
              <a:t>.</a:t>
            </a:r>
          </a:p>
          <a:p>
            <a:pPr marL="514350" lvl="1" indent="-514350">
              <a:buFont typeface="+mj-lt"/>
              <a:buAutoNum type="alphaLcPeriod"/>
            </a:pPr>
            <a:r>
              <a:rPr lang="en-US" sz="3200" dirty="0" err="1" smtClean="0"/>
              <a:t>Dā</a:t>
            </a:r>
            <a:r>
              <a:rPr lang="en-US" sz="3200" dirty="0" smtClean="0"/>
              <a:t> </a:t>
            </a:r>
            <a:r>
              <a:rPr lang="en-US" sz="3200" dirty="0" err="1" smtClean="0"/>
              <a:t>veniam</a:t>
            </a:r>
            <a:r>
              <a:rPr lang="en-US" sz="3200" dirty="0" smtClean="0"/>
              <a:t> </a:t>
            </a:r>
            <a:r>
              <a:rPr lang="en-US" sz="3200" u="sng" dirty="0" err="1" smtClean="0"/>
              <a:t>puellae</a:t>
            </a:r>
            <a:r>
              <a:rPr lang="en-US" sz="3200" dirty="0" smtClean="0"/>
              <a:t>.</a:t>
            </a:r>
          </a:p>
          <a:p>
            <a:pPr marL="514350" lvl="1" indent="-514350">
              <a:buFont typeface="+mj-lt"/>
              <a:buAutoNum type="alphaLcPeriod"/>
            </a:pPr>
            <a:r>
              <a:rPr lang="en-US" sz="3200" u="sng" dirty="0" err="1" smtClean="0"/>
              <a:t>Poēta</a:t>
            </a:r>
            <a:r>
              <a:rPr lang="en-US" sz="3200" dirty="0" smtClean="0"/>
              <a:t> </a:t>
            </a:r>
            <a:r>
              <a:rPr lang="en-US" sz="3200" dirty="0" err="1" smtClean="0"/>
              <a:t>puellam</a:t>
            </a:r>
            <a:r>
              <a:rPr lang="en-US" sz="3200" dirty="0" smtClean="0"/>
              <a:t> </a:t>
            </a:r>
            <a:r>
              <a:rPr lang="en-US" sz="3200" dirty="0" err="1" smtClean="0"/>
              <a:t>nōn</a:t>
            </a:r>
            <a:r>
              <a:rPr lang="en-US" sz="3200" dirty="0" smtClean="0"/>
              <a:t> </a:t>
            </a:r>
            <a:r>
              <a:rPr lang="en-US" sz="3200" dirty="0" err="1" smtClean="0"/>
              <a:t>amat</a:t>
            </a:r>
            <a:r>
              <a:rPr lang="en-US" sz="3200" dirty="0" smtClean="0"/>
              <a:t>.</a:t>
            </a:r>
          </a:p>
          <a:p>
            <a:pPr marL="514350" lvl="1" indent="-514350">
              <a:buFont typeface="+mj-lt"/>
              <a:buAutoNum type="alphaLcPeriod"/>
            </a:pPr>
            <a:r>
              <a:rPr lang="en-US" sz="3200" dirty="0" err="1" smtClean="0"/>
              <a:t>Obdūrō</a:t>
            </a:r>
            <a:r>
              <a:rPr lang="en-US" sz="3200" dirty="0" smtClean="0"/>
              <a:t>, </a:t>
            </a:r>
            <a:r>
              <a:rPr lang="en-US" sz="3200" u="sng" dirty="0" smtClean="0"/>
              <a:t>mea</a:t>
            </a:r>
            <a:r>
              <a:rPr lang="en-US" sz="3200" dirty="0" smtClean="0"/>
              <a:t> </a:t>
            </a:r>
            <a:r>
              <a:rPr lang="en-US" sz="3200" dirty="0" err="1" smtClean="0"/>
              <a:t>puella</a:t>
            </a:r>
            <a:r>
              <a:rPr lang="en-US" sz="3200" dirty="0" smtClean="0"/>
              <a:t>—</a:t>
            </a:r>
            <a:r>
              <a:rPr lang="en-US" sz="3200" dirty="0" err="1" smtClean="0"/>
              <a:t>sed</a:t>
            </a:r>
            <a:r>
              <a:rPr lang="en-US" sz="3200" dirty="0" smtClean="0"/>
              <a:t> sine </a:t>
            </a:r>
            <a:r>
              <a:rPr lang="en-US" sz="3200" dirty="0" err="1" smtClean="0"/>
              <a:t>tē</a:t>
            </a:r>
            <a:r>
              <a:rPr lang="en-US" sz="3200" dirty="0" smtClean="0"/>
              <a:t> </a:t>
            </a:r>
            <a:r>
              <a:rPr lang="en-US" sz="3200" dirty="0" err="1" smtClean="0"/>
              <a:t>nōn</a:t>
            </a:r>
            <a:r>
              <a:rPr lang="en-US" sz="3200" dirty="0" smtClean="0"/>
              <a:t> </a:t>
            </a:r>
            <a:r>
              <a:rPr lang="en-US" sz="3200" dirty="0" err="1" smtClean="0"/>
              <a:t>valeō</a:t>
            </a:r>
            <a:r>
              <a:rPr lang="en-U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33170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285875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BONUS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Literally meaning “I will love you,” what does </a:t>
            </a:r>
            <a:r>
              <a:rPr lang="en-US" sz="3200" i="1" dirty="0" err="1" smtClean="0"/>
              <a:t>amabō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tē</a:t>
            </a:r>
            <a:r>
              <a:rPr lang="en-US" sz="3200" dirty="0" smtClean="0"/>
              <a:t> mean idiomatically?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What does </a:t>
            </a:r>
            <a:r>
              <a:rPr lang="en-US" sz="3200" i="1" dirty="0" smtClean="0"/>
              <a:t>Ad </a:t>
            </a:r>
            <a:r>
              <a:rPr lang="en-US" sz="3200" i="1" dirty="0" err="1" smtClean="0"/>
              <a:t>astra</a:t>
            </a:r>
            <a:r>
              <a:rPr lang="en-US" sz="3200" i="1" dirty="0" smtClean="0"/>
              <a:t> per </a:t>
            </a:r>
            <a:r>
              <a:rPr lang="en-US" sz="3200" i="1" dirty="0" err="1" smtClean="0"/>
              <a:t>aspera</a:t>
            </a:r>
            <a:r>
              <a:rPr lang="en-US" sz="3200" dirty="0" smtClean="0"/>
              <a:t> mean?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As we know, Romulus killed his brother, Remus, and gave his own name to Rome.  What year did this happen?</a:t>
            </a:r>
          </a:p>
        </p:txBody>
      </p:sp>
    </p:spTree>
    <p:extLst>
      <p:ext uri="{BB962C8B-B14F-4D97-AF65-F5344CB8AC3E}">
        <p14:creationId xmlns:p14="http://schemas.microsoft.com/office/powerpoint/2010/main" val="3376100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Nouns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Latin is an </a:t>
            </a:r>
            <a:r>
              <a:rPr lang="en" u="sng"/>
              <a:t>inflected</a:t>
            </a:r>
            <a:r>
              <a:rPr lang="en"/>
              <a:t> language</a:t>
            </a:r>
          </a:p>
          <a:p>
            <a:pPr marL="457200" lvl="0" indent="-41910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Nouns have </a:t>
            </a:r>
            <a:r>
              <a:rPr lang="en" b="1" u="sng"/>
              <a:t>number</a:t>
            </a:r>
            <a:r>
              <a:rPr lang="en"/>
              <a:t>, </a:t>
            </a:r>
            <a:r>
              <a:rPr lang="en" b="1" u="sng"/>
              <a:t>gender</a:t>
            </a:r>
            <a:r>
              <a:rPr lang="en"/>
              <a:t>, and </a:t>
            </a:r>
            <a:r>
              <a:rPr lang="en" b="1" u="sng"/>
              <a:t>case</a:t>
            </a:r>
            <a:r>
              <a:rPr lang="en"/>
              <a:t>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Nominative and Accusative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6459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Underline nominative cases and translate.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buSzPct val="107000"/>
              <a:buFont typeface="+mj-lt"/>
              <a:buAutoNum type="arabicPeriod"/>
            </a:pPr>
            <a:r>
              <a:rPr lang="en-US" dirty="0" err="1" smtClean="0"/>
              <a:t>Nauta</a:t>
            </a:r>
            <a:r>
              <a:rPr lang="en-US" dirty="0" smtClean="0"/>
              <a:t> </a:t>
            </a:r>
            <a:r>
              <a:rPr lang="en-US" dirty="0" err="1" smtClean="0"/>
              <a:t>puellam</a:t>
            </a:r>
            <a:r>
              <a:rPr lang="en-US" dirty="0" smtClean="0"/>
              <a:t> </a:t>
            </a:r>
            <a:r>
              <a:rPr lang="en-US" dirty="0" err="1" smtClean="0"/>
              <a:t>amat</a:t>
            </a:r>
            <a:r>
              <a:rPr lang="en-US" dirty="0" smtClean="0"/>
              <a:t>.</a:t>
            </a:r>
          </a:p>
          <a:p>
            <a:pPr marL="514350" indent="-514350">
              <a:buSzPct val="107000"/>
              <a:buFont typeface="+mj-lt"/>
              <a:buAutoNum type="arabicPeriod"/>
            </a:pPr>
            <a:r>
              <a:rPr lang="en-US" dirty="0" err="1" smtClean="0"/>
              <a:t>Puella</a:t>
            </a:r>
            <a:r>
              <a:rPr lang="en-US" dirty="0" smtClean="0"/>
              <a:t> </a:t>
            </a:r>
            <a:r>
              <a:rPr lang="en-US" dirty="0" err="1" smtClean="0"/>
              <a:t>rosam</a:t>
            </a:r>
            <a:r>
              <a:rPr lang="en-US" dirty="0" smtClean="0"/>
              <a:t> </a:t>
            </a:r>
            <a:r>
              <a:rPr lang="en-US" dirty="0" err="1" smtClean="0"/>
              <a:t>amat</a:t>
            </a:r>
            <a:r>
              <a:rPr lang="en-US" dirty="0" smtClean="0"/>
              <a:t>.</a:t>
            </a:r>
          </a:p>
          <a:p>
            <a:pPr marL="514350" indent="-514350">
              <a:buSzPct val="107000"/>
              <a:buFont typeface="+mj-lt"/>
              <a:buAutoNum type="arabicPeriod"/>
            </a:pPr>
            <a:r>
              <a:rPr lang="en-US" dirty="0" err="1" smtClean="0"/>
              <a:t>Nautae</a:t>
            </a:r>
            <a:r>
              <a:rPr lang="en-US" dirty="0" smtClean="0"/>
              <a:t> </a:t>
            </a:r>
            <a:r>
              <a:rPr lang="en-US" dirty="0" err="1" smtClean="0"/>
              <a:t>puellas</a:t>
            </a:r>
            <a:r>
              <a:rPr lang="en-US" dirty="0" smtClean="0"/>
              <a:t> </a:t>
            </a:r>
            <a:r>
              <a:rPr lang="en-US" dirty="0" err="1" smtClean="0"/>
              <a:t>monent</a:t>
            </a:r>
            <a:r>
              <a:rPr lang="en-US" dirty="0" smtClean="0"/>
              <a:t>.</a:t>
            </a:r>
          </a:p>
          <a:p>
            <a:pPr marL="514350" indent="-514350">
              <a:buSzPct val="107000"/>
              <a:buFont typeface="+mj-lt"/>
              <a:buAutoNum type="arabicPeriod"/>
            </a:pPr>
            <a:r>
              <a:rPr lang="en-US" dirty="0" err="1" smtClean="0"/>
              <a:t>Portae</a:t>
            </a:r>
            <a:r>
              <a:rPr lang="en-US" dirty="0" smtClean="0"/>
              <a:t> </a:t>
            </a:r>
            <a:r>
              <a:rPr lang="en-US" dirty="0" err="1" smtClean="0"/>
              <a:t>valent</a:t>
            </a:r>
            <a:r>
              <a:rPr lang="en-US" dirty="0" smtClean="0"/>
              <a:t>.</a:t>
            </a:r>
          </a:p>
          <a:p>
            <a:pPr marL="514350" indent="-514350">
              <a:buSzPct val="107000"/>
              <a:buFont typeface="+mj-lt"/>
              <a:buAutoNum type="arabicPeriod"/>
            </a:pPr>
            <a:r>
              <a:rPr lang="en-US" dirty="0" err="1" smtClean="0"/>
              <a:t>Puella</a:t>
            </a:r>
            <a:r>
              <a:rPr lang="en-US" dirty="0" smtClean="0"/>
              <a:t> </a:t>
            </a:r>
            <a:r>
              <a:rPr lang="en-US" dirty="0" err="1" smtClean="0"/>
              <a:t>poetam</a:t>
            </a:r>
            <a:r>
              <a:rPr lang="en-US" dirty="0" smtClean="0"/>
              <a:t> </a:t>
            </a:r>
            <a:r>
              <a:rPr lang="en-US" dirty="0" err="1" smtClean="0"/>
              <a:t>vocat</a:t>
            </a:r>
            <a:r>
              <a:rPr lang="en-US" dirty="0" smtClean="0"/>
              <a:t>.</a:t>
            </a:r>
          </a:p>
          <a:p>
            <a:pPr marL="514350" indent="-514350">
              <a:buSzPct val="107000"/>
              <a:buFont typeface="+mj-lt"/>
              <a:buAutoNum type="arabicPeriod"/>
            </a:pPr>
            <a:r>
              <a:rPr lang="en-US" dirty="0" err="1" smtClean="0"/>
              <a:t>Nauta</a:t>
            </a:r>
            <a:r>
              <a:rPr lang="en-US" dirty="0" smtClean="0"/>
              <a:t> </a:t>
            </a:r>
            <a:r>
              <a:rPr lang="en-US" dirty="0" err="1" smtClean="0"/>
              <a:t>pecuniam</a:t>
            </a:r>
            <a:r>
              <a:rPr lang="en-US" dirty="0" smtClean="0"/>
              <a:t> </a:t>
            </a:r>
            <a:r>
              <a:rPr lang="en-US" dirty="0" err="1" smtClean="0"/>
              <a:t>videt</a:t>
            </a:r>
            <a:r>
              <a:rPr lang="en-US" dirty="0" smtClean="0"/>
              <a:t>, </a:t>
            </a:r>
            <a:r>
              <a:rPr lang="en-US" dirty="0" err="1" smtClean="0"/>
              <a:t>sed</a:t>
            </a:r>
            <a:r>
              <a:rPr lang="en-US" dirty="0" smtClean="0"/>
              <a:t> </a:t>
            </a:r>
            <a:r>
              <a:rPr lang="en-US" dirty="0" err="1" smtClean="0"/>
              <a:t>poeta</a:t>
            </a:r>
            <a:r>
              <a:rPr lang="en-US" dirty="0" smtClean="0"/>
              <a:t> </a:t>
            </a:r>
            <a:r>
              <a:rPr lang="en-US" dirty="0" err="1" smtClean="0"/>
              <a:t>puellas</a:t>
            </a:r>
            <a:r>
              <a:rPr lang="en-US" dirty="0" smtClean="0"/>
              <a:t> </a:t>
            </a:r>
            <a:r>
              <a:rPr lang="en-US" dirty="0" err="1" smtClean="0"/>
              <a:t>videt</a:t>
            </a:r>
            <a:r>
              <a:rPr lang="en-US" dirty="0" smtClean="0"/>
              <a:t>.</a:t>
            </a:r>
          </a:p>
          <a:p>
            <a:pPr marL="514350" indent="-514350">
              <a:buSzPct val="107000"/>
              <a:buFont typeface="+mj-lt"/>
              <a:buAutoNum type="arabicPeriod"/>
            </a:pPr>
            <a:r>
              <a:rPr lang="en-US" dirty="0" err="1" smtClean="0"/>
              <a:t>Poetae</a:t>
            </a:r>
            <a:r>
              <a:rPr lang="en-US" dirty="0" smtClean="0"/>
              <a:t> </a:t>
            </a:r>
            <a:r>
              <a:rPr lang="en-US" dirty="0" err="1" smtClean="0"/>
              <a:t>vitam</a:t>
            </a:r>
            <a:r>
              <a:rPr lang="en-US" dirty="0" smtClean="0"/>
              <a:t> et </a:t>
            </a:r>
            <a:r>
              <a:rPr lang="en-US" dirty="0" err="1" smtClean="0"/>
              <a:t>formam</a:t>
            </a:r>
            <a:r>
              <a:rPr lang="en-US" dirty="0" smtClean="0"/>
              <a:t> </a:t>
            </a:r>
            <a:r>
              <a:rPr lang="en-US" dirty="0" err="1" smtClean="0"/>
              <a:t>amant</a:t>
            </a:r>
            <a:r>
              <a:rPr lang="en-US" dirty="0" smtClean="0"/>
              <a:t>.</a:t>
            </a:r>
          </a:p>
          <a:p>
            <a:pPr marL="514350" indent="-514350">
              <a:buSzPct val="107000"/>
              <a:buFont typeface="+mj-lt"/>
              <a:buAutoNum type="arabicPeriod"/>
            </a:pPr>
            <a:r>
              <a:rPr lang="en-US" dirty="0" smtClean="0"/>
              <a:t>Ira magna </a:t>
            </a:r>
            <a:r>
              <a:rPr lang="en-US" dirty="0" err="1" smtClean="0"/>
              <a:t>poetam</a:t>
            </a:r>
            <a:r>
              <a:rPr lang="en-US" dirty="0" smtClean="0"/>
              <a:t> </a:t>
            </a:r>
            <a:r>
              <a:rPr lang="en-US" dirty="0" err="1" smtClean="0"/>
              <a:t>terret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867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Cases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Nominative Case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Used for the SUBJECT of a sentence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 u="sng"/>
              <a:t>The poet</a:t>
            </a:r>
            <a:r>
              <a:rPr lang="en"/>
              <a:t> is giving roses to the girl.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PREDICATE NOMINATIVE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My daughter is </a:t>
            </a:r>
            <a:r>
              <a:rPr lang="en" u="sng"/>
              <a:t>a poet</a:t>
            </a:r>
            <a:r>
              <a:rPr lang="en"/>
              <a:t>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Genitive Case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Used to indicate POSSESSION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The poems </a:t>
            </a:r>
            <a:r>
              <a:rPr lang="en" u="sng"/>
              <a:t>of the poet</a:t>
            </a:r>
            <a:r>
              <a:rPr lang="en"/>
              <a:t> are terrific.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Dative Case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Used for the INDIRECT OBJECT</a:t>
            </a:r>
          </a:p>
          <a:p>
            <a:pPr marL="1371600" lvl="2" indent="-3810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The poet is giving roses </a:t>
            </a:r>
            <a:r>
              <a:rPr lang="en" u="sng"/>
              <a:t>to the girl</a:t>
            </a:r>
            <a:r>
              <a:rPr lang="en"/>
              <a:t>.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Cases</a:t>
            </a:r>
          </a:p>
        </p:txBody>
      </p:sp>
      <p:sp>
        <p:nvSpPr>
          <p:cNvPr id="50" name="Shape 5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Accusative Case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Used to indicate the DIRECT OBJECT of the verb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The poet is giving </a:t>
            </a:r>
            <a:r>
              <a:rPr lang="en" u="sng"/>
              <a:t>roses</a:t>
            </a:r>
            <a:r>
              <a:rPr lang="en"/>
              <a:t> to the girl.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Ablative Case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Used for, uh, basically extra information</a:t>
            </a:r>
          </a:p>
          <a:p>
            <a:pPr marL="1371600" lvl="2" indent="-381000" rtl="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/>
              <a:t>The poet is giving roses to the girl </a:t>
            </a:r>
            <a:r>
              <a:rPr lang="en" u="sng"/>
              <a:t>with care</a:t>
            </a:r>
            <a:r>
              <a:rPr lang="en"/>
              <a:t>.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lang="en"/>
              <a:t>Vocative Case</a:t>
            </a:r>
          </a:p>
          <a:p>
            <a:pPr marL="914400" lvl="1" indent="-381000" rtl="0">
              <a:buClr>
                <a:schemeClr val="dk1"/>
              </a:buClr>
              <a:buSzPct val="80000"/>
              <a:buFont typeface="Courier New"/>
              <a:buChar char="o"/>
            </a:pPr>
            <a:r>
              <a:rPr lang="en"/>
              <a:t>Used for DIRECT ADDRESS</a:t>
            </a:r>
          </a:p>
          <a:p>
            <a:pPr marL="1371600" lvl="2" indent="-381000">
              <a:buClr>
                <a:schemeClr val="dk1"/>
              </a:buClr>
              <a:buSzPct val="80000"/>
              <a:buFont typeface="Wingdings"/>
              <a:buChar char="§"/>
            </a:pPr>
            <a:r>
              <a:rPr lang="en" u="sng"/>
              <a:t>O poet</a:t>
            </a:r>
            <a:r>
              <a:rPr lang="en"/>
              <a:t>, would you give these roses to the girl?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1st Declension Nouns/Adjectives</a:t>
            </a:r>
          </a:p>
        </p:txBody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-100" y="1600200"/>
            <a:ext cx="91440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buNone/>
            </a:pPr>
            <a:r>
              <a:rPr lang="en"/>
              <a:t>Like we </a:t>
            </a:r>
            <a:r>
              <a:rPr lang="en" i="1"/>
              <a:t>conjugate</a:t>
            </a:r>
            <a:r>
              <a:rPr lang="en"/>
              <a:t> verbs by adding endings to a </a:t>
            </a:r>
            <a:r>
              <a:rPr lang="en" i="1"/>
              <a:t>stem</a:t>
            </a:r>
            <a:r>
              <a:rPr lang="en"/>
              <a:t>, we </a:t>
            </a:r>
            <a:r>
              <a:rPr lang="en" b="1" u="sng"/>
              <a:t>decline</a:t>
            </a:r>
            <a:r>
              <a:rPr lang="en"/>
              <a:t> nouns by adding endings to a </a:t>
            </a:r>
            <a:r>
              <a:rPr lang="en" b="1" u="sng"/>
              <a:t>base</a:t>
            </a:r>
            <a:r>
              <a:rPr lang="en"/>
              <a:t>.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Nouns will be listed by their nominative and genitive forms: </a:t>
            </a:r>
            <a:r>
              <a:rPr lang="en" i="1"/>
              <a:t>poeta, poetae</a:t>
            </a:r>
            <a:r>
              <a:rPr lang="en"/>
              <a:t> (or </a:t>
            </a:r>
            <a:r>
              <a:rPr lang="en" i="1"/>
              <a:t>poeta, -ae</a:t>
            </a:r>
            <a:r>
              <a:rPr lang="en"/>
              <a:t>)</a:t>
            </a:r>
          </a:p>
          <a:p>
            <a:endParaRPr lang="en"/>
          </a:p>
          <a:p>
            <a:pPr lvl="0" rtl="0">
              <a:buNone/>
            </a:pPr>
            <a:r>
              <a:rPr lang="en"/>
              <a:t>*Identify which declension by the genitive</a:t>
            </a:r>
          </a:p>
          <a:p>
            <a:pPr>
              <a:buNone/>
            </a:pPr>
            <a:r>
              <a:rPr lang="en"/>
              <a:t>*Form the base by going to the genitive and dropping the genitive ending (-ae)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457200" y="-106362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Declension of </a:t>
            </a:r>
            <a:r>
              <a:rPr lang="en" i="1"/>
              <a:t>porta, -ae</a:t>
            </a:r>
          </a:p>
        </p:txBody>
      </p:sp>
      <p:graphicFrame>
        <p:nvGraphicFramePr>
          <p:cNvPr id="62" name="Shape 62"/>
          <p:cNvGraphicFramePr/>
          <p:nvPr/>
        </p:nvGraphicFramePr>
        <p:xfrm>
          <a:off x="-6875" y="1490200"/>
          <a:ext cx="9157750" cy="5467490"/>
        </p:xfrm>
        <a:graphic>
          <a:graphicData uri="http://schemas.openxmlformats.org/drawingml/2006/table">
            <a:tbl>
              <a:tblPr>
                <a:noFill/>
                <a:tableStyleId>{8CDEA822-4D32-4271-8083-5CF9821D4910}</a:tableStyleId>
              </a:tblPr>
              <a:tblGrid>
                <a:gridCol w="1831550"/>
                <a:gridCol w="1831550"/>
                <a:gridCol w="1831550"/>
                <a:gridCol w="1831550"/>
                <a:gridCol w="1831550"/>
              </a:tblGrid>
              <a:tr h="727750">
                <a:tc>
                  <a:txBody>
                    <a:bodyPr/>
                    <a:lstStyle/>
                    <a:p>
                      <a:endParaRPr/>
                    </a:p>
                  </a:txBody>
                  <a:tcPr marL="91425" marR="91425" marT="91425" marB="91425"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Singular</a:t>
                      </a: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3000"/>
                        <a:t>Plural</a:t>
                      </a: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277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Nominative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700"/>
                        <a:t>port</a:t>
                      </a:r>
                      <a:r>
                        <a:rPr lang="en" sz="2700" b="1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the gate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700"/>
                        <a:t>port</a:t>
                      </a:r>
                      <a:r>
                        <a:rPr lang="en" sz="2700" b="1">
                          <a:solidFill>
                            <a:srgbClr val="FF0000"/>
                          </a:solidFill>
                        </a:rPr>
                        <a:t>ae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the gates</a:t>
                      </a:r>
                    </a:p>
                  </a:txBody>
                  <a:tcPr marL="91425" marR="91425" marT="91425" marB="91425"/>
                </a:tc>
              </a:tr>
              <a:tr h="7277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Genitive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700"/>
                        <a:t>port</a:t>
                      </a:r>
                      <a:r>
                        <a:rPr lang="en" sz="2700" b="1">
                          <a:solidFill>
                            <a:srgbClr val="FF0000"/>
                          </a:solidFill>
                        </a:rPr>
                        <a:t>ae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of the gate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700"/>
                        <a:t>port</a:t>
                      </a:r>
                      <a:r>
                        <a:rPr lang="en" sz="2700" b="1">
                          <a:solidFill>
                            <a:srgbClr val="FF0000"/>
                          </a:solidFill>
                        </a:rPr>
                        <a:t>ārum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of the gates</a:t>
                      </a:r>
                    </a:p>
                  </a:txBody>
                  <a:tcPr marL="91425" marR="91425" marT="91425" marB="91425"/>
                </a:tc>
              </a:tr>
              <a:tr h="7277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Dative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700"/>
                        <a:t>port</a:t>
                      </a:r>
                      <a:r>
                        <a:rPr lang="en" sz="2700" b="1">
                          <a:solidFill>
                            <a:srgbClr val="FF0000"/>
                          </a:solidFill>
                        </a:rPr>
                        <a:t>ae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to/for the gate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700"/>
                        <a:t>port</a:t>
                      </a:r>
                      <a:r>
                        <a:rPr lang="en" sz="2700" b="1">
                          <a:solidFill>
                            <a:srgbClr val="FF0000"/>
                          </a:solidFill>
                        </a:rPr>
                        <a:t>īs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to/for the gates</a:t>
                      </a:r>
                    </a:p>
                  </a:txBody>
                  <a:tcPr marL="91425" marR="91425" marT="91425" marB="91425"/>
                </a:tc>
              </a:tr>
              <a:tr h="7277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Accusative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700"/>
                        <a:t>port</a:t>
                      </a:r>
                      <a:r>
                        <a:rPr lang="en" sz="2700" b="1">
                          <a:solidFill>
                            <a:srgbClr val="FF0000"/>
                          </a:solidFill>
                        </a:rPr>
                        <a:t>am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the gate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700"/>
                        <a:t>port</a:t>
                      </a:r>
                      <a:r>
                        <a:rPr lang="en" sz="2700" b="1">
                          <a:solidFill>
                            <a:srgbClr val="FF0000"/>
                          </a:solidFill>
                        </a:rPr>
                        <a:t>ās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the gates</a:t>
                      </a:r>
                    </a:p>
                  </a:txBody>
                  <a:tcPr marL="91425" marR="91425" marT="91425" marB="91425"/>
                </a:tc>
              </a:tr>
              <a:tr h="7277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Ablative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700"/>
                        <a:t>port</a:t>
                      </a:r>
                      <a:r>
                        <a:rPr lang="en" sz="2700" b="1">
                          <a:solidFill>
                            <a:srgbClr val="FF0000"/>
                          </a:solidFill>
                        </a:rPr>
                        <a:t>ā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by/with/from the gate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700"/>
                        <a:t>port</a:t>
                      </a:r>
                      <a:r>
                        <a:rPr lang="en" sz="2700" b="1">
                          <a:solidFill>
                            <a:srgbClr val="FF0000"/>
                          </a:solidFill>
                        </a:rPr>
                        <a:t>īs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by/with/from the gates</a:t>
                      </a:r>
                    </a:p>
                  </a:txBody>
                  <a:tcPr marL="91425" marR="91425" marT="91425" marB="91425"/>
                </a:tc>
              </a:tr>
              <a:tr h="727750"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Vocative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700"/>
                        <a:t>port</a:t>
                      </a:r>
                      <a:r>
                        <a:rPr lang="en" sz="2700" b="1">
                          <a:solidFill>
                            <a:srgbClr val="FF0000"/>
                          </a:solidFill>
                        </a:rPr>
                        <a:t>a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O gate,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700"/>
                        <a:t>port</a:t>
                      </a:r>
                      <a:r>
                        <a:rPr lang="en" sz="2700" b="1">
                          <a:solidFill>
                            <a:srgbClr val="FF0000"/>
                          </a:solidFill>
                        </a:rPr>
                        <a:t>ae</a:t>
                      </a: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algn="ctr">
                        <a:buNone/>
                      </a:pPr>
                      <a:r>
                        <a:rPr lang="en" sz="2400"/>
                        <a:t>O gates,</a:t>
                      </a:r>
                    </a:p>
                  </a:txBody>
                  <a:tcPr marL="91425" marR="91425" marT="91425" marB="91425"/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"/>
              <a:t>Decline and translate </a:t>
            </a:r>
            <a:r>
              <a:rPr lang="en" i="1"/>
              <a:t>puella, puellae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  <p:transition xmlns:p14="http://schemas.microsoft.com/office/powerpoint/2010/main" spd="slow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7590</TotalTime>
  <Words>713</Words>
  <Application>Microsoft Macintosh PowerPoint</Application>
  <PresentationFormat>On-screen Show (4:3)</PresentationFormat>
  <Paragraphs>157</Paragraphs>
  <Slides>18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/>
      <vt:lpstr>Wheelock Chapter II</vt:lpstr>
      <vt:lpstr>Nouns</vt:lpstr>
      <vt:lpstr>Nominative and Accusative</vt:lpstr>
      <vt:lpstr>Underline nominative cases and translate.</vt:lpstr>
      <vt:lpstr>Cases</vt:lpstr>
      <vt:lpstr>Cases</vt:lpstr>
      <vt:lpstr>1st Declension Nouns/Adjectives</vt:lpstr>
      <vt:lpstr>Declension of porta, -ae</vt:lpstr>
      <vt:lpstr>Decline and translate puella, puellae</vt:lpstr>
      <vt:lpstr>Translate the following nouns</vt:lpstr>
      <vt:lpstr>Adjectives</vt:lpstr>
      <vt:lpstr>Translate into Latin</vt:lpstr>
      <vt:lpstr>Circle subjects. Underline direct objects.  Translate.</vt:lpstr>
      <vt:lpstr>Identify the case of the underlined noun.  Then, translate.</vt:lpstr>
      <vt:lpstr>Identify the case of the underlined noun.  Then, translate.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s</cp:lastModifiedBy>
  <cp:revision>13</cp:revision>
  <dcterms:modified xsi:type="dcterms:W3CDTF">2014-09-02T04:26:01Z</dcterms:modified>
</cp:coreProperties>
</file>