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6" r:id="rId14"/>
    <p:sldId id="269" r:id="rId15"/>
    <p:sldId id="274" r:id="rId16"/>
    <p:sldId id="275" r:id="rId17"/>
    <p:sldId id="273" r:id="rId18"/>
    <p:sldId id="271" r:id="rId19"/>
    <p:sldId id="272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368D0DC-56C3-4109-9ADD-9B6CF19B8A0E}">
  <a:tblStyle styleId="{3368D0DC-56C3-4109-9ADD-9B6CF19B8A0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0368A5E-D6E6-4945-B5E2-77E02A0904FD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2018-3B34-F849-B95A-D2BF83B03952}" type="datetimeFigureOut">
              <a:rPr lang="en-US" smtClean="0"/>
              <a:t>8/15/14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039A7-D20A-D744-8ACA-67660AEA5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6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2364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Remember to have them tell what a subject is.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Go through principal parts, of course.  Don't forget to explain 1st/2nd conjugations!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Chapter I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1st and 2nd Conjugation Verbs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Spoken Latin</a:t>
            </a:r>
            <a:endParaRPr lang="en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Quid </a:t>
            </a:r>
            <a:r>
              <a:rPr lang="en-US" dirty="0" err="1" smtClean="0"/>
              <a:t>agis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Ago ________.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Optime</a:t>
            </a:r>
            <a:endParaRPr lang="en-US" dirty="0" smtClean="0"/>
          </a:p>
          <a:p>
            <a:pPr lvl="1"/>
            <a:r>
              <a:rPr lang="en-US" dirty="0" err="1" smtClean="0"/>
              <a:t>Bene</a:t>
            </a:r>
            <a:endParaRPr lang="en-US" dirty="0" smtClean="0"/>
          </a:p>
          <a:p>
            <a:pPr lvl="1"/>
            <a:r>
              <a:rPr lang="en-US" dirty="0" err="1" smtClean="0"/>
              <a:t>Satis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endParaRPr lang="en-US" dirty="0" smtClean="0"/>
          </a:p>
          <a:p>
            <a:pPr lvl="1"/>
            <a:r>
              <a:rPr lang="en-US" dirty="0" smtClean="0"/>
              <a:t>Male</a:t>
            </a:r>
          </a:p>
          <a:p>
            <a:pPr lvl="1"/>
            <a:r>
              <a:rPr lang="en-US" dirty="0" err="1" smtClean="0"/>
              <a:t>Pessime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translate sentences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 English, we have a subject-verb-object order.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		The dog bit David.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In Latin, the words can go in any order.</a:t>
            </a:r>
          </a:p>
          <a:p>
            <a:pPr lvl="0" rtl="0">
              <a:buNone/>
            </a:pPr>
            <a:r>
              <a:rPr lang="en"/>
              <a:t>	The dog David bit.</a:t>
            </a:r>
          </a:p>
          <a:p>
            <a:pPr lvl="0" rtl="0">
              <a:buNone/>
            </a:pPr>
            <a:r>
              <a:rPr lang="en"/>
              <a:t>	David the dog bit.</a:t>
            </a:r>
          </a:p>
          <a:p>
            <a:pPr lvl="0" rtl="0">
              <a:buNone/>
            </a:pPr>
            <a:r>
              <a:rPr lang="en"/>
              <a:t>	David bit the dog.</a:t>
            </a:r>
          </a:p>
          <a:p>
            <a:pPr>
              <a:buNone/>
            </a:pPr>
            <a:r>
              <a:rPr lang="en"/>
              <a:t>HOWEVER, Latin tends to use subject-object-verb.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translate sentences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That means you should follow these steps: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Find the subject of the sentence (usually near the beginning)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Find the verb (usually at the end) and CHECK YOUR ENDING TO SEE WHO IS DOING IT!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If your verb takes an object, find it.</a:t>
            </a:r>
          </a:p>
          <a:p>
            <a:endParaRPr lang="en"/>
          </a:p>
          <a:p>
            <a:pPr lvl="0">
              <a:buNone/>
            </a:pPr>
            <a:r>
              <a:rPr lang="en"/>
              <a:t>Labor mē vocat.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Labor me </a:t>
            </a:r>
            <a:r>
              <a:rPr lang="en-US" dirty="0" err="1" smtClean="0"/>
              <a:t>terret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Puellae</a:t>
            </a:r>
            <a:r>
              <a:rPr lang="en-US" dirty="0" smtClean="0"/>
              <a:t> me </a:t>
            </a:r>
            <a:r>
              <a:rPr lang="en-US" dirty="0" err="1" smtClean="0"/>
              <a:t>vident</a:t>
            </a:r>
            <a:r>
              <a:rPr lang="en-US" dirty="0" smtClean="0"/>
              <a:t>. (</a:t>
            </a:r>
            <a:r>
              <a:rPr lang="en-US" dirty="0" err="1" smtClean="0"/>
              <a:t>puella</a:t>
            </a:r>
            <a:r>
              <a:rPr lang="en-US" dirty="0" smtClean="0"/>
              <a:t> = girl)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9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Practice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223475" y="1423026"/>
            <a:ext cx="89205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Monē mē, sī errō.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Mē laudās; mē culpant. </a:t>
            </a:r>
            <a:r>
              <a:rPr lang="en" sz="2400" dirty="0"/>
              <a:t>(culpō, culpāre = to blame)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Saepe peccāmus. </a:t>
            </a:r>
            <a:r>
              <a:rPr lang="en" sz="2400" dirty="0"/>
              <a:t>(pecco, peccare = to sin)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Quid cogitāre debēmus?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Mē nōn amat.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Nihil mē terret.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Apollo mē saepe servat.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Salvēte! Quid vidētis? Nihil vidēmus.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Bis dās, sī cito dās. (bis = twice, cito = quickly)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Sī valēs, valeō.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err="1" smtClean="0"/>
              <a:t>Cōnservāte</a:t>
            </a:r>
            <a:r>
              <a:rPr lang="en-US" dirty="0" smtClean="0"/>
              <a:t> </a:t>
            </a:r>
            <a:r>
              <a:rPr lang="en-US" dirty="0" err="1" smtClean="0"/>
              <a:t>mē</a:t>
            </a:r>
            <a:r>
              <a:rPr lang="en-US" dirty="0" smtClean="0"/>
              <a:t>!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nihil</a:t>
            </a:r>
            <a:r>
              <a:rPr lang="en-US" dirty="0" smtClean="0"/>
              <a:t> </a:t>
            </a:r>
            <a:r>
              <a:rPr lang="en-US" dirty="0" err="1" smtClean="0"/>
              <a:t>cogitās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/>
              <a:t>Rumor </a:t>
            </a:r>
            <a:r>
              <a:rPr lang="en-US" dirty="0" err="1" smtClean="0"/>
              <a:t>volat</a:t>
            </a:r>
            <a:r>
              <a:rPr lang="en-US" dirty="0" smtClean="0"/>
              <a:t>. (</a:t>
            </a:r>
            <a:r>
              <a:rPr lang="en-US" dirty="0" err="1" smtClean="0"/>
              <a:t>volō</a:t>
            </a:r>
            <a:r>
              <a:rPr lang="en-US" dirty="0" smtClean="0"/>
              <a:t>, </a:t>
            </a:r>
            <a:r>
              <a:rPr lang="en-US" dirty="0" err="1" smtClean="0"/>
              <a:t>volāre</a:t>
            </a:r>
            <a:r>
              <a:rPr lang="en-US" dirty="0" smtClean="0"/>
              <a:t> = to fly)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/>
              <a:t>What does he see?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/>
              <a:t>They are giving nothing.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/>
              <a:t>If you love me, save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5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63948"/>
              </p:ext>
            </p:extLst>
          </p:nvPr>
        </p:nvGraphicFramePr>
        <p:xfrm>
          <a:off x="457200" y="1901683"/>
          <a:ext cx="8229600" cy="25603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68718"/>
                <a:gridCol w="3517682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First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Second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Third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8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74432"/>
              </p:ext>
            </p:extLst>
          </p:nvPr>
        </p:nvGraphicFramePr>
        <p:xfrm>
          <a:off x="698500" y="1397000"/>
          <a:ext cx="7683500" cy="3596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841750"/>
                <a:gridCol w="384175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Chapter I Vocabulary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3200" dirty="0" smtClean="0"/>
                        <a:t>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200" dirty="0" smtClean="0"/>
                        <a:t>1.  </a:t>
                      </a:r>
                      <a:r>
                        <a:rPr lang="en-US" sz="3200" dirty="0" err="1" smtClean="0"/>
                        <a:t>vocō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vocāre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 </a:t>
                      </a:r>
                      <a:r>
                        <a:rPr lang="en-US" sz="3200" dirty="0" err="1" smtClean="0"/>
                        <a:t>videō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vidēre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200" dirty="0" smtClean="0"/>
                        <a:t>2.  </a:t>
                      </a:r>
                      <a:r>
                        <a:rPr lang="en-US" sz="3200" dirty="0" err="1" smtClean="0"/>
                        <a:t>servō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servāre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 </a:t>
                      </a:r>
                      <a:r>
                        <a:rPr lang="en-US" sz="3200" dirty="0" err="1" smtClean="0"/>
                        <a:t>errō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errāre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 </a:t>
                      </a:r>
                      <a:r>
                        <a:rPr lang="en-US" sz="3200" dirty="0" err="1" smtClean="0"/>
                        <a:t>dō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dāre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 </a:t>
                      </a:r>
                      <a:r>
                        <a:rPr lang="en-US" sz="3200" dirty="0" err="1" smtClean="0"/>
                        <a:t>saepe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 quid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 </a:t>
                      </a:r>
                      <a:r>
                        <a:rPr lang="en-US" sz="3200" dirty="0" err="1" smtClean="0"/>
                        <a:t>moneō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monēre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1435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9. Provide an English derivative from Column A.</a:t>
            </a:r>
          </a:p>
          <a:p>
            <a:r>
              <a:rPr lang="en-US" sz="3200" dirty="0" smtClean="0"/>
              <a:t>10. Provide an English derivative from Column B.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58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Chapter I Quiz</a:t>
            </a:r>
            <a:endParaRPr lang="en" dirty="0"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0" y="1338360"/>
            <a:ext cx="9143975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Conjugate and translate </a:t>
            </a:r>
            <a:r>
              <a:rPr lang="en-US" i="1" dirty="0" err="1" smtClean="0"/>
              <a:t>terreō</a:t>
            </a:r>
            <a:r>
              <a:rPr lang="en-US" i="1" dirty="0" smtClean="0"/>
              <a:t>, </a:t>
            </a:r>
            <a:r>
              <a:rPr lang="en-US" i="1" dirty="0" err="1" smtClean="0"/>
              <a:t>terrēre</a:t>
            </a:r>
            <a:r>
              <a:rPr lang="en-US" i="1" dirty="0" smtClean="0"/>
              <a:t>, </a:t>
            </a:r>
            <a:r>
              <a:rPr lang="en-US" i="1" dirty="0" err="1" smtClean="0"/>
              <a:t>terruī</a:t>
            </a:r>
            <a:r>
              <a:rPr lang="en-US" i="1" dirty="0" smtClean="0"/>
              <a:t>, </a:t>
            </a:r>
            <a:r>
              <a:rPr lang="en-US" i="1" dirty="0" err="1" smtClean="0"/>
              <a:t>territum</a:t>
            </a:r>
            <a:r>
              <a:rPr lang="en-US" dirty="0"/>
              <a:t> </a:t>
            </a:r>
            <a:r>
              <a:rPr lang="en-US" dirty="0" smtClean="0"/>
              <a:t>in the present tense. (to frighten)</a:t>
            </a:r>
            <a:endParaRPr lang="en" dirty="0"/>
          </a:p>
          <a:p>
            <a:pPr marL="457200" lvl="0" indent="-419100" algn="ctr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Conjugate </a:t>
            </a:r>
            <a:r>
              <a:rPr lang="en-US" i="1" dirty="0" err="1" smtClean="0"/>
              <a:t>cogitō</a:t>
            </a:r>
            <a:r>
              <a:rPr lang="en-US" i="1" dirty="0" smtClean="0"/>
              <a:t>, </a:t>
            </a:r>
            <a:r>
              <a:rPr lang="en-US" i="1" dirty="0" err="1" smtClean="0"/>
              <a:t>cogitāre</a:t>
            </a:r>
            <a:r>
              <a:rPr lang="en-US" i="1" dirty="0" smtClean="0"/>
              <a:t>, </a:t>
            </a:r>
            <a:r>
              <a:rPr lang="en-US" i="1" dirty="0" err="1" smtClean="0"/>
              <a:t>cogitavī</a:t>
            </a:r>
            <a:r>
              <a:rPr lang="en-US" i="1" dirty="0" smtClean="0"/>
              <a:t>, </a:t>
            </a:r>
            <a:r>
              <a:rPr lang="en-US" i="1" dirty="0" err="1" smtClean="0"/>
              <a:t>cogitātum</a:t>
            </a:r>
            <a:r>
              <a:rPr lang="en-US" dirty="0" smtClean="0"/>
              <a:t>. </a:t>
            </a:r>
            <a:r>
              <a:rPr lang="en-US" sz="2000" dirty="0" smtClean="0"/>
              <a:t>(You needn’t translate)</a:t>
            </a: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Provide the singular and plural imperatives for the verb </a:t>
            </a:r>
            <a:r>
              <a:rPr lang="en-US" i="1" dirty="0" err="1" smtClean="0"/>
              <a:t>dō</a:t>
            </a:r>
            <a:r>
              <a:rPr lang="en-US" i="1" dirty="0" smtClean="0"/>
              <a:t>, </a:t>
            </a:r>
            <a:r>
              <a:rPr lang="en-US" i="1" dirty="0" err="1" smtClean="0"/>
              <a:t>dāre</a:t>
            </a:r>
            <a:r>
              <a:rPr lang="en-US" dirty="0" smtClean="0"/>
              <a:t>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Give an example of an infinitive in English.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err="1" smtClean="0"/>
              <a:t>Saepe</a:t>
            </a:r>
            <a:r>
              <a:rPr lang="en-US" dirty="0" smtClean="0"/>
              <a:t> </a:t>
            </a:r>
            <a:r>
              <a:rPr lang="en-US" dirty="0" err="1" smtClean="0"/>
              <a:t>laudamus</a:t>
            </a:r>
            <a:r>
              <a:rPr lang="en-US" dirty="0" smtClean="0"/>
              <a:t>.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.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Quid </a:t>
            </a:r>
            <a:r>
              <a:rPr lang="en-US" dirty="0" err="1" smtClean="0"/>
              <a:t>cogitāre</a:t>
            </a:r>
            <a:r>
              <a:rPr lang="en-US" dirty="0" smtClean="0"/>
              <a:t> </a:t>
            </a:r>
            <a:r>
              <a:rPr lang="en-US" dirty="0" err="1" smtClean="0"/>
              <a:t>debēmus</a:t>
            </a:r>
            <a:r>
              <a:rPr lang="en-US" dirty="0" smtClean="0"/>
              <a:t>?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err="1" smtClean="0"/>
              <a:t>Sī</a:t>
            </a:r>
            <a:r>
              <a:rPr lang="en-US" dirty="0" smtClean="0"/>
              <a:t> </a:t>
            </a:r>
            <a:r>
              <a:rPr lang="en-US" dirty="0" err="1" smtClean="0"/>
              <a:t>valēs</a:t>
            </a:r>
            <a:r>
              <a:rPr lang="en-US" dirty="0" smtClean="0"/>
              <a:t>, </a:t>
            </a:r>
            <a:r>
              <a:rPr lang="en-US" dirty="0" err="1" smtClean="0"/>
              <a:t>valeō</a:t>
            </a:r>
            <a:r>
              <a:rPr lang="en-US" dirty="0" smtClean="0"/>
              <a:t>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9742298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11125" y="274637"/>
            <a:ext cx="8905875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Bonus (Answer in complete sentences)</a:t>
            </a:r>
            <a:endParaRPr lang="en" dirty="0"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223475" y="1423026"/>
            <a:ext cx="89205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endParaRPr lang="en-US" dirty="0" smtClean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endParaRPr lang="en-US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What does </a:t>
            </a:r>
            <a:r>
              <a:rPr lang="en-US" i="1" dirty="0" smtClean="0"/>
              <a:t>e pluribus </a:t>
            </a:r>
            <a:r>
              <a:rPr lang="en-US" i="1" dirty="0" err="1" smtClean="0"/>
              <a:t>unum</a:t>
            </a:r>
            <a:r>
              <a:rPr lang="en-US" dirty="0" smtClean="0"/>
              <a:t> mean?</a:t>
            </a:r>
          </a:p>
          <a:p>
            <a:pPr marL="38100" lvl="0" indent="0" rtl="0">
              <a:buClr>
                <a:schemeClr val="dk2"/>
              </a:buClr>
              <a:buSzPct val="100000"/>
              <a:buNone/>
            </a:pPr>
            <a:endParaRPr lang="en-US" dirty="0" smtClean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Quid </a:t>
            </a:r>
            <a:r>
              <a:rPr lang="en-US" dirty="0" err="1" smtClean="0"/>
              <a:t>nomen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tibi</a:t>
            </a:r>
            <a:r>
              <a:rPr lang="en-US" dirty="0" smtClean="0"/>
              <a:t>?</a:t>
            </a:r>
          </a:p>
          <a:p>
            <a:pPr marL="38100" lvl="0" indent="0" rtl="0">
              <a:buClr>
                <a:schemeClr val="dk2"/>
              </a:buClr>
              <a:buSzPct val="100000"/>
              <a:buNone/>
            </a:pPr>
            <a:endParaRPr lang="en-US" dirty="0" smtClean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-US" dirty="0" smtClean="0"/>
              <a:t>Quid </a:t>
            </a:r>
            <a:r>
              <a:rPr lang="en-US" dirty="0" err="1" smtClean="0"/>
              <a:t>agis</a:t>
            </a:r>
            <a:r>
              <a:rPr lang="en-US" dirty="0" smtClean="0"/>
              <a:t>?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59177594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Verbs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Five characteristics: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Person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Number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Tense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Mood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Voice</a:t>
            </a:r>
          </a:p>
          <a:p>
            <a:endParaRPr lang="en"/>
          </a:p>
          <a:p>
            <a:pPr lvl="0">
              <a:buNone/>
            </a:pPr>
            <a:r>
              <a:rPr lang="en"/>
              <a:t>To </a:t>
            </a:r>
            <a:r>
              <a:rPr lang="en" b="1" u="sng"/>
              <a:t>conjugate</a:t>
            </a:r>
            <a:r>
              <a:rPr lang="en"/>
              <a:t> is to list a verb's forms.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Personal Endings</a:t>
            </a:r>
          </a:p>
        </p:txBody>
      </p:sp>
      <p:graphicFrame>
        <p:nvGraphicFramePr>
          <p:cNvPr id="46" name="Shape 46"/>
          <p:cNvGraphicFramePr/>
          <p:nvPr/>
        </p:nvGraphicFramePr>
        <p:xfrm>
          <a:off x="243575" y="1753875"/>
          <a:ext cx="8726175" cy="2899325"/>
        </p:xfrm>
        <a:graphic>
          <a:graphicData uri="http://schemas.openxmlformats.org/drawingml/2006/table">
            <a:tbl>
              <a:tblPr>
                <a:noFill/>
                <a:tableStyleId>{3368D0DC-56C3-4109-9ADD-9B6CF19B8A0E}</a:tableStyleId>
              </a:tblPr>
              <a:tblGrid>
                <a:gridCol w="2908725"/>
                <a:gridCol w="2908725"/>
                <a:gridCol w="2908725"/>
              </a:tblGrid>
              <a:tr h="7194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</a:tr>
              <a:tr h="7194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1st person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-o, -m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-mus</a:t>
                      </a:r>
                    </a:p>
                  </a:txBody>
                  <a:tcPr marL="91425" marR="91425" marT="91425" marB="91425"/>
                </a:tc>
              </a:tr>
              <a:tr h="7409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2nd person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-tis</a:t>
                      </a:r>
                    </a:p>
                  </a:txBody>
                  <a:tcPr marL="91425" marR="91425" marT="91425" marB="91425"/>
                </a:tc>
              </a:tr>
              <a:tr h="7194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3rd person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Conjugate/Translate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Most Latin verbs have four </a:t>
            </a:r>
            <a:r>
              <a:rPr lang="en" b="1" u="sng" dirty="0"/>
              <a:t>principal </a:t>
            </a:r>
            <a:r>
              <a:rPr lang="en" b="1" u="sng" dirty="0" smtClean="0"/>
              <a:t>parts</a:t>
            </a:r>
            <a:r>
              <a:rPr lang="en" dirty="0" smtClean="0"/>
              <a:t>:</a:t>
            </a:r>
            <a:endParaRPr lang="en-US" dirty="0" smtClean="0"/>
          </a:p>
          <a:p>
            <a:pPr lvl="0" rtl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lvl="0" rtl="0">
              <a:buNone/>
            </a:pPr>
            <a:r>
              <a:rPr lang="en-US" dirty="0"/>
              <a:t>	</a:t>
            </a:r>
            <a:r>
              <a:rPr lang="en" dirty="0" smtClean="0"/>
              <a:t>laudō</a:t>
            </a:r>
            <a:r>
              <a:rPr lang="en" dirty="0"/>
              <a:t>, laudāre, laudāvī, laudātum = to praise</a:t>
            </a:r>
          </a:p>
          <a:p>
            <a:pPr marL="0" lvl="0" indent="457200" rtl="0">
              <a:buNone/>
            </a:pPr>
            <a:r>
              <a:rPr lang="en" dirty="0"/>
              <a:t>moneō, monēre, monuī, monitum = to warn</a:t>
            </a:r>
          </a:p>
          <a:p>
            <a:endParaRPr lang="en" sz="2000" dirty="0"/>
          </a:p>
          <a:p>
            <a:pPr marL="0" lvl="0" indent="0" rtl="0">
              <a:buNone/>
            </a:pPr>
            <a:r>
              <a:rPr lang="en" dirty="0"/>
              <a:t>Present Tense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Place the first principle part in the 1st person singular position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Go to the </a:t>
            </a:r>
            <a:r>
              <a:rPr lang="en" b="1" u="sng" dirty="0"/>
              <a:t>infinitive</a:t>
            </a:r>
            <a:r>
              <a:rPr lang="en" dirty="0"/>
              <a:t> to form the </a:t>
            </a:r>
            <a:r>
              <a:rPr lang="en" b="1" u="sng" dirty="0"/>
              <a:t>stem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Attach personal endings to the stem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How to Conjugate/Translate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Most Latin verbs have four </a:t>
            </a:r>
            <a:r>
              <a:rPr lang="en" b="1" u="sng" dirty="0"/>
              <a:t>principal </a:t>
            </a:r>
            <a:r>
              <a:rPr lang="en" b="1" u="sng" dirty="0" smtClean="0"/>
              <a:t>parts</a:t>
            </a:r>
            <a:r>
              <a:rPr lang="en" dirty="0" smtClean="0"/>
              <a:t>:</a:t>
            </a:r>
            <a:endParaRPr lang="en-US" dirty="0" smtClean="0"/>
          </a:p>
          <a:p>
            <a:pPr lvl="0" rtl="0">
              <a:buNone/>
            </a:pPr>
            <a:endParaRPr lang="en-US" dirty="0"/>
          </a:p>
          <a:p>
            <a:pPr lvl="0" rtl="0">
              <a:buNone/>
            </a:pPr>
            <a:r>
              <a:rPr lang="en-US" dirty="0" smtClean="0"/>
              <a:t>	</a:t>
            </a:r>
            <a:r>
              <a:rPr lang="en" dirty="0" smtClean="0"/>
              <a:t>laudō</a:t>
            </a:r>
            <a:r>
              <a:rPr lang="en" dirty="0"/>
              <a:t>, laudāre, laudāvī, laudātum = to praise</a:t>
            </a:r>
          </a:p>
          <a:p>
            <a:pPr marL="0" lvl="0" indent="457200" rtl="0">
              <a:buNone/>
            </a:pPr>
            <a:r>
              <a:rPr lang="en" dirty="0"/>
              <a:t>moneō, monēre, monuī, monitum = to warn</a:t>
            </a:r>
          </a:p>
          <a:p>
            <a:endParaRPr lang="en" dirty="0"/>
          </a:p>
          <a:p>
            <a:pPr marL="0" lvl="0" indent="0" rtl="0">
              <a:buNone/>
            </a:pPr>
            <a:r>
              <a:rPr lang="en" dirty="0"/>
              <a:t>Translating present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Simple</a:t>
            </a:r>
            <a:r>
              <a:rPr lang="en" dirty="0"/>
              <a:t> </a:t>
            </a:r>
            <a:r>
              <a:rPr lang="en" b="1" dirty="0"/>
              <a:t>present</a:t>
            </a:r>
            <a:r>
              <a:rPr lang="en" dirty="0"/>
              <a:t>: I praise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Present</a:t>
            </a:r>
            <a:r>
              <a:rPr lang="en" dirty="0"/>
              <a:t> </a:t>
            </a:r>
            <a:r>
              <a:rPr lang="en" b="1" dirty="0"/>
              <a:t>Progressive</a:t>
            </a:r>
            <a:r>
              <a:rPr lang="en" dirty="0"/>
              <a:t>: I am praising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 dirty="0"/>
              <a:t>Emphatic</a:t>
            </a:r>
            <a:r>
              <a:rPr lang="en" dirty="0"/>
              <a:t>: I do praise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Conjugate/Translate</a:t>
            </a:r>
          </a:p>
        </p:txBody>
      </p:sp>
      <p:graphicFrame>
        <p:nvGraphicFramePr>
          <p:cNvPr id="64" name="Shape 64"/>
          <p:cNvGraphicFramePr/>
          <p:nvPr/>
        </p:nvGraphicFramePr>
        <p:xfrm>
          <a:off x="89475" y="1661425"/>
          <a:ext cx="9049875" cy="4953000"/>
        </p:xfrm>
        <a:graphic>
          <a:graphicData uri="http://schemas.openxmlformats.org/drawingml/2006/table">
            <a:tbl>
              <a:tblPr>
                <a:noFill/>
                <a:tableStyleId>{10368A5E-D6E6-4945-B5E2-77E02A0904FD}</a:tableStyleId>
              </a:tblPr>
              <a:tblGrid>
                <a:gridCol w="1147300"/>
                <a:gridCol w="2041150"/>
                <a:gridCol w="1994900"/>
                <a:gridCol w="2056550"/>
                <a:gridCol w="1809975"/>
              </a:tblGrid>
              <a:tr h="12382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1st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1800"/>
                        <a:t>I praise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1800"/>
                        <a:t>I am praising</a:t>
                      </a:r>
                    </a:p>
                    <a:p>
                      <a:pPr algn="ctr">
                        <a:buNone/>
                      </a:pPr>
                      <a:r>
                        <a:rPr lang="en" sz="1800"/>
                        <a:t>I do praise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laudāmus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2400"/>
                        <a:t>We praise</a:t>
                      </a:r>
                    </a:p>
                  </a:txBody>
                  <a:tcPr marL="91425" marR="91425" marT="91425" marB="91425"/>
                </a:tc>
              </a:tr>
              <a:tr h="123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2nd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 dirty="0"/>
                        <a:t>
</a:t>
                      </a:r>
                      <a:r>
                        <a:rPr lang="en" sz="2400" dirty="0"/>
                        <a:t>You praise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laudātis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2400"/>
                        <a:t>You all praise</a:t>
                      </a:r>
                    </a:p>
                  </a:txBody>
                  <a:tcPr marL="91425" marR="91425" marT="91425" marB="91425"/>
                </a:tc>
              </a:tr>
              <a:tr h="123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3rd</a:t>
                      </a:r>
                    </a:p>
                  </a:txBody>
                  <a:tcPr marL="91425" marR="91425" marT="91425" marB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2400"/>
                        <a:t>He/she/it praises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/>
                        <a:t>
</a:t>
                      </a:r>
                      <a:r>
                        <a:rPr lang="en" sz="3000"/>
                        <a:t>laudant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800" dirty="0"/>
                        <a:t>
</a:t>
                      </a:r>
                      <a:r>
                        <a:rPr lang="en" sz="2400" dirty="0"/>
                        <a:t>They praise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684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Laudās.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Laudāmus.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Laudātis.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Laudat.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Laudant.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Laudō.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299725" y="1695225"/>
            <a:ext cx="4530900" cy="42228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Monēs.</a:t>
            </a:r>
          </a:p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Monētis.</a:t>
            </a:r>
          </a:p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Monent.</a:t>
            </a:r>
          </a:p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Monēmus.</a:t>
            </a:r>
          </a:p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Monēre</a:t>
            </a:r>
          </a:p>
          <a:p>
            <a:pPr marL="457200" lvl="0" indent="-317500" rtl="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Moneō.</a:t>
            </a:r>
          </a:p>
          <a:p>
            <a:pPr marL="457200" lvl="0" indent="-317500">
              <a:buClr>
                <a:srgbClr val="000000"/>
              </a:buClr>
              <a:buSzPct val="46666"/>
              <a:buFont typeface="Arial"/>
              <a:buAutoNum type="arabicPeriod"/>
            </a:pPr>
            <a:r>
              <a:rPr lang="en" sz="3000">
                <a:latin typeface="Trebuchet MS"/>
                <a:ea typeface="Trebuchet MS"/>
                <a:cs typeface="Trebuchet MS"/>
                <a:sym typeface="Trebuchet MS"/>
              </a:rPr>
              <a:t>Monet.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Present Active Imperative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u="sng"/>
              <a:t>Imperative</a:t>
            </a:r>
            <a:r>
              <a:rPr lang="en"/>
              <a:t>: A command</a:t>
            </a:r>
          </a:p>
          <a:p>
            <a:pPr lvl="0" rtl="0">
              <a:buNone/>
            </a:pPr>
            <a:r>
              <a:rPr lang="en"/>
              <a:t>Always 2nd person.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Singular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Just the stem: Laudā!  </a:t>
            </a:r>
            <a:r>
              <a:rPr lang="en" i="1"/>
              <a:t>Praise!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Plural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Stem + te = Laudāte!	</a:t>
            </a:r>
            <a:r>
              <a:rPr lang="en" i="1"/>
              <a:t>(you all) Praise!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find words in the dictionary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Make sure you are in the Latin section.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Work backward to find the first person singular (verbs are listed by their first principal part)</a:t>
            </a:r>
          </a:p>
          <a:p>
            <a:pPr lvl="0">
              <a:buNone/>
            </a:pPr>
            <a:r>
              <a:rPr lang="en"/>
              <a:t>I.e., </a:t>
            </a:r>
            <a:r>
              <a:rPr lang="en" i="1"/>
              <a:t>vocāmus</a:t>
            </a:r>
            <a:r>
              <a:rPr lang="en"/>
              <a:t> has the stem </a:t>
            </a:r>
            <a:r>
              <a:rPr lang="en" i="1"/>
              <a:t>vocā</a:t>
            </a:r>
            <a:r>
              <a:rPr lang="en"/>
              <a:t>, which means its first principal part must be </a:t>
            </a:r>
            <a:r>
              <a:rPr lang="en" i="1"/>
              <a:t>vocō</a:t>
            </a:r>
            <a:r>
              <a:rPr lang="en"/>
              <a:t>. Therefore, look up </a:t>
            </a:r>
            <a:r>
              <a:rPr lang="en" i="1"/>
              <a:t>vocō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6681</TotalTime>
  <Words>595</Words>
  <Application>Microsoft Macintosh PowerPoint</Application>
  <PresentationFormat>On-screen Show (4:3)</PresentationFormat>
  <Paragraphs>173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/>
      <vt:lpstr>Wheelock Chapter I</vt:lpstr>
      <vt:lpstr>Verbs</vt:lpstr>
      <vt:lpstr>Personal Endings</vt:lpstr>
      <vt:lpstr>How to Conjugate/Translate</vt:lpstr>
      <vt:lpstr>How to Conjugate/Translate</vt:lpstr>
      <vt:lpstr>How to Conjugate/Translate</vt:lpstr>
      <vt:lpstr>Translate</vt:lpstr>
      <vt:lpstr>Present Active Imperative</vt:lpstr>
      <vt:lpstr>How to find words in the dictionary</vt:lpstr>
      <vt:lpstr>Spoken Latin</vt:lpstr>
      <vt:lpstr>How to translate sentences</vt:lpstr>
      <vt:lpstr>How to translate sentences</vt:lpstr>
      <vt:lpstr>PowerPoint Presentation</vt:lpstr>
      <vt:lpstr>Practice</vt:lpstr>
      <vt:lpstr>Translate</vt:lpstr>
      <vt:lpstr>PowerPoint Presentation</vt:lpstr>
      <vt:lpstr>PowerPoint Presentation</vt:lpstr>
      <vt:lpstr>Chapter I Quiz</vt:lpstr>
      <vt:lpstr>Bonus (Answer in complete sentences)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Chapter I</dc:title>
  <cp:lastModifiedBy>s</cp:lastModifiedBy>
  <cp:revision>24</cp:revision>
  <cp:lastPrinted>2013-08-29T22:35:34Z</cp:lastPrinted>
  <dcterms:modified xsi:type="dcterms:W3CDTF">2014-08-15T18:21:31Z</dcterms:modified>
</cp:coreProperties>
</file>