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1/14/13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1/14/13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Roman Calendar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36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4255"/>
            <a:ext cx="9144000" cy="5313745"/>
          </a:xfrm>
        </p:spPr>
        <p:txBody>
          <a:bodyPr>
            <a:normAutofit/>
          </a:bodyPr>
          <a:lstStyle/>
          <a:p>
            <a:r>
              <a:rPr lang="en-US" dirty="0" smtClean="0"/>
              <a:t>Calendar of </a:t>
            </a:r>
            <a:r>
              <a:rPr lang="en-US" dirty="0" err="1" smtClean="0"/>
              <a:t>Numa</a:t>
            </a:r>
            <a:r>
              <a:rPr lang="en-US" dirty="0" smtClean="0"/>
              <a:t> (c. 716 B.C. – 46 B.C. 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dirty="0" err="1" smtClean="0"/>
              <a:t>Numa</a:t>
            </a:r>
            <a:r>
              <a:rPr lang="en-US" dirty="0" smtClean="0"/>
              <a:t> (second king of Rome) makes 12 	months instead of 10</a:t>
            </a:r>
          </a:p>
          <a:p>
            <a:pPr marL="118872" indent="0">
              <a:buNone/>
            </a:pPr>
            <a:r>
              <a:rPr lang="en-US" dirty="0" smtClean="0"/>
              <a:t> 	-  355 days, leap month whenever </a:t>
            </a:r>
            <a:r>
              <a:rPr lang="en-US" dirty="0" err="1" smtClean="0"/>
              <a:t>Pontifex</a:t>
            </a:r>
            <a:r>
              <a:rPr lang="en-US" dirty="0" smtClean="0"/>
              <a:t> 		Maximus wishes (</a:t>
            </a:r>
            <a:r>
              <a:rPr lang="en-US" dirty="0" err="1" smtClean="0"/>
              <a:t>Mensis</a:t>
            </a:r>
            <a:r>
              <a:rPr lang="en-US" dirty="0" smtClean="0"/>
              <a:t> </a:t>
            </a:r>
            <a:r>
              <a:rPr lang="en-US" dirty="0" err="1" smtClean="0"/>
              <a:t>Intercalaris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Julian calendar (45 B.C. – 1582 A.D.)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- Named for Julius Caesar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- 12 months, 365 days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- Leap day added to February every four years</a:t>
            </a:r>
          </a:p>
          <a:p>
            <a:r>
              <a:rPr lang="en-US" dirty="0" smtClean="0"/>
              <a:t>Gregorian calendar</a:t>
            </a:r>
          </a:p>
        </p:txBody>
      </p:sp>
    </p:spTree>
    <p:extLst>
      <p:ext uri="{BB962C8B-B14F-4D97-AF65-F5344CB8AC3E}">
        <p14:creationId xmlns:p14="http://schemas.microsoft.com/office/powerpoint/2010/main" val="1962486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/>
          <a:lstStyle/>
          <a:p>
            <a:r>
              <a:rPr lang="en-US" dirty="0" smtClean="0"/>
              <a:t>Years not numbered</a:t>
            </a:r>
          </a:p>
          <a:p>
            <a:r>
              <a:rPr lang="en-US" dirty="0" smtClean="0"/>
              <a:t>Identified by consuls or emperor:</a:t>
            </a:r>
          </a:p>
          <a:p>
            <a:pPr lvl="1"/>
            <a:r>
              <a:rPr lang="en-US" dirty="0" smtClean="0"/>
              <a:t>The year of the consulship of </a:t>
            </a:r>
            <a:r>
              <a:rPr lang="en-US" dirty="0" err="1" smtClean="0"/>
              <a:t>Publius</a:t>
            </a:r>
            <a:r>
              <a:rPr lang="en-US" dirty="0" smtClean="0"/>
              <a:t> Cornelius Scipio </a:t>
            </a:r>
            <a:r>
              <a:rPr lang="en-US" dirty="0" err="1" smtClean="0"/>
              <a:t>Africanus</a:t>
            </a:r>
            <a:r>
              <a:rPr lang="en-US" dirty="0" smtClean="0"/>
              <a:t> and </a:t>
            </a:r>
            <a:r>
              <a:rPr lang="en-US" dirty="0" err="1" smtClean="0"/>
              <a:t>Publius</a:t>
            </a:r>
            <a:r>
              <a:rPr lang="en-US" dirty="0" smtClean="0"/>
              <a:t> </a:t>
            </a:r>
            <a:r>
              <a:rPr lang="en-US" dirty="0" err="1" smtClean="0"/>
              <a:t>Licinius</a:t>
            </a:r>
            <a:r>
              <a:rPr lang="en-US" dirty="0" smtClean="0"/>
              <a:t> Crassus (205 B.C.)</a:t>
            </a:r>
          </a:p>
          <a:p>
            <a:pPr lvl="1"/>
            <a:r>
              <a:rPr lang="en-US" dirty="0" smtClean="0"/>
              <a:t>In the third year of the reign of Tiberius (17 A.D.)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196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8176"/>
            <a:ext cx="5975558" cy="544982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Ianuarius</a:t>
            </a:r>
            <a:endParaRPr lang="en-US" dirty="0" smtClean="0"/>
          </a:p>
          <a:p>
            <a:r>
              <a:rPr lang="en-US" dirty="0" err="1" smtClean="0"/>
              <a:t>Februarius</a:t>
            </a:r>
            <a:endParaRPr lang="en-US" dirty="0" smtClean="0"/>
          </a:p>
          <a:p>
            <a:r>
              <a:rPr lang="en-US" dirty="0" err="1" smtClean="0"/>
              <a:t>Martius</a:t>
            </a:r>
            <a:endParaRPr lang="en-US" dirty="0" smtClean="0"/>
          </a:p>
          <a:p>
            <a:r>
              <a:rPr lang="en-US" dirty="0" err="1" smtClean="0"/>
              <a:t>Aprilis</a:t>
            </a:r>
            <a:endParaRPr lang="en-US" dirty="0" smtClean="0"/>
          </a:p>
          <a:p>
            <a:r>
              <a:rPr lang="en-US" dirty="0" err="1" smtClean="0"/>
              <a:t>Maius</a:t>
            </a:r>
            <a:endParaRPr lang="en-US" dirty="0" smtClean="0"/>
          </a:p>
          <a:p>
            <a:r>
              <a:rPr lang="en-US" dirty="0" err="1" smtClean="0"/>
              <a:t>Iunius</a:t>
            </a:r>
            <a:endParaRPr lang="en-US" dirty="0" smtClean="0"/>
          </a:p>
          <a:p>
            <a:r>
              <a:rPr lang="en-US" dirty="0" err="1" smtClean="0"/>
              <a:t>Quintilis</a:t>
            </a:r>
            <a:r>
              <a:rPr lang="en-US" dirty="0" smtClean="0"/>
              <a:t> (renamed </a:t>
            </a:r>
            <a:r>
              <a:rPr lang="en-US" dirty="0" err="1" smtClean="0"/>
              <a:t>Iulius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Sextilis</a:t>
            </a:r>
            <a:r>
              <a:rPr lang="en-US" dirty="0" smtClean="0"/>
              <a:t> (renamed Augustus) </a:t>
            </a:r>
          </a:p>
          <a:p>
            <a:r>
              <a:rPr lang="en-US" dirty="0" err="1" smtClean="0"/>
              <a:t>Septembris</a:t>
            </a:r>
            <a:endParaRPr lang="en-US" dirty="0" smtClean="0"/>
          </a:p>
          <a:p>
            <a:r>
              <a:rPr lang="en-US" dirty="0" err="1" smtClean="0"/>
              <a:t>Octobris</a:t>
            </a:r>
            <a:endParaRPr lang="en-US" dirty="0" smtClean="0"/>
          </a:p>
          <a:p>
            <a:r>
              <a:rPr lang="en-US" dirty="0" err="1" smtClean="0"/>
              <a:t>Novembris</a:t>
            </a:r>
            <a:endParaRPr lang="en-US" dirty="0" smtClean="0"/>
          </a:p>
          <a:p>
            <a:r>
              <a:rPr lang="en-US" dirty="0" err="1" smtClean="0"/>
              <a:t>Decembris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73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97" y="1775191"/>
            <a:ext cx="8847103" cy="4625609"/>
          </a:xfrm>
        </p:spPr>
        <p:txBody>
          <a:bodyPr/>
          <a:lstStyle/>
          <a:p>
            <a:r>
              <a:rPr lang="en-US" dirty="0" err="1" smtClean="0"/>
              <a:t>Kalends</a:t>
            </a:r>
            <a:r>
              <a:rPr lang="en-US" dirty="0" smtClean="0"/>
              <a:t>: the first day of each month</a:t>
            </a:r>
          </a:p>
          <a:p>
            <a:r>
              <a:rPr lang="en-US" dirty="0" err="1" smtClean="0"/>
              <a:t>Nones</a:t>
            </a:r>
            <a:r>
              <a:rPr lang="en-US" dirty="0" smtClean="0"/>
              <a:t>: the 5</a:t>
            </a:r>
            <a:r>
              <a:rPr lang="en-US" baseline="30000" dirty="0" smtClean="0"/>
              <a:t>th</a:t>
            </a:r>
            <a:r>
              <a:rPr lang="en-US" dirty="0" smtClean="0"/>
              <a:t> or 7</a:t>
            </a:r>
            <a:r>
              <a:rPr lang="en-US" baseline="30000" dirty="0" smtClean="0"/>
              <a:t>th</a:t>
            </a:r>
            <a:r>
              <a:rPr lang="en-US" dirty="0" smtClean="0"/>
              <a:t> of each month</a:t>
            </a:r>
          </a:p>
          <a:p>
            <a:r>
              <a:rPr lang="en-US" dirty="0" smtClean="0"/>
              <a:t>Ides: the 13</a:t>
            </a:r>
            <a:r>
              <a:rPr lang="en-US" baseline="30000" dirty="0" smtClean="0"/>
              <a:t>th</a:t>
            </a:r>
            <a:r>
              <a:rPr lang="en-US" dirty="0" smtClean="0"/>
              <a:t> or 15</a:t>
            </a:r>
            <a:r>
              <a:rPr lang="en-US" baseline="30000" dirty="0" smtClean="0"/>
              <a:t>th</a:t>
            </a:r>
            <a:r>
              <a:rPr lang="en-US" dirty="0" smtClean="0"/>
              <a:t> of each month</a:t>
            </a:r>
          </a:p>
          <a:p>
            <a:endParaRPr lang="en-US" dirty="0"/>
          </a:p>
          <a:p>
            <a:r>
              <a:rPr lang="en-US" dirty="0" smtClean="0"/>
              <a:t>Later dates for March, May, July, October</a:t>
            </a:r>
          </a:p>
          <a:p>
            <a:r>
              <a:rPr lang="en-US" i="1" dirty="0" err="1" smtClean="0"/>
              <a:t>Pridie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the day before the </a:t>
            </a:r>
            <a:r>
              <a:rPr lang="en-US" dirty="0" err="1" smtClean="0"/>
              <a:t>Kalends</a:t>
            </a:r>
            <a:r>
              <a:rPr lang="en-US" dirty="0" smtClean="0"/>
              <a:t>, </a:t>
            </a:r>
            <a:r>
              <a:rPr lang="en-US" dirty="0" err="1" smtClean="0"/>
              <a:t>Nones</a:t>
            </a:r>
            <a:r>
              <a:rPr lang="en-US" dirty="0" smtClean="0"/>
              <a:t>, or Ides</a:t>
            </a:r>
          </a:p>
          <a:p>
            <a:r>
              <a:rPr lang="en-US" dirty="0" smtClean="0"/>
              <a:t>Other than the </a:t>
            </a:r>
            <a:r>
              <a:rPr lang="en-US" i="1" dirty="0" err="1" smtClean="0"/>
              <a:t>pridie</a:t>
            </a:r>
            <a:r>
              <a:rPr lang="en-US" dirty="0" smtClean="0"/>
              <a:t>, days named by counting backward inclusively from the </a:t>
            </a:r>
            <a:r>
              <a:rPr lang="en-US" dirty="0" err="1" smtClean="0"/>
              <a:t>Kalends</a:t>
            </a:r>
            <a:r>
              <a:rPr lang="en-US" dirty="0" smtClean="0"/>
              <a:t>, </a:t>
            </a:r>
            <a:r>
              <a:rPr lang="en-US" dirty="0" err="1" smtClean="0"/>
              <a:t>Nones</a:t>
            </a:r>
            <a:r>
              <a:rPr lang="en-US" dirty="0" smtClean="0"/>
              <a:t>, or 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239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March 15</a:t>
            </a:r>
            <a:r>
              <a:rPr lang="en-US" baseline="30000" dirty="0" smtClean="0"/>
              <a:t>th</a:t>
            </a:r>
            <a:r>
              <a:rPr lang="en-US" dirty="0" smtClean="0"/>
              <a:t> = Ides </a:t>
            </a:r>
            <a:r>
              <a:rPr lang="en-US" dirty="0" err="1" smtClean="0"/>
              <a:t>Martius</a:t>
            </a:r>
            <a:r>
              <a:rPr lang="en-US" dirty="0" smtClean="0"/>
              <a:t> = Id. Mar.</a:t>
            </a:r>
          </a:p>
          <a:p>
            <a:r>
              <a:rPr lang="en-US" dirty="0" smtClean="0"/>
              <a:t>March 13</a:t>
            </a:r>
            <a:r>
              <a:rPr lang="en-US" baseline="30000" dirty="0" smtClean="0"/>
              <a:t>th</a:t>
            </a:r>
            <a:r>
              <a:rPr lang="en-US" dirty="0" smtClean="0"/>
              <a:t> = ante diem III Id. Mar.</a:t>
            </a:r>
          </a:p>
          <a:p>
            <a:r>
              <a:rPr lang="en-US" dirty="0" smtClean="0"/>
              <a:t>May 2</a:t>
            </a:r>
            <a:r>
              <a:rPr lang="en-US" baseline="30000" dirty="0" smtClean="0"/>
              <a:t>nd</a:t>
            </a:r>
            <a:r>
              <a:rPr lang="en-US" dirty="0" smtClean="0"/>
              <a:t> = </a:t>
            </a:r>
            <a:r>
              <a:rPr lang="en-US" dirty="0" err="1" smtClean="0"/>
              <a:t>a.d.</a:t>
            </a:r>
            <a:r>
              <a:rPr lang="en-US" dirty="0" smtClean="0"/>
              <a:t> VI Non. Mai.</a:t>
            </a:r>
          </a:p>
          <a:p>
            <a:r>
              <a:rPr lang="en-US" dirty="0" smtClean="0"/>
              <a:t>Can you figure out the following?</a:t>
            </a:r>
          </a:p>
          <a:p>
            <a:pPr lvl="1"/>
            <a:r>
              <a:rPr lang="en-US" dirty="0" err="1" smtClean="0"/>
              <a:t>a.d.</a:t>
            </a:r>
            <a:r>
              <a:rPr lang="en-US" dirty="0" smtClean="0"/>
              <a:t> III Non. Apr. =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April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.d.</a:t>
            </a:r>
            <a:r>
              <a:rPr lang="en-US" dirty="0" smtClean="0"/>
              <a:t> VII Id. Ian. =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January 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.d.</a:t>
            </a:r>
            <a:r>
              <a:rPr lang="en-US" dirty="0" smtClean="0"/>
              <a:t> III </a:t>
            </a:r>
            <a:r>
              <a:rPr lang="en-US" dirty="0" err="1" smtClean="0"/>
              <a:t>Kal</a:t>
            </a:r>
            <a:r>
              <a:rPr lang="en-US" dirty="0" smtClean="0"/>
              <a:t>. Nov. = </a:t>
            </a:r>
          </a:p>
          <a:p>
            <a:pPr marL="457200" lvl="1" indent="0">
              <a:buNone/>
            </a:pPr>
            <a:r>
              <a:rPr lang="en-US" dirty="0" smtClean="0"/>
              <a:t>				October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80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Diēs</a:t>
            </a:r>
            <a:r>
              <a:rPr lang="en-US" dirty="0" smtClean="0"/>
              <a:t> </a:t>
            </a:r>
            <a:r>
              <a:rPr lang="en-US" dirty="0" err="1" smtClean="0"/>
              <a:t>Hebdomadis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/>
          <a:lstStyle/>
          <a:p>
            <a:r>
              <a:rPr lang="en-US" dirty="0" err="1" smtClean="0"/>
              <a:t>Diēs</a:t>
            </a:r>
            <a:r>
              <a:rPr lang="en-US" dirty="0" smtClean="0"/>
              <a:t> Solis	=	Day of the Sun		Sunday</a:t>
            </a:r>
          </a:p>
          <a:p>
            <a:r>
              <a:rPr lang="en-US" dirty="0" err="1" smtClean="0"/>
              <a:t>Diēs</a:t>
            </a:r>
            <a:r>
              <a:rPr lang="en-US" dirty="0" smtClean="0"/>
              <a:t> </a:t>
            </a:r>
            <a:r>
              <a:rPr lang="en-US" dirty="0" err="1" smtClean="0"/>
              <a:t>Lūnae</a:t>
            </a:r>
            <a:r>
              <a:rPr lang="en-US" dirty="0" smtClean="0"/>
              <a:t>	=	Day of the Moon	Monday</a:t>
            </a:r>
          </a:p>
          <a:p>
            <a:r>
              <a:rPr lang="en-US" dirty="0" err="1" smtClean="0"/>
              <a:t>Diēs</a:t>
            </a:r>
            <a:r>
              <a:rPr lang="en-US" dirty="0" smtClean="0"/>
              <a:t> </a:t>
            </a:r>
            <a:r>
              <a:rPr lang="en-US" dirty="0" err="1" smtClean="0"/>
              <a:t>Mārtis</a:t>
            </a:r>
            <a:r>
              <a:rPr lang="en-US" dirty="0" smtClean="0"/>
              <a:t>	=	Day of Mars		Tuesday</a:t>
            </a:r>
          </a:p>
          <a:p>
            <a:r>
              <a:rPr lang="en-US" dirty="0" err="1" smtClean="0"/>
              <a:t>Diēs</a:t>
            </a:r>
            <a:r>
              <a:rPr lang="en-US" dirty="0" smtClean="0"/>
              <a:t> </a:t>
            </a:r>
            <a:r>
              <a:rPr lang="en-US" dirty="0" err="1" smtClean="0"/>
              <a:t>Mercuriī</a:t>
            </a:r>
            <a:r>
              <a:rPr lang="en-US" dirty="0" smtClean="0"/>
              <a:t>	=	Day of Mercury	        Wednesday</a:t>
            </a:r>
          </a:p>
          <a:p>
            <a:r>
              <a:rPr lang="en-US" dirty="0" err="1" smtClean="0"/>
              <a:t>Diēs</a:t>
            </a:r>
            <a:r>
              <a:rPr lang="en-US" dirty="0" smtClean="0"/>
              <a:t> </a:t>
            </a:r>
            <a:r>
              <a:rPr lang="en-US" dirty="0" err="1" smtClean="0"/>
              <a:t>Iovis</a:t>
            </a:r>
            <a:r>
              <a:rPr lang="en-US" dirty="0" smtClean="0"/>
              <a:t>	=	Day of Jupiter		Thursday</a:t>
            </a:r>
          </a:p>
          <a:p>
            <a:r>
              <a:rPr lang="en-US" dirty="0" err="1" smtClean="0"/>
              <a:t>Diēs</a:t>
            </a:r>
            <a:r>
              <a:rPr lang="en-US" dirty="0" smtClean="0"/>
              <a:t> </a:t>
            </a:r>
            <a:r>
              <a:rPr lang="en-US" dirty="0" err="1" smtClean="0"/>
              <a:t>Veneris</a:t>
            </a:r>
            <a:r>
              <a:rPr lang="en-US" dirty="0" smtClean="0"/>
              <a:t>	=	Day of Venus		Friday</a:t>
            </a:r>
          </a:p>
          <a:p>
            <a:r>
              <a:rPr lang="en-US" dirty="0" err="1" smtClean="0"/>
              <a:t>Diēs</a:t>
            </a:r>
            <a:r>
              <a:rPr lang="en-US" dirty="0" smtClean="0"/>
              <a:t> </a:t>
            </a:r>
            <a:r>
              <a:rPr lang="en-US" dirty="0" err="1" smtClean="0"/>
              <a:t>Saturnī</a:t>
            </a:r>
            <a:r>
              <a:rPr lang="en-US" dirty="0" smtClean="0"/>
              <a:t>	=	Day of Saturn		Saturday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11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Tempestātēs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/>
          <a:lstStyle/>
          <a:p>
            <a:r>
              <a:rPr lang="en-US" dirty="0" smtClean="0"/>
              <a:t>Winter		=	</a:t>
            </a:r>
            <a:r>
              <a:rPr lang="en-US" dirty="0" err="1" smtClean="0"/>
              <a:t>Hiems</a:t>
            </a:r>
            <a:r>
              <a:rPr lang="en-US" dirty="0" smtClean="0"/>
              <a:t>, </a:t>
            </a:r>
            <a:r>
              <a:rPr lang="en-US" dirty="0" err="1" smtClean="0"/>
              <a:t>hiemis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Hībernum</a:t>
            </a:r>
            <a:r>
              <a:rPr lang="en-US" dirty="0" smtClean="0"/>
              <a:t>, -</a:t>
            </a:r>
            <a:r>
              <a:rPr lang="en-US" dirty="0" err="1" smtClean="0"/>
              <a:t>ī</a:t>
            </a:r>
            <a:endParaRPr lang="en-US" dirty="0" smtClean="0"/>
          </a:p>
          <a:p>
            <a:r>
              <a:rPr lang="en-US" dirty="0" smtClean="0"/>
              <a:t>Spring		=	</a:t>
            </a:r>
            <a:r>
              <a:rPr lang="en-US" dirty="0" err="1" smtClean="0"/>
              <a:t>Vēr</a:t>
            </a:r>
            <a:r>
              <a:rPr lang="en-US" dirty="0" smtClean="0"/>
              <a:t>, </a:t>
            </a:r>
            <a:r>
              <a:rPr lang="en-US" dirty="0" err="1" smtClean="0"/>
              <a:t>vēris</a:t>
            </a:r>
            <a:endParaRPr lang="en-US" dirty="0" smtClean="0"/>
          </a:p>
          <a:p>
            <a:r>
              <a:rPr lang="en-US" dirty="0" smtClean="0"/>
              <a:t>Summer	=	</a:t>
            </a:r>
            <a:r>
              <a:rPr lang="en-US" dirty="0" err="1" smtClean="0"/>
              <a:t>Aestās</a:t>
            </a:r>
            <a:r>
              <a:rPr lang="en-US" dirty="0" smtClean="0"/>
              <a:t>, </a:t>
            </a:r>
            <a:r>
              <a:rPr lang="en-US" dirty="0" err="1" smtClean="0"/>
              <a:t>aestātis</a:t>
            </a:r>
            <a:endParaRPr lang="en-US" dirty="0" smtClean="0"/>
          </a:p>
          <a:p>
            <a:r>
              <a:rPr lang="en-US" dirty="0" smtClean="0"/>
              <a:t>Autumn		=	</a:t>
            </a:r>
            <a:r>
              <a:rPr lang="en-US" dirty="0" err="1" smtClean="0"/>
              <a:t>Autumnus</a:t>
            </a:r>
            <a:r>
              <a:rPr lang="en-US" dirty="0" smtClean="0"/>
              <a:t>, -</a:t>
            </a:r>
            <a:r>
              <a:rPr lang="en-US" dirty="0" err="1" smtClean="0"/>
              <a:t>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78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123</TotalTime>
  <Words>202</Words>
  <Application>Microsoft Macintosh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The Roman Calendar</vt:lpstr>
      <vt:lpstr>Background</vt:lpstr>
      <vt:lpstr>Years</vt:lpstr>
      <vt:lpstr>Months</vt:lpstr>
      <vt:lpstr>Days</vt:lpstr>
      <vt:lpstr>Days</vt:lpstr>
      <vt:lpstr>Diēs Hebdomadis</vt:lpstr>
      <vt:lpstr>Tempestātēs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Roman Calendar</dc:title>
  <dc:creator>Steven</dc:creator>
  <cp:lastModifiedBy>Steven</cp:lastModifiedBy>
  <cp:revision>9</cp:revision>
  <dcterms:created xsi:type="dcterms:W3CDTF">2013-01-06T21:04:40Z</dcterms:created>
  <dcterms:modified xsi:type="dcterms:W3CDTF">2013-01-14T21:09:42Z</dcterms:modified>
</cp:coreProperties>
</file>