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1"/>
  </p:sldMasterIdLst>
  <p:notesMasterIdLst>
    <p:notesMasterId r:id="rId16"/>
  </p:notesMasterIdLst>
  <p:sldIdLst>
    <p:sldId id="256" r:id="rId2"/>
    <p:sldId id="257" r:id="rId3"/>
    <p:sldId id="268" r:id="rId4"/>
    <p:sldId id="269" r:id="rId5"/>
    <p:sldId id="258" r:id="rId6"/>
    <p:sldId id="259" r:id="rId7"/>
    <p:sldId id="260" r:id="rId8"/>
    <p:sldId id="261" r:id="rId9"/>
    <p:sldId id="266" r:id="rId10"/>
    <p:sldId id="262" r:id="rId11"/>
    <p:sldId id="263" r:id="rId12"/>
    <p:sldId id="264" r:id="rId13"/>
    <p:sldId id="267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2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70478-D39D-9D41-81B3-0831E62D0C0E}" type="datetimeFigureOut">
              <a:rPr lang="en-US" smtClean="0"/>
              <a:t>1/28/15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DE6E7-A923-FC4C-BBB1-BE72C8F9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6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Thrasybulus (de Miletus), </a:t>
            </a:r>
            <a:r>
              <a:rPr lang="en-US" dirty="0" err="1" smtClean="0"/>
              <a:t>Periander</a:t>
            </a:r>
            <a:r>
              <a:rPr lang="en-US" dirty="0" smtClean="0"/>
              <a:t> (de Corinth), Draco</a:t>
            </a:r>
            <a:r>
              <a:rPr lang="en-US" baseline="0" dirty="0" smtClean="0"/>
              <a:t> (de Athens)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DE6E7-A923-FC4C-BBB1-BE72C8F977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70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U.S. House of Representatives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DE6E7-A923-FC4C-BBB1-BE72C8F977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13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Library of the Supreme Court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DE6E7-A923-FC4C-BBB1-BE72C8F977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01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Talent (9 years of skilled labor… </a:t>
            </a:r>
            <a:r>
              <a:rPr lang="en-US" dirty="0" err="1" smtClean="0"/>
              <a:t>ish</a:t>
            </a:r>
            <a:r>
              <a:rPr lang="en-US" dirty="0" smtClean="0"/>
              <a:t>… depending on the time… and place… and whether it’s silver or gold)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DE6E7-A923-FC4C-BBB1-BE72C8F977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40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DE6E7-A923-FC4C-BBB1-BE72C8F977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92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6224-8145-BF42-B2BF-9ABB76548CBB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6224-8145-BF42-B2BF-9ABB76548CBB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9635-98B1-C04E-BE51-3E18905EDC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6224-8145-BF42-B2BF-9ABB76548CBB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9635-98B1-C04E-BE51-3E18905EDC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6224-8145-BF42-B2BF-9ABB76548CBB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9635-98B1-C04E-BE51-3E18905EDC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6224-8145-BF42-B2BF-9ABB76548CBB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9635-98B1-C04E-BE51-3E18905EDC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6224-8145-BF42-B2BF-9ABB76548CBB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9635-98B1-C04E-BE51-3E18905EDC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6224-8145-BF42-B2BF-9ABB76548CBB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9635-98B1-C04E-BE51-3E18905EDC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6224-8145-BF42-B2BF-9ABB76548CBB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9635-98B1-C04E-BE51-3E18905EDC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6224-8145-BF42-B2BF-9ABB76548CBB}" type="datetimeFigureOut">
              <a:rPr lang="en-US" smtClean="0"/>
              <a:t>1/28/15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9635-98B1-C04E-BE51-3E18905EDC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6224-8145-BF42-B2BF-9ABB76548CBB}" type="datetimeFigureOut">
              <a:rPr lang="en-US" smtClean="0"/>
              <a:t>1/28/15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9635-98B1-C04E-BE51-3E18905EDC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6224-8145-BF42-B2BF-9ABB76548CBB}" type="datetimeFigureOut">
              <a:rPr lang="en-US" smtClean="0"/>
              <a:t>1/28/15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9635-98B1-C04E-BE51-3E18905EDC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6224-8145-BF42-B2BF-9ABB76548CBB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F866224-8145-BF42-B2BF-9ABB76548CBB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D7189635-98B1-C04E-BE51-3E18905EDC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Greek and Roman Government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6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420264"/>
            <a:ext cx="8042276" cy="1336956"/>
          </a:xfrm>
        </p:spPr>
        <p:txBody>
          <a:bodyPr/>
          <a:lstStyle/>
          <a:p>
            <a:r>
              <a:rPr lang="en-US" dirty="0" smtClean="0"/>
              <a:t>Roman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6692"/>
            <a:ext cx="9143999" cy="5941308"/>
          </a:xfrm>
        </p:spPr>
        <p:txBody>
          <a:bodyPr>
            <a:normAutofit/>
          </a:bodyPr>
          <a:lstStyle/>
          <a:p>
            <a:r>
              <a:rPr lang="en-US" i="1" dirty="0" err="1" smtClean="0"/>
              <a:t>Cursus</a:t>
            </a:r>
            <a:r>
              <a:rPr lang="en-US" i="1" dirty="0" smtClean="0"/>
              <a:t> </a:t>
            </a:r>
            <a:r>
              <a:rPr lang="en-US" i="1" dirty="0" err="1" smtClean="0"/>
              <a:t>Honorum</a:t>
            </a:r>
            <a:r>
              <a:rPr lang="en-US" dirty="0" smtClean="0"/>
              <a:t> (Course of Honors/Offices)</a:t>
            </a:r>
          </a:p>
          <a:p>
            <a:pPr lvl="1"/>
            <a:r>
              <a:rPr lang="en-US" dirty="0" smtClean="0"/>
              <a:t>Military</a:t>
            </a:r>
          </a:p>
          <a:p>
            <a:pPr lvl="2"/>
            <a:r>
              <a:rPr lang="en-US" dirty="0" smtClean="0"/>
              <a:t>10 years of military service </a:t>
            </a:r>
            <a:r>
              <a:rPr lang="en-US" u="sng" dirty="0" smtClean="0"/>
              <a:t>OR</a:t>
            </a:r>
            <a:endParaRPr lang="en-US" dirty="0" smtClean="0"/>
          </a:p>
          <a:p>
            <a:pPr lvl="2"/>
            <a:r>
              <a:rPr lang="en-US" dirty="0" smtClean="0"/>
              <a:t>Military Tribune: 24 men around age 20; commanded legion</a:t>
            </a:r>
          </a:p>
          <a:p>
            <a:pPr lvl="1"/>
            <a:r>
              <a:rPr lang="en-US" dirty="0" err="1" smtClean="0"/>
              <a:t>Quaestor</a:t>
            </a:r>
            <a:endParaRPr lang="en-US" dirty="0" smtClean="0"/>
          </a:p>
          <a:p>
            <a:pPr lvl="2"/>
            <a:r>
              <a:rPr lang="en-US" dirty="0" smtClean="0"/>
              <a:t>Oversaw treasury; must be at least 30 years old</a:t>
            </a:r>
          </a:p>
          <a:p>
            <a:pPr lvl="1"/>
            <a:r>
              <a:rPr lang="en-US" dirty="0" err="1" smtClean="0"/>
              <a:t>Aedile</a:t>
            </a:r>
            <a:endParaRPr lang="en-US" dirty="0" smtClean="0"/>
          </a:p>
          <a:p>
            <a:pPr lvl="2"/>
            <a:r>
              <a:rPr lang="en-US" dirty="0" smtClean="0"/>
              <a:t>Supervisor of public works (food/water, buildings, games); must be at least 36 years old and have held the office of </a:t>
            </a:r>
            <a:r>
              <a:rPr lang="en-US" dirty="0" err="1" smtClean="0"/>
              <a:t>Quaestor</a:t>
            </a:r>
            <a:endParaRPr lang="en-US" dirty="0" smtClean="0"/>
          </a:p>
          <a:p>
            <a:pPr lvl="1"/>
            <a:r>
              <a:rPr lang="en-US" dirty="0" smtClean="0"/>
              <a:t>Praetor</a:t>
            </a:r>
          </a:p>
          <a:p>
            <a:pPr lvl="2"/>
            <a:r>
              <a:rPr lang="en-US" dirty="0" smtClean="0"/>
              <a:t>Judge; must be at least 39 years old</a:t>
            </a:r>
          </a:p>
          <a:p>
            <a:pPr lvl="1"/>
            <a:r>
              <a:rPr lang="en-US" dirty="0" smtClean="0"/>
              <a:t>Consul</a:t>
            </a:r>
          </a:p>
          <a:p>
            <a:pPr lvl="2"/>
            <a:r>
              <a:rPr lang="en-US" dirty="0" smtClean="0"/>
              <a:t>Two elected men at least 40 years old; executive power</a:t>
            </a:r>
          </a:p>
        </p:txBody>
      </p:sp>
    </p:spTree>
    <p:extLst>
      <p:ext uri="{BB962C8B-B14F-4D97-AF65-F5344CB8AC3E}">
        <p14:creationId xmlns:p14="http://schemas.microsoft.com/office/powerpoint/2010/main" val="934344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9144000" cy="4816545"/>
          </a:xfrm>
        </p:spPr>
        <p:txBody>
          <a:bodyPr>
            <a:normAutofit/>
          </a:bodyPr>
          <a:lstStyle/>
          <a:p>
            <a:r>
              <a:rPr lang="en-US" dirty="0" smtClean="0"/>
              <a:t>Imperium: power to command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aediles</a:t>
            </a:r>
            <a:r>
              <a:rPr lang="en-US" dirty="0" smtClean="0"/>
              <a:t>, praetors, and consuls had imperium in varying degrees</a:t>
            </a:r>
          </a:p>
          <a:p>
            <a:r>
              <a:rPr lang="en-US" dirty="0" smtClean="0"/>
              <a:t>Dictator</a:t>
            </a:r>
          </a:p>
          <a:p>
            <a:pPr lvl="1"/>
            <a:r>
              <a:rPr lang="en-US" dirty="0" smtClean="0"/>
              <a:t>6 month term, appointed by Senate in times of crisis</a:t>
            </a:r>
          </a:p>
          <a:p>
            <a:pPr lvl="1"/>
            <a:r>
              <a:rPr lang="en-US" dirty="0" smtClean="0"/>
              <a:t>Could pass acts/laws that did not need to be ratified</a:t>
            </a:r>
          </a:p>
          <a:p>
            <a:pPr lvl="1"/>
            <a:r>
              <a:rPr lang="en-US" dirty="0" smtClean="0"/>
              <a:t>Imperium AND could deliver capital punishment within Rome</a:t>
            </a:r>
          </a:p>
          <a:p>
            <a:r>
              <a:rPr lang="en-US" dirty="0" smtClean="0"/>
              <a:t>Veto (literally, “I forbid”)</a:t>
            </a:r>
          </a:p>
          <a:p>
            <a:pPr lvl="1"/>
            <a:r>
              <a:rPr lang="en-US" dirty="0" smtClean="0"/>
              <a:t>Each magistrate could veto anyone below him</a:t>
            </a:r>
          </a:p>
          <a:p>
            <a:pPr lvl="1"/>
            <a:r>
              <a:rPr lang="en-US" dirty="0" smtClean="0"/>
              <a:t>The consuls could veto each other</a:t>
            </a:r>
          </a:p>
        </p:txBody>
      </p:sp>
    </p:spTree>
    <p:extLst>
      <p:ext uri="{BB962C8B-B14F-4D97-AF65-F5344CB8AC3E}">
        <p14:creationId xmlns:p14="http://schemas.microsoft.com/office/powerpoint/2010/main" val="43567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Senatus</a:t>
            </a:r>
            <a:r>
              <a:rPr lang="en-US" i="1" dirty="0" smtClean="0"/>
              <a:t> </a:t>
            </a:r>
            <a:r>
              <a:rPr lang="en-US" i="1" dirty="0" err="1" smtClean="0"/>
              <a:t>consultum</a:t>
            </a:r>
            <a:r>
              <a:rPr lang="en-US" dirty="0" smtClean="0"/>
              <a:t>: official advice from the Senate</a:t>
            </a:r>
          </a:p>
          <a:p>
            <a:r>
              <a:rPr lang="en-US" dirty="0" smtClean="0"/>
              <a:t>Allocated military resources</a:t>
            </a:r>
          </a:p>
          <a:p>
            <a:r>
              <a:rPr lang="en-US" dirty="0" smtClean="0"/>
              <a:t>Anyone in the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honorum</a:t>
            </a:r>
            <a:r>
              <a:rPr lang="en-US" dirty="0" smtClean="0"/>
              <a:t> was automatically a senator</a:t>
            </a:r>
          </a:p>
          <a:p>
            <a:r>
              <a:rPr lang="en-US" dirty="0" smtClean="0"/>
              <a:t>Senators serve for life (unless impeached)</a:t>
            </a:r>
          </a:p>
          <a:p>
            <a:r>
              <a:rPr lang="en-US" dirty="0" smtClean="0"/>
              <a:t>Led by </a:t>
            </a:r>
            <a:r>
              <a:rPr lang="en-US" i="1" dirty="0" err="1" smtClean="0"/>
              <a:t>princeps</a:t>
            </a:r>
            <a:r>
              <a:rPr lang="en-US" i="1" dirty="0" smtClean="0"/>
              <a:t> </a:t>
            </a:r>
            <a:r>
              <a:rPr lang="en-US" i="1" dirty="0" err="1" smtClean="0"/>
              <a:t>senatus</a:t>
            </a:r>
            <a:r>
              <a:rPr lang="en-US" i="1" dirty="0" smtClean="0"/>
              <a:t> </a:t>
            </a:r>
            <a:r>
              <a:rPr lang="en-US" dirty="0" smtClean="0"/>
              <a:t>and then ex-consuls</a:t>
            </a:r>
          </a:p>
          <a:p>
            <a:r>
              <a:rPr lang="en-US" dirty="0" smtClean="0"/>
              <a:t>Unpaid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592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725" b="6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917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Tribune of the Plebeians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to protect the common people</a:t>
            </a:r>
          </a:p>
          <a:p>
            <a:r>
              <a:rPr lang="en-US" dirty="0" smtClean="0"/>
              <a:t>Only had power in Rome itself</a:t>
            </a:r>
          </a:p>
          <a:p>
            <a:r>
              <a:rPr lang="en-US" dirty="0" smtClean="0"/>
              <a:t>It was a capital offense to harm a Tribune, disregard his veto, or interfere with him</a:t>
            </a:r>
          </a:p>
          <a:p>
            <a:r>
              <a:rPr lang="en-US" dirty="0" smtClean="0"/>
              <a:t>Tribune could veto any act</a:t>
            </a:r>
          </a:p>
          <a:p>
            <a:r>
              <a:rPr lang="en-US" i="1" dirty="0" err="1"/>
              <a:t>P</a:t>
            </a:r>
            <a:r>
              <a:rPr lang="en-US" i="1" dirty="0" err="1" smtClean="0"/>
              <a:t>rovocatio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265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Forms: Tyranny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5" y="1462912"/>
            <a:ext cx="8042276" cy="5395087"/>
          </a:xfrm>
        </p:spPr>
        <p:txBody>
          <a:bodyPr/>
          <a:lstStyle/>
          <a:p>
            <a:r>
              <a:rPr lang="en-US" dirty="0" smtClean="0"/>
              <a:t>Each </a:t>
            </a:r>
            <a:r>
              <a:rPr lang="en-US" i="1" dirty="0" smtClean="0"/>
              <a:t>polis </a:t>
            </a:r>
            <a:r>
              <a:rPr lang="en-US" dirty="0" smtClean="0"/>
              <a:t>led by a </a:t>
            </a:r>
            <a:r>
              <a:rPr lang="en-US" i="1" dirty="0" err="1" smtClean="0"/>
              <a:t>turannos</a:t>
            </a:r>
            <a:r>
              <a:rPr lang="en-US" dirty="0"/>
              <a:t> </a:t>
            </a:r>
            <a:r>
              <a:rPr lang="en-US" dirty="0" smtClean="0"/>
              <a:t>(ruler)</a:t>
            </a:r>
          </a:p>
          <a:p>
            <a:r>
              <a:rPr lang="en-US" dirty="0" smtClean="0"/>
              <a:t>Lycurgus of Sparta</a:t>
            </a:r>
          </a:p>
          <a:p>
            <a:pPr lvl="1"/>
            <a:r>
              <a:rPr lang="en-US" dirty="0" smtClean="0"/>
              <a:t>One of the great law-givers depicted in the U.S. House of Representatives</a:t>
            </a:r>
          </a:p>
          <a:p>
            <a:pPr lvl="1"/>
            <a:r>
              <a:rPr lang="en-US" dirty="0" smtClean="0"/>
              <a:t>Focused on equality, military fitness, and austerity</a:t>
            </a:r>
          </a:p>
          <a:p>
            <a:r>
              <a:rPr lang="en-US" dirty="0" smtClean="0"/>
              <a:t>Draco</a:t>
            </a:r>
          </a:p>
          <a:p>
            <a:r>
              <a:rPr lang="en-US" dirty="0" smtClean="0"/>
              <a:t>Thrasybulus and </a:t>
            </a:r>
            <a:r>
              <a:rPr lang="en-US" dirty="0" err="1" smtClean="0"/>
              <a:t>Periander</a:t>
            </a:r>
          </a:p>
          <a:p>
            <a:pPr lvl="1"/>
            <a:r>
              <a:rPr lang="en-US" dirty="0" err="1" smtClean="0"/>
              <a:t>Periander</a:t>
            </a:r>
            <a:r>
              <a:rPr lang="en-US" dirty="0" smtClean="0"/>
              <a:t> asks Thrasybulus how to deal with rivals</a:t>
            </a:r>
          </a:p>
        </p:txBody>
      </p:sp>
    </p:spTree>
    <p:extLst>
      <p:ext uri="{BB962C8B-B14F-4D97-AF65-F5344CB8AC3E}">
        <p14:creationId xmlns:p14="http://schemas.microsoft.com/office/powerpoint/2010/main" val="1486268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00" y="889000"/>
            <a:ext cx="40386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42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50800"/>
            <a:ext cx="76581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3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016" y="0"/>
            <a:ext cx="6857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8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Solon of Athens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4" y="1600201"/>
            <a:ext cx="8594725" cy="4972496"/>
          </a:xfrm>
        </p:spPr>
        <p:txBody>
          <a:bodyPr/>
          <a:lstStyle/>
          <a:p>
            <a:r>
              <a:rPr lang="en-US" dirty="0" smtClean="0"/>
              <a:t>Elected as archon of Athens in 594 B.C.</a:t>
            </a:r>
          </a:p>
          <a:p>
            <a:r>
              <a:rPr lang="en-US" dirty="0" smtClean="0"/>
              <a:t>Reforms:</a:t>
            </a:r>
          </a:p>
          <a:p>
            <a:pPr lvl="1"/>
            <a:r>
              <a:rPr lang="en-US" dirty="0" smtClean="0"/>
              <a:t>Cancels all debts, forgiving his own debtors of 5 talents</a:t>
            </a:r>
          </a:p>
          <a:p>
            <a:pPr lvl="1"/>
            <a:r>
              <a:rPr lang="en-US" dirty="0" smtClean="0"/>
              <a:t>Establishes a national coinage with weight verification</a:t>
            </a:r>
          </a:p>
          <a:p>
            <a:pPr lvl="1"/>
            <a:r>
              <a:rPr lang="en-US" dirty="0" smtClean="0"/>
              <a:t>Trade regulations to feed own people (except olives)</a:t>
            </a:r>
          </a:p>
          <a:p>
            <a:r>
              <a:rPr lang="en-US" dirty="0" smtClean="0"/>
              <a:t>Leaves</a:t>
            </a:r>
          </a:p>
          <a:p>
            <a:r>
              <a:rPr lang="en-US" dirty="0" smtClean="0"/>
              <a:t>Statue in Library of Congress</a:t>
            </a:r>
          </a:p>
        </p:txBody>
      </p:sp>
    </p:spTree>
    <p:extLst>
      <p:ext uri="{BB962C8B-B14F-4D97-AF65-F5344CB8AC3E}">
        <p14:creationId xmlns:p14="http://schemas.microsoft.com/office/powerpoint/2010/main" val="279701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Athenian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594725" cy="4343400"/>
          </a:xfrm>
        </p:spPr>
        <p:txBody>
          <a:bodyPr/>
          <a:lstStyle/>
          <a:p>
            <a:r>
              <a:rPr lang="el-GR" dirty="0" smtClean="0">
                <a:latin typeface="Times New Roman"/>
                <a:cs typeface="Times New Roman"/>
              </a:rPr>
              <a:t>Δ</a:t>
            </a:r>
            <a:r>
              <a:rPr lang="en-US" dirty="0" err="1" smtClean="0">
                <a:latin typeface="Times New Roman"/>
                <a:cs typeface="Times New Roman"/>
              </a:rPr>
              <a:t>ημοκρ</a:t>
            </a:r>
            <a:r>
              <a:rPr lang="en-US" dirty="0" smtClean="0">
                <a:latin typeface="Times New Roman"/>
                <a:cs typeface="Times New Roman"/>
              </a:rPr>
              <a:t>α</a:t>
            </a:r>
            <a:r>
              <a:rPr lang="en-US" dirty="0" err="1" smtClean="0">
                <a:latin typeface="Times New Roman"/>
                <a:cs typeface="Times New Roman"/>
              </a:rPr>
              <a:t>τι</a:t>
            </a:r>
            <a:r>
              <a:rPr lang="en-US" dirty="0" smtClean="0">
                <a:latin typeface="Times New Roman"/>
                <a:cs typeface="Times New Roman"/>
              </a:rPr>
              <a:t>α</a:t>
            </a:r>
            <a:r>
              <a:rPr lang="en-US" dirty="0" smtClean="0"/>
              <a:t> = demos (people) </a:t>
            </a:r>
            <a:r>
              <a:rPr lang="en-US" dirty="0" err="1" smtClean="0"/>
              <a:t>kratos</a:t>
            </a:r>
            <a:r>
              <a:rPr lang="en-US" dirty="0" smtClean="0"/>
              <a:t> (rule)</a:t>
            </a:r>
          </a:p>
          <a:p>
            <a:r>
              <a:rPr lang="en-US" dirty="0" smtClean="0"/>
              <a:t>After Solon, Pisistratus becomes tyrant; Hipparchus is assassinated; Hippias is expelled.</a:t>
            </a:r>
          </a:p>
          <a:p>
            <a:r>
              <a:rPr lang="en-US" dirty="0" smtClean="0"/>
              <a:t>Cleisthenes establishes democracy in 508 B.C.</a:t>
            </a:r>
          </a:p>
          <a:p>
            <a:pPr lvl="1"/>
            <a:r>
              <a:rPr lang="en-US" dirty="0" smtClean="0"/>
              <a:t>Direct democracy</a:t>
            </a:r>
          </a:p>
          <a:p>
            <a:pPr lvl="1"/>
            <a:r>
              <a:rPr lang="en-US" dirty="0" smtClean="0"/>
              <a:t>Arbitrary divisions of city called Demes</a:t>
            </a:r>
          </a:p>
          <a:p>
            <a:pPr lvl="1"/>
            <a:r>
              <a:rPr lang="en-US" dirty="0" smtClean="0"/>
              <a:t>Assembly: show up in demes and vote</a:t>
            </a:r>
          </a:p>
          <a:p>
            <a:pPr lvl="1"/>
            <a:r>
              <a:rPr lang="en-US" dirty="0" smtClean="0"/>
              <a:t>Council of 500 (boule)—chosen by lot, serve for one year, frequently rotating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74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Monarchy (753 – 509 B.C.)</a:t>
            </a:r>
          </a:p>
          <a:p>
            <a:r>
              <a:rPr lang="en-US" dirty="0" smtClean="0"/>
              <a:t>Republic (509 B.C. – 27 B.C.)</a:t>
            </a:r>
          </a:p>
          <a:p>
            <a:r>
              <a:rPr lang="en-US" dirty="0" smtClean="0"/>
              <a:t>Empire (27 B.C. </a:t>
            </a:r>
            <a:r>
              <a:rPr lang="en-US" smtClean="0"/>
              <a:t>– 1423 A.D.)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00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354284"/>
            <a:ext cx="8042276" cy="1336956"/>
          </a:xfrm>
        </p:spPr>
        <p:txBody>
          <a:bodyPr/>
          <a:lstStyle/>
          <a:p>
            <a:r>
              <a:rPr lang="en-US" sz="4400" dirty="0"/>
              <a:t>Res </a:t>
            </a:r>
            <a:r>
              <a:rPr lang="en-US" sz="4400" dirty="0" err="1"/>
              <a:t>publica</a:t>
            </a:r>
            <a:r>
              <a:rPr lang="en-US" sz="4400" dirty="0"/>
              <a:t> (the public thing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7419" r="-67419"/>
          <a:stretch>
            <a:fillRect/>
          </a:stretch>
        </p:blipFill>
        <p:spPr>
          <a:xfrm>
            <a:off x="549275" y="1171331"/>
            <a:ext cx="8042276" cy="4343400"/>
          </a:xfrm>
        </p:spPr>
      </p:pic>
      <p:sp>
        <p:nvSpPr>
          <p:cNvPr id="5" name="TextBox 4"/>
          <p:cNvSpPr txBox="1"/>
          <p:nvPr/>
        </p:nvSpPr>
        <p:spPr>
          <a:xfrm>
            <a:off x="1731890" y="5729166"/>
            <a:ext cx="550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Senatus</a:t>
            </a:r>
            <a:r>
              <a:rPr lang="en-US" sz="2800" dirty="0" smtClean="0"/>
              <a:t> </a:t>
            </a:r>
            <a:r>
              <a:rPr lang="en-US" sz="2800" dirty="0" err="1" smtClean="0"/>
              <a:t>Populusque</a:t>
            </a:r>
            <a:r>
              <a:rPr lang="en-US" sz="2800" dirty="0" smtClean="0"/>
              <a:t> </a:t>
            </a:r>
            <a:r>
              <a:rPr lang="en-US" sz="2800" dirty="0" err="1" smtClean="0"/>
              <a:t>Romanus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8680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2992</TotalTime>
  <Words>513</Words>
  <Application>Microsoft Macintosh PowerPoint</Application>
  <PresentationFormat>On-screen Show (4:3)</PresentationFormat>
  <Paragraphs>76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Breeze</vt:lpstr>
      <vt:lpstr>Greek and Roman Government</vt:lpstr>
      <vt:lpstr>Greek Forms: Tyranny</vt:lpstr>
      <vt:lpstr>PowerPoint Presentation</vt:lpstr>
      <vt:lpstr>PowerPoint Presentation</vt:lpstr>
      <vt:lpstr>PowerPoint Presentation</vt:lpstr>
      <vt:lpstr>Solon of Athens</vt:lpstr>
      <vt:lpstr>Athenian Democracy</vt:lpstr>
      <vt:lpstr>Roman Government</vt:lpstr>
      <vt:lpstr>Res publica (the public thing)</vt:lpstr>
      <vt:lpstr>Roman Republic</vt:lpstr>
      <vt:lpstr>More terms</vt:lpstr>
      <vt:lpstr>Senate</vt:lpstr>
      <vt:lpstr>PowerPoint Presentation</vt:lpstr>
      <vt:lpstr>Tribune of the Plebeians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and Roman Government</dc:title>
  <dc:creator>Steven</dc:creator>
  <cp:lastModifiedBy>s</cp:lastModifiedBy>
  <cp:revision>31</cp:revision>
  <dcterms:created xsi:type="dcterms:W3CDTF">2013-01-16T04:16:03Z</dcterms:created>
  <dcterms:modified xsi:type="dcterms:W3CDTF">2015-01-29T15:08:37Z</dcterms:modified>
</cp:coreProperties>
</file>