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9"/>
  </p:notesMasterIdLst>
  <p:sldIdLst>
    <p:sldId id="257" r:id="rId2"/>
    <p:sldId id="263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53E2E-1D69-BB44-BC5B-D6AA7474DE97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7B59-4EF9-7F44-B26A-D9E02D2A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0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Bureau</a:t>
            </a:r>
            <a:r>
              <a:rPr lang="en-US" baseline="0" dirty="0" smtClean="0"/>
              <a:t> of Prisons, as of July 2013—93.3% male inmate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7B59-4EF9-7F44-B26A-D9E02D2A22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4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Disappeared</a:t>
            </a:r>
            <a:r>
              <a:rPr lang="en-US" baseline="0" dirty="0" smtClean="0"/>
              <a:t> after offering sacrifice on Quirinal Hill; foul play and power grab by the Senate?  Avoid suspicion by claiming he was taken up with the gods in a whirlwind and a thunderclap; becomes known as the god </a:t>
            </a:r>
            <a:r>
              <a:rPr lang="en-US" baseline="0" dirty="0" err="1" smtClean="0"/>
              <a:t>Quirinus</a:t>
            </a:r>
            <a:r>
              <a:rPr lang="en-US" baseline="0" dirty="0" smtClean="0"/>
              <a:t>; tells senators that Rome should be the capital of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7B59-4EF9-7F44-B26A-D9E02D2A22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Romulus’ death,</a:t>
            </a:r>
            <a:r>
              <a:rPr lang="en-US" baseline="0" dirty="0" smtClean="0"/>
              <a:t> interregnum period of one year (senator rules for five days and switch)</a:t>
            </a:r>
            <a:br>
              <a:rPr lang="en-US" baseline="0" dirty="0" smtClean="0"/>
            </a:br>
            <a:r>
              <a:rPr lang="en-US" baseline="0" dirty="0" smtClean="0"/>
              <a:t>People decide on </a:t>
            </a:r>
            <a:r>
              <a:rPr lang="en-US" baseline="0" dirty="0" err="1" smtClean="0"/>
              <a:t>Numa</a:t>
            </a:r>
            <a:r>
              <a:rPr lang="en-US" baseline="0" dirty="0" smtClean="0"/>
              <a:t> (a Sabine) to be king, he requested an augur be summoned to divine the will of Jupiter</a:t>
            </a:r>
            <a:endParaRPr lang="en-US" dirty="0" smtClean="0"/>
          </a:p>
          <a:p>
            <a:r>
              <a:rPr lang="en-US" dirty="0" smtClean="0"/>
              <a:t>Boundaries: seeking to establish a lawful</a:t>
            </a:r>
            <a:r>
              <a:rPr lang="en-US" baseline="0" dirty="0" smtClean="0"/>
              <a:t> respect of property and to maintain peaceful relations with neighbors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7B59-4EF9-7F44-B26A-D9E02D2A22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Struck with an illness for not honoring gods, tried to perform a ceremony</a:t>
            </a:r>
            <a:r>
              <a:rPr lang="en-US" baseline="0" dirty="0" smtClean="0"/>
              <a:t> but did it wrong, lightning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7B59-4EF9-7F44-B26A-D9E02D2A22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4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Grandson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Numa</a:t>
            </a:r>
            <a:r>
              <a:rPr lang="en-US" baseline="0" dirty="0" smtClean="0"/>
              <a:t>, had religious rites posted publicly so they would performed accurately; </a:t>
            </a:r>
            <a:r>
              <a:rPr lang="en-US" baseline="0" dirty="0" err="1" smtClean="0"/>
              <a:t>Latins</a:t>
            </a:r>
            <a:r>
              <a:rPr lang="en-US" baseline="0" dirty="0" smtClean="0"/>
              <a:t> thought, “Oh, it’s another peace and gods type of dude. Let’s attack.”  </a:t>
            </a:r>
            <a:r>
              <a:rPr lang="en-US" baseline="0" dirty="0" err="1" smtClean="0"/>
              <a:t>Marcius</a:t>
            </a:r>
            <a:r>
              <a:rPr lang="en-US" baseline="0" dirty="0" smtClean="0"/>
              <a:t> leads war (sets up system wherein </a:t>
            </a:r>
            <a:r>
              <a:rPr lang="en-US" baseline="0" dirty="0" err="1" smtClean="0"/>
              <a:t>Fetials</a:t>
            </a:r>
            <a:r>
              <a:rPr lang="en-US" baseline="0" dirty="0" smtClean="0"/>
              <a:t> [priests] officially declare war), wins, makes </a:t>
            </a:r>
            <a:r>
              <a:rPr lang="en-US" baseline="0" dirty="0" err="1" smtClean="0"/>
              <a:t>Latins</a:t>
            </a:r>
            <a:r>
              <a:rPr lang="en-US" baseline="0" dirty="0" smtClean="0"/>
              <a:t> move into Rome on Aventine Hill (possibly forming the plebeian class)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7B59-4EF9-7F44-B26A-D9E02D2A22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4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Wealthiest man in Etruria but not able to be king because of his father’s heritage;</a:t>
            </a:r>
            <a:r>
              <a:rPr lang="en-US" baseline="0" dirty="0" smtClean="0"/>
              <a:t> moves to Rome with his wife (an eagle takes his hat… and puts it back!); becomes </a:t>
            </a:r>
            <a:r>
              <a:rPr lang="en-US" baseline="0" dirty="0" err="1" smtClean="0"/>
              <a:t>Ancus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Marcius</a:t>
            </a:r>
            <a:r>
              <a:rPr lang="en-US" baseline="0" dirty="0" smtClean="0"/>
              <a:t>’ right hand man; gives speech winning over the plebs and claiming that a foreign king is NBD (he’d be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).  Wife urges the move, interprets the eagle/hat omen, etc.</a:t>
            </a:r>
            <a:br>
              <a:rPr lang="en-US" baseline="0" dirty="0" smtClean="0"/>
            </a:br>
            <a:r>
              <a:rPr lang="en-US" baseline="0" dirty="0" smtClean="0"/>
              <a:t>Sons of </a:t>
            </a:r>
            <a:r>
              <a:rPr lang="en-US" baseline="0" dirty="0" err="1" smtClean="0"/>
              <a:t>Ancus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Marcius</a:t>
            </a:r>
            <a:r>
              <a:rPr lang="en-US" baseline="0" dirty="0" smtClean="0"/>
              <a:t> arrange an assassination attempt; shepherds fake an argument, get led before the king, while one is telling his side, the other buries an axe in his head.  </a:t>
            </a:r>
            <a:r>
              <a:rPr lang="en-US" baseline="0" dirty="0" err="1" smtClean="0"/>
              <a:t>Tanaquil</a:t>
            </a:r>
            <a:r>
              <a:rPr lang="en-US" baseline="0" dirty="0" smtClean="0"/>
              <a:t> (the wife) bandages it, sends away all witnesses, declares that the king is still alive and that </a:t>
            </a:r>
            <a:r>
              <a:rPr lang="en-US" baseline="0" dirty="0" err="1" smtClean="0"/>
              <a:t>Servius</a:t>
            </a:r>
            <a:r>
              <a:rPr lang="en-US" baseline="0" dirty="0" smtClean="0"/>
              <a:t> would serve as regent; </a:t>
            </a:r>
            <a:r>
              <a:rPr lang="en-US" baseline="0" dirty="0" err="1" smtClean="0"/>
              <a:t>Servius</a:t>
            </a:r>
            <a:r>
              <a:rPr lang="en-US" baseline="0" dirty="0" smtClean="0"/>
              <a:t> makes some decisions, pretends to consult the king on others… people get used to him in power, and when </a:t>
            </a:r>
            <a:r>
              <a:rPr lang="en-US" baseline="0" dirty="0" err="1" smtClean="0"/>
              <a:t>Tarquin’s</a:t>
            </a:r>
            <a:r>
              <a:rPr lang="en-US" baseline="0" dirty="0" smtClean="0"/>
              <a:t> death is announced, </a:t>
            </a:r>
            <a:r>
              <a:rPr lang="en-US" baseline="0" dirty="0" err="1" smtClean="0"/>
              <a:t>Servius</a:t>
            </a:r>
            <a:r>
              <a:rPr lang="en-US" baseline="0" dirty="0" smtClean="0"/>
              <a:t> stays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C7B59-4EF9-7F44-B26A-D9E02D2A22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41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Grew up in the palace. While</a:t>
            </a:r>
            <a:r>
              <a:rPr lang="en-US" baseline="0" dirty="0" smtClean="0"/>
              <a:t> sleeping, his head caught fire, and he kept sleeping (not harmful, just a divine blessing).  </a:t>
            </a:r>
            <a:r>
              <a:rPr lang="en-US" baseline="0" dirty="0" err="1" smtClean="0"/>
              <a:t>Tanaquil</a:t>
            </a:r>
            <a:r>
              <a:rPr lang="en-US" baseline="0" dirty="0" smtClean="0"/>
              <a:t> talks to hubby about this, Becomes son-in-law of </a:t>
            </a:r>
            <a:r>
              <a:rPr lang="en-US" baseline="0" dirty="0" err="1" smtClean="0"/>
              <a:t>Targquin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Assassinated</a:t>
            </a:r>
            <a:r>
              <a:rPr lang="en-US" baseline="0" dirty="0" smtClean="0"/>
              <a:t> </a:t>
            </a:r>
            <a:r>
              <a:rPr lang="en-US" baseline="0" dirty="0" smtClean="0"/>
              <a:t>by </a:t>
            </a:r>
            <a:r>
              <a:rPr lang="en-US" baseline="0" dirty="0" err="1" smtClean="0"/>
              <a:t>Tullia</a:t>
            </a:r>
            <a:r>
              <a:rPr lang="en-US" baseline="0" dirty="0" smtClean="0"/>
              <a:t> (his daughter) and </a:t>
            </a:r>
            <a:r>
              <a:rPr lang="en-US" baseline="0" dirty="0" smtClean="0"/>
              <a:t>Lucius </a:t>
            </a:r>
            <a:r>
              <a:rPr lang="en-US" baseline="0" dirty="0" err="1" smtClean="0"/>
              <a:t>Tarquinius</a:t>
            </a:r>
            <a:r>
              <a:rPr lang="en-US" baseline="0" dirty="0" smtClean="0"/>
              <a:t> (son of </a:t>
            </a:r>
            <a:r>
              <a:rPr lang="en-US" baseline="0" dirty="0" err="1" smtClean="0"/>
              <a:t>Priscus</a:t>
            </a:r>
            <a:r>
              <a:rPr lang="en-US" baseline="0" dirty="0" smtClean="0"/>
              <a:t>). BTW, the two killed their spouses so that they could marry each other. </a:t>
            </a:r>
            <a:r>
              <a:rPr lang="en-US" baseline="0" dirty="0" err="1" smtClean="0"/>
              <a:t>Tarquinius</a:t>
            </a:r>
            <a:r>
              <a:rPr lang="en-US" baseline="0" dirty="0" smtClean="0"/>
              <a:t> criticizes </a:t>
            </a:r>
            <a:r>
              <a:rPr lang="en-US" baseline="0" dirty="0" err="1" smtClean="0"/>
              <a:t>Servius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Senatre</a:t>
            </a:r>
            <a:r>
              <a:rPr lang="en-US" baseline="0" dirty="0" smtClean="0"/>
              <a:t> for not being elected by the Senate, being slave-born, being given the throne by a woman, etc.  When </a:t>
            </a:r>
            <a:r>
              <a:rPr lang="en-US" baseline="0" dirty="0" err="1" smtClean="0"/>
              <a:t>Servius</a:t>
            </a:r>
            <a:r>
              <a:rPr lang="en-US" baseline="0" dirty="0" smtClean="0"/>
              <a:t> (age ) comes to defend himself, </a:t>
            </a:r>
            <a:r>
              <a:rPr lang="en-US" baseline="0" dirty="0" err="1" smtClean="0"/>
              <a:t>Tarquin</a:t>
            </a:r>
            <a:r>
              <a:rPr lang="en-US" baseline="0" dirty="0" smtClean="0"/>
              <a:t> </a:t>
            </a:r>
            <a:r>
              <a:rPr lang="en-US" baseline="0" dirty="0" smtClean="0"/>
              <a:t>throws Servius down the steps of the senate, his men stab him, and </a:t>
            </a:r>
            <a:r>
              <a:rPr lang="en-US" baseline="0" dirty="0" err="1" smtClean="0"/>
              <a:t>Tullia</a:t>
            </a:r>
            <a:r>
              <a:rPr lang="en-US" baseline="0" dirty="0" smtClean="0"/>
              <a:t> drives over him with her chariot.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65DB-3B80-3140-A2C9-09FFB0318F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E65DB-3B80-3140-A2C9-09FFB0318F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6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24,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24,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Origins of Rome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3031" b="3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84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Kings of Rome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603375"/>
            <a:ext cx="44323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2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4625" y="1719071"/>
            <a:ext cx="8969375" cy="4407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 startAt="3"/>
            </a:pPr>
            <a:r>
              <a:rPr lang="en-US" sz="4000" dirty="0" smtClean="0"/>
              <a:t>Tullus </a:t>
            </a:r>
            <a:r>
              <a:rPr lang="en-US" sz="4000" dirty="0" err="1" smtClean="0"/>
              <a:t>Hostilius</a:t>
            </a:r>
            <a:r>
              <a:rPr lang="en-US" sz="4000" dirty="0" smtClean="0"/>
              <a:t> (673 - 642 B.C.)</a:t>
            </a:r>
          </a:p>
          <a:p>
            <a:pPr marL="1062990" lvl="1" indent="-742950"/>
            <a:r>
              <a:rPr lang="en-US" sz="3200" u="sng" dirty="0" smtClean="0"/>
              <a:t>WAR</a:t>
            </a:r>
            <a:r>
              <a:rPr lang="en-US" sz="3200" dirty="0" smtClean="0"/>
              <a:t>!</a:t>
            </a:r>
          </a:p>
          <a:p>
            <a:pPr marL="1062990" lvl="1" indent="-742950"/>
            <a:r>
              <a:rPr lang="en-US" sz="3200" dirty="0" smtClean="0"/>
              <a:t>Neglected the gods</a:t>
            </a:r>
          </a:p>
          <a:p>
            <a:pPr marL="1062990" lvl="1" indent="-742950"/>
            <a:r>
              <a:rPr lang="en-US" sz="3200" dirty="0" smtClean="0"/>
              <a:t>Struck dead by lightning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Kings of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0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32990" y="428152"/>
            <a:ext cx="8969375" cy="4407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 startAt="4"/>
            </a:pPr>
            <a:r>
              <a:rPr lang="en-US" sz="4000" dirty="0" err="1" smtClean="0"/>
              <a:t>Ancus</a:t>
            </a:r>
            <a:r>
              <a:rPr lang="en-US" sz="4000" dirty="0" smtClean="0"/>
              <a:t> </a:t>
            </a:r>
            <a:r>
              <a:rPr lang="en-US" sz="4000" dirty="0" err="1" smtClean="0"/>
              <a:t>Marcius</a:t>
            </a:r>
            <a:r>
              <a:rPr lang="en-US" sz="4000" dirty="0" smtClean="0"/>
              <a:t> (642 - 617 B.C.)</a:t>
            </a:r>
          </a:p>
          <a:p>
            <a:pPr marL="1062990" lvl="1" indent="-742950"/>
            <a:r>
              <a:rPr lang="en-US" sz="3200" dirty="0" smtClean="0"/>
              <a:t>Grandson of </a:t>
            </a:r>
            <a:r>
              <a:rPr lang="en-US" sz="3200" dirty="0" err="1" smtClean="0"/>
              <a:t>Numa</a:t>
            </a:r>
            <a:r>
              <a:rPr lang="en-US" sz="3200" dirty="0" smtClean="0"/>
              <a:t> </a:t>
            </a:r>
            <a:r>
              <a:rPr lang="en-US" sz="3200" dirty="0" err="1" smtClean="0"/>
              <a:t>Pompilius</a:t>
            </a:r>
            <a:endParaRPr lang="en-US" sz="3200" dirty="0" smtClean="0"/>
          </a:p>
          <a:p>
            <a:pPr marL="1062990" lvl="1" indent="-742950"/>
            <a:r>
              <a:rPr lang="en-US" sz="3200" dirty="0" smtClean="0"/>
              <a:t>Formed </a:t>
            </a:r>
            <a:r>
              <a:rPr lang="en-US" sz="3200" i="1" dirty="0" smtClean="0"/>
              <a:t>plebeian </a:t>
            </a:r>
            <a:r>
              <a:rPr lang="en-US" sz="3200" dirty="0" smtClean="0"/>
              <a:t>class</a:t>
            </a:r>
          </a:p>
          <a:p>
            <a:pPr marL="1062990" lvl="1" indent="-742950"/>
            <a:r>
              <a:rPr lang="en-US" sz="3200" dirty="0" smtClean="0"/>
              <a:t>First jail, </a:t>
            </a:r>
            <a:r>
              <a:rPr lang="en-US" sz="3200" u="sng" dirty="0" smtClean="0"/>
              <a:t>first bridge across the Tiber</a:t>
            </a:r>
          </a:p>
          <a:p>
            <a:pPr marL="1062990" lvl="1" indent="-742950"/>
            <a:r>
              <a:rPr lang="en-US" sz="3200" dirty="0" smtClean="0"/>
              <a:t>Port at </a:t>
            </a:r>
            <a:r>
              <a:rPr lang="en-US" sz="3200" u="sng" dirty="0" smtClean="0"/>
              <a:t>Ostia</a:t>
            </a:r>
          </a:p>
          <a:p>
            <a:pPr marL="1062990" lvl="1" indent="-742950"/>
            <a:r>
              <a:rPr lang="en-US" sz="3200" dirty="0" smtClean="0"/>
              <a:t>Last Latin-Sabine 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404" y="2998260"/>
            <a:ext cx="3977595" cy="3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003485"/>
            <a:ext cx="9144000" cy="5159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 startAt="5"/>
            </a:pPr>
            <a:r>
              <a:rPr lang="en-US" sz="4000" dirty="0" err="1" smtClean="0"/>
              <a:t>Tarquinius</a:t>
            </a:r>
            <a:r>
              <a:rPr lang="en-US" sz="4000" dirty="0" smtClean="0"/>
              <a:t> </a:t>
            </a:r>
            <a:r>
              <a:rPr lang="en-US" sz="4000" dirty="0" err="1" smtClean="0"/>
              <a:t>Priscus</a:t>
            </a:r>
            <a:r>
              <a:rPr lang="en-US" sz="4000" dirty="0" smtClean="0"/>
              <a:t> </a:t>
            </a:r>
            <a:r>
              <a:rPr lang="en-US" sz="3600" dirty="0" smtClean="0"/>
              <a:t>(616 - 579 B.C.)</a:t>
            </a:r>
          </a:p>
          <a:p>
            <a:pPr marL="1062990" lvl="1" indent="-742950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Etruscan </a:t>
            </a:r>
            <a:r>
              <a:rPr lang="en-US" sz="3200" dirty="0" smtClean="0"/>
              <a:t>king</a:t>
            </a:r>
            <a:endParaRPr lang="en-US" sz="3200" dirty="0" smtClean="0"/>
          </a:p>
          <a:p>
            <a:pPr marL="1062990" lvl="1" indent="-742950"/>
            <a:r>
              <a:rPr lang="en-US" sz="3200" dirty="0" smtClean="0"/>
              <a:t>Built sewers, drained the swamps</a:t>
            </a:r>
          </a:p>
          <a:p>
            <a:pPr marL="1062990" lvl="1" indent="-742950"/>
            <a:r>
              <a:rPr lang="en-US" sz="3200" dirty="0"/>
              <a:t>B</a:t>
            </a:r>
            <a:r>
              <a:rPr lang="en-US" sz="3200" dirty="0" smtClean="0"/>
              <a:t>uilt </a:t>
            </a:r>
            <a:r>
              <a:rPr lang="en-US" sz="3200" dirty="0" smtClean="0"/>
              <a:t>the </a:t>
            </a:r>
            <a:r>
              <a:rPr lang="en-US" sz="3200" u="sng" dirty="0" smtClean="0"/>
              <a:t>Circus Maximus</a:t>
            </a:r>
          </a:p>
          <a:p>
            <a:pPr marL="1062990" lvl="1" indent="-742950"/>
            <a:r>
              <a:rPr lang="en-US" sz="3200" dirty="0" smtClean="0"/>
              <a:t>Introduced the </a:t>
            </a:r>
            <a:r>
              <a:rPr lang="en-US" sz="3200" dirty="0" smtClean="0"/>
              <a:t>Etruscan Triumph</a:t>
            </a:r>
            <a:endParaRPr lang="en-US" sz="3200" dirty="0" smtClean="0"/>
          </a:p>
          <a:p>
            <a:pPr marL="1062990" lvl="1" indent="-742950"/>
            <a:r>
              <a:rPr lang="en-US" sz="3200" u="sng" dirty="0" smtClean="0"/>
              <a:t>Added senators from conquered peoples</a:t>
            </a:r>
          </a:p>
          <a:p>
            <a:pPr marL="1062990" lvl="1" indent="-742950"/>
            <a:r>
              <a:rPr lang="en-US" sz="3400" dirty="0" smtClean="0"/>
              <a:t>Assassinated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26543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5796" r="-1579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123768"/>
            <a:ext cx="3409950" cy="1523999"/>
          </a:xfrm>
        </p:spPr>
        <p:txBody>
          <a:bodyPr/>
          <a:lstStyle/>
          <a:p>
            <a:r>
              <a:rPr lang="en-US" dirty="0" smtClean="0"/>
              <a:t>Lucius </a:t>
            </a:r>
            <a:r>
              <a:rPr lang="en-US" dirty="0" err="1" smtClean="0"/>
              <a:t>Tarquinius</a:t>
            </a:r>
            <a:r>
              <a:rPr lang="en-US" dirty="0" smtClean="0"/>
              <a:t> </a:t>
            </a:r>
            <a:r>
              <a:rPr lang="en-US" dirty="0" err="1" smtClean="0"/>
              <a:t>Priscus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4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" y="560708"/>
            <a:ext cx="9144000" cy="51593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 startAt="6"/>
            </a:pPr>
            <a:r>
              <a:rPr lang="en-US" sz="4000" dirty="0" smtClean="0"/>
              <a:t>Servius </a:t>
            </a:r>
            <a:r>
              <a:rPr lang="en-US" sz="4000" dirty="0" err="1" smtClean="0"/>
              <a:t>Tullius</a:t>
            </a:r>
            <a:r>
              <a:rPr lang="en-US" sz="4000" dirty="0" smtClean="0"/>
              <a:t> </a:t>
            </a:r>
            <a:r>
              <a:rPr lang="en-US" sz="3600" dirty="0" smtClean="0"/>
              <a:t>(579 – 535 B.C.)</a:t>
            </a:r>
          </a:p>
          <a:p>
            <a:pPr marL="1062990" lvl="1" indent="-742950"/>
            <a:r>
              <a:rPr lang="en-US" sz="3400" dirty="0" err="1" smtClean="0"/>
              <a:t>Rumoured</a:t>
            </a:r>
            <a:r>
              <a:rPr lang="en-US" sz="3400" dirty="0" smtClean="0"/>
              <a:t> to be son of a slave</a:t>
            </a:r>
            <a:endParaRPr lang="en-US" sz="3400" dirty="0" smtClean="0"/>
          </a:p>
          <a:p>
            <a:pPr marL="1062990" lvl="1" indent="-742950"/>
            <a:r>
              <a:rPr lang="en-US" sz="3400" dirty="0" smtClean="0"/>
              <a:t>Built </a:t>
            </a:r>
            <a:r>
              <a:rPr lang="en-US" sz="3400" u="sng" dirty="0" err="1" smtClean="0"/>
              <a:t>Servian</a:t>
            </a:r>
            <a:r>
              <a:rPr lang="en-US" sz="3400" u="sng" dirty="0" smtClean="0"/>
              <a:t> </a:t>
            </a:r>
            <a:r>
              <a:rPr lang="en-US" sz="3400" u="sng" dirty="0" smtClean="0"/>
              <a:t>Wall</a:t>
            </a:r>
            <a:endParaRPr lang="en-US" sz="3400" dirty="0"/>
          </a:p>
          <a:p>
            <a:pPr marL="1062990" lvl="1" indent="-742950"/>
            <a:r>
              <a:rPr lang="en-US" sz="3400" dirty="0" smtClean="0"/>
              <a:t>Formed </a:t>
            </a:r>
            <a:r>
              <a:rPr lang="en-US" sz="3400" dirty="0" smtClean="0"/>
              <a:t>Rome</a:t>
            </a:r>
            <a:r>
              <a:rPr lang="en-US" sz="3400" dirty="0" smtClean="0"/>
              <a:t>’s </a:t>
            </a:r>
            <a:r>
              <a:rPr lang="en-US" sz="3400" dirty="0" smtClean="0"/>
              <a:t>first </a:t>
            </a:r>
            <a:r>
              <a:rPr lang="en-US" sz="3400" u="sng" dirty="0" smtClean="0"/>
              <a:t>census</a:t>
            </a:r>
          </a:p>
          <a:p>
            <a:pPr marL="1062990" lvl="1" indent="-742950"/>
            <a:r>
              <a:rPr lang="en-US" sz="3400" u="sng" dirty="0" smtClean="0"/>
              <a:t>Brought socio-economics into government and military</a:t>
            </a:r>
          </a:p>
          <a:p>
            <a:pPr marL="1062990" lvl="1" indent="-742950"/>
            <a:r>
              <a:rPr lang="en-US" sz="3400" dirty="0" smtClean="0"/>
              <a:t>Killed by </a:t>
            </a:r>
            <a:r>
              <a:rPr lang="en-US" sz="3400" dirty="0" err="1" smtClean="0"/>
              <a:t>Tarquinius</a:t>
            </a:r>
            <a:r>
              <a:rPr lang="en-US" sz="3400" dirty="0" smtClean="0"/>
              <a:t> </a:t>
            </a:r>
            <a:r>
              <a:rPr lang="en-US" sz="3400" dirty="0" err="1" smtClean="0"/>
              <a:t>Superbus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71318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Servius</a:t>
            </a:r>
            <a:r>
              <a:rPr lang="en-US" dirty="0" smtClean="0"/>
              <a:t> </a:t>
            </a:r>
            <a:r>
              <a:rPr lang="en-US" dirty="0" err="1" smtClean="0"/>
              <a:t>Tullius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4937" r="4937"/>
          <a:stretch>
            <a:fillRect/>
          </a:stretch>
        </p:blipFill>
        <p:spPr/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-7651" b="-7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138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" y="1524000"/>
            <a:ext cx="9144000" cy="31816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 startAt="7"/>
            </a:pPr>
            <a:r>
              <a:rPr lang="en-US" sz="4000" dirty="0" err="1" smtClean="0"/>
              <a:t>Tarquinius</a:t>
            </a:r>
            <a:r>
              <a:rPr lang="en-US" sz="4000" dirty="0" smtClean="0"/>
              <a:t> </a:t>
            </a:r>
            <a:r>
              <a:rPr lang="en-US" sz="4000" dirty="0" err="1" smtClean="0"/>
              <a:t>Superbus</a:t>
            </a:r>
            <a:r>
              <a:rPr lang="en-US" sz="4000" dirty="0" smtClean="0"/>
              <a:t> </a:t>
            </a:r>
            <a:r>
              <a:rPr lang="en-US" sz="3600" dirty="0" smtClean="0"/>
              <a:t>(535 – 509 B.C.)</a:t>
            </a:r>
          </a:p>
          <a:p>
            <a:pPr marL="1062990" lvl="1" indent="-742950"/>
            <a:r>
              <a:rPr lang="en-US" sz="3400" dirty="0" smtClean="0"/>
              <a:t>Completed Temple of Jupiter </a:t>
            </a:r>
            <a:r>
              <a:rPr lang="en-US" sz="3400" dirty="0" err="1" smtClean="0"/>
              <a:t>Optimus</a:t>
            </a:r>
            <a:r>
              <a:rPr lang="en-US" sz="3400" dirty="0" smtClean="0"/>
              <a:t> Maximus</a:t>
            </a:r>
          </a:p>
          <a:p>
            <a:pPr marL="1062990" lvl="1" indent="-742950"/>
            <a:r>
              <a:rPr lang="en-US" sz="3400" dirty="0" smtClean="0"/>
              <a:t>Purchased the Sibylline books</a:t>
            </a:r>
          </a:p>
        </p:txBody>
      </p:sp>
    </p:spTree>
    <p:extLst>
      <p:ext uri="{BB962C8B-B14F-4D97-AF65-F5344CB8AC3E}">
        <p14:creationId xmlns:p14="http://schemas.microsoft.com/office/powerpoint/2010/main" val="45103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997" r="2099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" y="2181225"/>
            <a:ext cx="3127375" cy="12953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Aeneas flees Troy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75310" y="5727192"/>
            <a:ext cx="2834640" cy="749808"/>
          </a:xfrm>
        </p:spPr>
        <p:txBody>
          <a:bodyPr/>
          <a:lstStyle/>
          <a:p>
            <a:pPr algn="r"/>
            <a:r>
              <a:rPr lang="en-US" dirty="0" err="1" smtClean="0"/>
              <a:t>Barocci</a:t>
            </a:r>
            <a:r>
              <a:rPr lang="en-US" dirty="0" smtClean="0"/>
              <a:t>, 1598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8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Birth of Twins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err="1" smtClean="0"/>
              <a:t>Numitor</a:t>
            </a:r>
            <a:r>
              <a:rPr lang="en-US" sz="3600" dirty="0" smtClean="0"/>
              <a:t> – King of Alba Longa</a:t>
            </a:r>
          </a:p>
          <a:p>
            <a:r>
              <a:rPr lang="en-US" sz="3600" dirty="0" err="1" smtClean="0"/>
              <a:t>Amulius</a:t>
            </a:r>
            <a:r>
              <a:rPr lang="en-US" sz="3600" dirty="0" smtClean="0"/>
              <a:t>  -  Brother to the King</a:t>
            </a:r>
          </a:p>
          <a:p>
            <a:r>
              <a:rPr lang="en-US" sz="3600" dirty="0" smtClean="0"/>
              <a:t>Rhea Silvia – Daughter of King </a:t>
            </a:r>
            <a:r>
              <a:rPr lang="en-US" sz="3600" dirty="0" err="1" smtClean="0"/>
              <a:t>Numitor</a:t>
            </a:r>
            <a:endParaRPr lang="en-US" sz="3600" dirty="0" smtClean="0"/>
          </a:p>
          <a:p>
            <a:r>
              <a:rPr lang="en-US" sz="3600" dirty="0" smtClean="0"/>
              <a:t>Mars, God of War – as himself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62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8772"/>
            <a:ext cx="8591550" cy="878029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Romulus and Remus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7683" b="7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8393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Founding the City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err="1" smtClean="0"/>
              <a:t>Lupa</a:t>
            </a:r>
            <a:r>
              <a:rPr lang="en-US" sz="3200" dirty="0" smtClean="0"/>
              <a:t>, woodpecker, and shepherds</a:t>
            </a:r>
          </a:p>
          <a:p>
            <a:r>
              <a:rPr lang="en-US" sz="3200" dirty="0" smtClean="0"/>
              <a:t>Augury (Romulus wants to found of Palatine, Remus on the Aventine)</a:t>
            </a:r>
          </a:p>
          <a:p>
            <a:r>
              <a:rPr lang="en-US" sz="3200" dirty="0" smtClean="0"/>
              <a:t>Building the wall</a:t>
            </a:r>
          </a:p>
          <a:p>
            <a:pPr marL="0" indent="0">
              <a:buNone/>
            </a:pPr>
            <a:r>
              <a:rPr lang="en-US" sz="3200" dirty="0" smtClean="0"/>
              <a:t>	-</a:t>
            </a:r>
            <a:r>
              <a:rPr lang="en-US" sz="3200" dirty="0"/>
              <a:t>So perish every one that shall hereafter leap over my wall</a:t>
            </a:r>
            <a:endParaRPr lang="en-US" sz="3200" dirty="0" smtClean="0"/>
          </a:p>
          <a:p>
            <a:r>
              <a:rPr lang="en-US" sz="3200" dirty="0" smtClean="0"/>
              <a:t>Romulus gives his name to Rome</a:t>
            </a:r>
          </a:p>
          <a:p>
            <a:r>
              <a:rPr lang="en-US" sz="3200" dirty="0" smtClean="0"/>
              <a:t>Traditional year: 753 B.C.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2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25191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Early Rome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9890" b="9890"/>
          <a:stretch>
            <a:fillRect/>
          </a:stretch>
        </p:blipFill>
        <p:spPr>
          <a:xfrm>
            <a:off x="274320" y="1607345"/>
            <a:ext cx="8595360" cy="4937760"/>
          </a:xfrm>
        </p:spPr>
      </p:pic>
      <p:sp>
        <p:nvSpPr>
          <p:cNvPr id="6" name="TextBox 5"/>
          <p:cNvSpPr txBox="1"/>
          <p:nvPr/>
        </p:nvSpPr>
        <p:spPr>
          <a:xfrm>
            <a:off x="463422" y="900696"/>
            <a:ext cx="80498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 Populated by criminals	- Sabine women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037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Review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did </a:t>
            </a:r>
            <a:r>
              <a:rPr lang="en-US" sz="3200" dirty="0" err="1" smtClean="0"/>
              <a:t>Amulius</a:t>
            </a:r>
            <a:r>
              <a:rPr lang="en-US" sz="3200" dirty="0" smtClean="0"/>
              <a:t> force Rhea Silvia to become a Vestal Virgin?</a:t>
            </a:r>
          </a:p>
          <a:p>
            <a:r>
              <a:rPr lang="en-US" sz="3200" dirty="0" smtClean="0"/>
              <a:t>What is the traditional date of the founding of Rome?</a:t>
            </a:r>
          </a:p>
          <a:p>
            <a:r>
              <a:rPr lang="en-US" sz="3200" dirty="0" smtClean="0"/>
              <a:t>Who birthed the c0-founders of Rome?</a:t>
            </a:r>
          </a:p>
          <a:p>
            <a:r>
              <a:rPr lang="en-US" sz="3200" dirty="0" smtClean="0"/>
              <a:t>For whom is Rome named?</a:t>
            </a:r>
          </a:p>
          <a:p>
            <a:r>
              <a:rPr lang="en-US" sz="3200" dirty="0" smtClean="0"/>
              <a:t>Who killed Remus and why?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565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27000" y="1719071"/>
            <a:ext cx="8874125" cy="4407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4000" dirty="0" smtClean="0"/>
              <a:t>Romulus (753 – 715 B.C.)</a:t>
            </a:r>
          </a:p>
          <a:p>
            <a:pPr marL="1062990" lvl="1" indent="-742950"/>
            <a:r>
              <a:rPr lang="en-US" sz="3200" dirty="0" smtClean="0"/>
              <a:t>Rape of the Sabine Women</a:t>
            </a:r>
          </a:p>
          <a:p>
            <a:pPr marL="1062990" lvl="1" indent="-742950"/>
            <a:r>
              <a:rPr lang="en-US" sz="3200" dirty="0" smtClean="0"/>
              <a:t>Formed a senate to advise the king</a:t>
            </a:r>
          </a:p>
          <a:p>
            <a:pPr marL="1062990" lvl="1" indent="-742950"/>
            <a:r>
              <a:rPr lang="en-US" sz="3200" dirty="0" smtClean="0"/>
              <a:t>Formed a class system</a:t>
            </a:r>
          </a:p>
          <a:p>
            <a:pPr marL="1062990" lvl="1" indent="-742950"/>
            <a:r>
              <a:rPr lang="en-US" sz="3200" dirty="0" smtClean="0"/>
              <a:t>Expanded boundaries</a:t>
            </a:r>
          </a:p>
          <a:p>
            <a:pPr marL="1062990" lvl="1" indent="-742950"/>
            <a:r>
              <a:rPr lang="en-US" sz="3200" dirty="0" smtClean="0"/>
              <a:t>Disappearance/Death/Deification?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Kings of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4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4625" y="1719071"/>
            <a:ext cx="8969375" cy="44074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 startAt="2"/>
            </a:pPr>
            <a:r>
              <a:rPr lang="en-US" sz="4000" dirty="0" smtClean="0"/>
              <a:t>Numa </a:t>
            </a:r>
            <a:r>
              <a:rPr lang="en-US" sz="4000" dirty="0" err="1" smtClean="0"/>
              <a:t>Pompilius</a:t>
            </a:r>
            <a:r>
              <a:rPr lang="en-US" sz="4000" dirty="0" smtClean="0"/>
              <a:t> (715 – 673 B.C.)</a:t>
            </a:r>
          </a:p>
          <a:p>
            <a:pPr marL="1062990" lvl="1" indent="-742950"/>
            <a:r>
              <a:rPr lang="en-US" sz="3200" u="sng" dirty="0" smtClean="0"/>
              <a:t>Bringer of peace and religion</a:t>
            </a:r>
          </a:p>
          <a:p>
            <a:pPr marL="1062990" lvl="1" indent="-742950"/>
            <a:r>
              <a:rPr lang="en-US" sz="3200" dirty="0" smtClean="0"/>
              <a:t>Built the Temple of Janus</a:t>
            </a:r>
          </a:p>
          <a:p>
            <a:pPr marL="1062990" lvl="1" indent="-742950"/>
            <a:r>
              <a:rPr lang="en-US" sz="3200" dirty="0" smtClean="0"/>
              <a:t>Established Vestal Virgins and </a:t>
            </a:r>
            <a:r>
              <a:rPr lang="en-US" sz="3200" i="1" dirty="0" err="1" smtClean="0"/>
              <a:t>Pontifex</a:t>
            </a:r>
            <a:r>
              <a:rPr lang="en-US" sz="3200" i="1" dirty="0" smtClean="0"/>
              <a:t> Maximus</a:t>
            </a:r>
            <a:endParaRPr lang="en-US" sz="3200" dirty="0" smtClean="0"/>
          </a:p>
          <a:p>
            <a:pPr marL="1062990" lvl="1" indent="-742950"/>
            <a:r>
              <a:rPr lang="en-US" sz="3200" dirty="0" smtClean="0"/>
              <a:t>Established boundaries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Kings of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97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4830</TotalTime>
  <Words>734</Words>
  <Application>Microsoft Macintosh PowerPoint</Application>
  <PresentationFormat>On-screen Show (4:3)</PresentationFormat>
  <Paragraphs>86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SOHO</vt:lpstr>
      <vt:lpstr>Origins of Rome</vt:lpstr>
      <vt:lpstr>Aeneas flees Troy</vt:lpstr>
      <vt:lpstr>Birth of Twins</vt:lpstr>
      <vt:lpstr>Romulus and Remus</vt:lpstr>
      <vt:lpstr>Founding the City</vt:lpstr>
      <vt:lpstr>Early Rome</vt:lpstr>
      <vt:lpstr>Review</vt:lpstr>
      <vt:lpstr>7 Kings of Rome</vt:lpstr>
      <vt:lpstr>7 Kings of Rome</vt:lpstr>
      <vt:lpstr>7 Kings of Rome</vt:lpstr>
      <vt:lpstr>7 Kings of Rome</vt:lpstr>
      <vt:lpstr>PowerPoint Presentation</vt:lpstr>
      <vt:lpstr>PowerPoint Presentation</vt:lpstr>
      <vt:lpstr>Lucius Tarquinius Priscus</vt:lpstr>
      <vt:lpstr>PowerPoint Presentation</vt:lpstr>
      <vt:lpstr>Servius Tullius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Rome</dc:title>
  <dc:creator>Steven</dc:creator>
  <cp:lastModifiedBy>s</cp:lastModifiedBy>
  <cp:revision>37</cp:revision>
  <dcterms:created xsi:type="dcterms:W3CDTF">2012-09-11T16:59:58Z</dcterms:created>
  <dcterms:modified xsi:type="dcterms:W3CDTF">2014-09-25T03:03:46Z</dcterms:modified>
</cp:coreProperties>
</file>