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96984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Euripidean realism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*Notice: for Greeks, a picturesque background was a high priority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stock character--a stereotypical, instantly recognizable character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Actually, identifiable by their costume as well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1: a god inside of you, 2: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1600200"/>
            <a:ext cx="9144000" cy="36576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9" name="Shape 9"/>
          <p:cNvGrpSpPr/>
          <p:nvPr/>
        </p:nvGrpSpPr>
        <p:grpSpPr>
          <a:xfrm>
            <a:off x="0" y="-1438"/>
            <a:ext cx="1827407" cy="6859503"/>
            <a:chOff x="0" y="-1438"/>
            <a:chExt cx="798029" cy="6859503"/>
          </a:xfrm>
        </p:grpSpPr>
        <p:sp>
          <p:nvSpPr>
            <p:cNvPr id="10" name="Shape 10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" name="Shape 12"/>
          <p:cNvGrpSpPr/>
          <p:nvPr/>
        </p:nvGrpSpPr>
        <p:grpSpPr>
          <a:xfrm flipH="1">
            <a:off x="7316591" y="0"/>
            <a:ext cx="1827407" cy="6859503"/>
            <a:chOff x="0" y="-1438"/>
            <a:chExt cx="798029" cy="6859503"/>
          </a:xfrm>
        </p:grpSpPr>
        <p:sp>
          <p:nvSpPr>
            <p:cNvPr id="13" name="Shape 13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090913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772400" cy="87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20" name="Shape 2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23" name="Shape 2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5" name="Shape 25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30" name="Shape 30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31" name="Shape 3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" name="Shape 33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43" name="Shape 4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" name="Shape 45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46" name="Shape 4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8" name="Shape 48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52" name="Shape 52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53" name="Shape 5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" name="Shape 55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56" name="Shape 5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63" name="Shape 6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5" name="Shape 65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66" name="Shape 6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285750" algn="l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tionary.org/wiki/%CF%84%CF%81%CE%AC%CE%B3%CE%BF%CF%82%23Ancient_Greek" TargetMode="External"/><Relationship Id="rId4" Type="http://schemas.openxmlformats.org/officeDocument/2006/relationships/hyperlink" Target="http://en.wiktionary.org/wiki/%E1%BE%A0%CE%B4%CE%AE%23Ancient_Gree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85800" y="2090913"/>
            <a:ext cx="7772400" cy="1650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Ancient Theater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772400" cy="878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Famous Greek Tragedians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5550" y="1278950"/>
            <a:ext cx="9012900" cy="544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buClr>
                <a:schemeClr val="lt1"/>
              </a:buClr>
              <a:buSzPct val="100000"/>
              <a:buFont typeface="Trebuchet MS"/>
              <a:buAutoNum type="romanUcPeriod"/>
            </a:pPr>
            <a:r>
              <a:rPr lang="en" dirty="0"/>
              <a:t>Aeschylus</a:t>
            </a:r>
          </a:p>
          <a:p>
            <a:pPr marL="914400" lvl="1" indent="-381000" rtl="0">
              <a:lnSpc>
                <a:spcPct val="115000"/>
              </a:lnSpc>
              <a:buClr>
                <a:schemeClr val="lt1"/>
              </a:buClr>
              <a:buSzPct val="104347"/>
              <a:buFont typeface="Trebuchet MS"/>
              <a:buAutoNum type="alphaLcPeriod"/>
            </a:pPr>
            <a:r>
              <a:rPr lang="en" sz="2300" dirty="0"/>
              <a:t>Oresteia trilogy, Seven Against Thebes, Prometheus Bound</a:t>
            </a:r>
          </a:p>
          <a:p>
            <a:pPr marL="457200" lvl="0" indent="-419100" rtl="0">
              <a:lnSpc>
                <a:spcPct val="115000"/>
              </a:lnSpc>
              <a:buClr>
                <a:schemeClr val="lt1"/>
              </a:buClr>
              <a:buSzPct val="100000"/>
              <a:buFont typeface="Trebuchet MS"/>
              <a:buAutoNum type="romanUcPeriod"/>
            </a:pPr>
            <a:r>
              <a:rPr lang="en" dirty="0"/>
              <a:t>Sophocles</a:t>
            </a:r>
          </a:p>
          <a:p>
            <a:pPr marL="914400" lvl="1" indent="-381000" rtl="0">
              <a:lnSpc>
                <a:spcPct val="115000"/>
              </a:lnSpc>
              <a:buClr>
                <a:schemeClr val="lt1"/>
              </a:buClr>
              <a:buSzPct val="80000"/>
              <a:buFont typeface="Trebuchet MS"/>
              <a:buAutoNum type="alphaLcPeriod"/>
            </a:pPr>
            <a:r>
              <a:rPr lang="en" dirty="0"/>
              <a:t>Oedipus trilogy, Electra</a:t>
            </a:r>
          </a:p>
          <a:p>
            <a:pPr marL="457200" lvl="0" indent="-419100" rtl="0">
              <a:lnSpc>
                <a:spcPct val="115000"/>
              </a:lnSpc>
              <a:buClr>
                <a:schemeClr val="lt1"/>
              </a:buClr>
              <a:buSzPct val="100000"/>
              <a:buFont typeface="Trebuchet MS"/>
              <a:buAutoNum type="romanUcPeriod"/>
            </a:pPr>
            <a:r>
              <a:rPr lang="en" dirty="0"/>
              <a:t>Euripides (didn't win a lot, but we have a lot of his stuff)</a:t>
            </a:r>
          </a:p>
          <a:p>
            <a:pPr marL="914400" lvl="1" indent="-381000" rtl="0">
              <a:lnSpc>
                <a:spcPct val="115000"/>
              </a:lnSpc>
              <a:buClr>
                <a:schemeClr val="lt1"/>
              </a:buClr>
              <a:buSzPct val="80000"/>
              <a:buFont typeface="Trebuchet MS"/>
              <a:buAutoNum type="alphaLcPeriod"/>
            </a:pPr>
            <a:r>
              <a:rPr lang="en" dirty="0"/>
              <a:t>Medea, Trojan Women, Iphigenia in Aulis, The Bacchae*</a:t>
            </a:r>
          </a:p>
          <a:p>
            <a:pPr marL="1371600" lvl="2" indent="-381000" rtl="0">
              <a:lnSpc>
                <a:spcPct val="115000"/>
              </a:lnSpc>
              <a:buClr>
                <a:schemeClr val="lt1"/>
              </a:buClr>
              <a:buSzPct val="80000"/>
              <a:buFont typeface="Trebuchet MS"/>
              <a:buAutoNum type="romanLcPeriod"/>
            </a:pPr>
            <a:r>
              <a:rPr lang="en" dirty="0"/>
              <a:t>*won posthumously</a:t>
            </a:r>
          </a:p>
          <a:p>
            <a:pPr marL="0" indent="0">
              <a:buNone/>
            </a:pPr>
            <a:endParaRPr lang="en" sz="700" dirty="0"/>
          </a:p>
          <a:p>
            <a:pPr marL="0" lvl="0" indent="0">
              <a:buNone/>
            </a:pPr>
            <a:r>
              <a:rPr lang="en" dirty="0"/>
              <a:t>Aristotle: "Sophocles portrays people as they should be; Euripides shows people as they are."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53202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800"/>
              <a:t>Aeschylus				Sophocles				Euripides</a:t>
            </a:r>
          </a:p>
        </p:txBody>
      </p:sp>
      <p:sp>
        <p:nvSpPr>
          <p:cNvPr id="131" name="Shape 131"/>
          <p:cNvSpPr/>
          <p:nvPr/>
        </p:nvSpPr>
        <p:spPr>
          <a:xfrm>
            <a:off x="2997912" y="599325"/>
            <a:ext cx="3148174" cy="42007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2" name="Shape 132"/>
          <p:cNvSpPr/>
          <p:nvPr/>
        </p:nvSpPr>
        <p:spPr>
          <a:xfrm>
            <a:off x="0" y="599325"/>
            <a:ext cx="3266399" cy="42007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3" name="Shape 133"/>
          <p:cNvSpPr/>
          <p:nvPr/>
        </p:nvSpPr>
        <p:spPr>
          <a:xfrm>
            <a:off x="5995850" y="599325"/>
            <a:ext cx="3148147" cy="454809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Greek Comedy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What is a comedy?</a:t>
            </a:r>
          </a:p>
          <a:p>
            <a:endParaRPr lang="en"/>
          </a:p>
          <a:p>
            <a:pPr lvl="0" rtl="0">
              <a:buNone/>
            </a:pPr>
            <a:r>
              <a:rPr lang="en" u="sng"/>
              <a:t>Famous Comic Playwright</a:t>
            </a:r>
            <a:r>
              <a:rPr lang="en"/>
              <a:t>:</a:t>
            </a:r>
          </a:p>
          <a:p>
            <a:pPr marL="457200" lvl="0" indent="-4191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Aristophanes: </a:t>
            </a:r>
            <a:r>
              <a:rPr lang="en" i="1"/>
              <a:t>Lysistrata</a:t>
            </a:r>
            <a:r>
              <a:rPr lang="en"/>
              <a:t>, </a:t>
            </a:r>
            <a:r>
              <a:rPr lang="en" i="1"/>
              <a:t>The Frogs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Form of the Greek Theater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u="sng"/>
              <a:t>Chorus</a:t>
            </a:r>
            <a:r>
              <a:rPr lang="en"/>
              <a:t> with 1, 2, or 3 actors</a:t>
            </a:r>
          </a:p>
          <a:p>
            <a:endParaRPr lang="en"/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Masks</a:t>
            </a:r>
          </a:p>
          <a:p>
            <a:endParaRPr lang="en"/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i="1"/>
              <a:t>Mechane</a:t>
            </a:r>
            <a:r>
              <a:rPr lang="en"/>
              <a:t> and </a:t>
            </a:r>
            <a:r>
              <a:rPr lang="en" i="1"/>
              <a:t>Deus ex machina</a:t>
            </a:r>
          </a:p>
          <a:p>
            <a:endParaRPr lang="en" i="1"/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Contests (the playwright's full trilogy would be presented in one day)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1326912" y="152400"/>
            <a:ext cx="6490174" cy="57226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Parts of a Greek Theater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 u="sng"/>
              <a:t>Orchestra</a:t>
            </a:r>
            <a:r>
              <a:rPr lang="en"/>
              <a:t>: circular "dancing space" for the chorus, sometimes containing an altar</a:t>
            </a:r>
          </a:p>
          <a:p>
            <a:endParaRPr lang="en"/>
          </a:p>
          <a:p>
            <a:pPr lvl="0" rtl="0">
              <a:buNone/>
            </a:pPr>
            <a:r>
              <a:rPr lang="en" b="1" u="sng"/>
              <a:t>Theatron</a:t>
            </a:r>
            <a:r>
              <a:rPr lang="en"/>
              <a:t>: "viewing place" where audience sits</a:t>
            </a:r>
          </a:p>
          <a:p>
            <a:endParaRPr lang="en"/>
          </a:p>
          <a:p>
            <a:pPr lvl="0" rtl="0">
              <a:buNone/>
            </a:pPr>
            <a:r>
              <a:rPr lang="en" b="1" u="sng"/>
              <a:t>Skene</a:t>
            </a:r>
            <a:r>
              <a:rPr lang="en"/>
              <a:t>: ("tent") building behind the stage, decorated as a palace, temple, etc. with doors</a:t>
            </a:r>
          </a:p>
          <a:p>
            <a:endParaRPr lang="en"/>
          </a:p>
          <a:p>
            <a:pPr lvl="0">
              <a:buNone/>
            </a:pPr>
            <a:r>
              <a:rPr lang="en" b="1" u="sng"/>
              <a:t>Paradoi</a:t>
            </a:r>
            <a:r>
              <a:rPr lang="en"/>
              <a:t>: "passageways" which chorus, messengers, and audience members used to exit/enter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1326912" y="152400"/>
            <a:ext cx="6490174" cy="57226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/>
              <a:t>Odeon of Herodes Atticus (Athens)</a:t>
            </a:r>
          </a:p>
        </p:txBody>
      </p:sp>
      <p:sp>
        <p:nvSpPr>
          <p:cNvPr id="167" name="Shape 167"/>
          <p:cNvSpPr/>
          <p:nvPr/>
        </p:nvSpPr>
        <p:spPr>
          <a:xfrm>
            <a:off x="357462" y="152400"/>
            <a:ext cx="8429075" cy="56050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/>
              <a:t>Theatre of Dionysus (Athens)</a:t>
            </a:r>
          </a:p>
        </p:txBody>
      </p:sp>
      <p:sp>
        <p:nvSpPr>
          <p:cNvPr id="173" name="Shape 173"/>
          <p:cNvSpPr/>
          <p:nvPr/>
        </p:nvSpPr>
        <p:spPr>
          <a:xfrm>
            <a:off x="762000" y="160075"/>
            <a:ext cx="7620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/>
              <a:t>Theatre of Oropos</a:t>
            </a:r>
          </a:p>
        </p:txBody>
      </p:sp>
      <p:sp>
        <p:nvSpPr>
          <p:cNvPr id="179" name="Shape 179"/>
          <p:cNvSpPr/>
          <p:nvPr/>
        </p:nvSpPr>
        <p:spPr>
          <a:xfrm>
            <a:off x="1167087" y="0"/>
            <a:ext cx="6809824" cy="56592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A Greek Amphitheatre at Epidaurus</a:t>
            </a:r>
          </a:p>
        </p:txBody>
      </p:sp>
      <p:sp>
        <p:nvSpPr>
          <p:cNvPr id="77" name="Shape 77"/>
          <p:cNvSpPr/>
          <p:nvPr/>
        </p:nvSpPr>
        <p:spPr>
          <a:xfrm>
            <a:off x="1342550" y="98475"/>
            <a:ext cx="6458900" cy="55883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/>
              <a:t>Theatre of Delphi, Phocis</a:t>
            </a:r>
          </a:p>
        </p:txBody>
      </p:sp>
      <p:sp>
        <p:nvSpPr>
          <p:cNvPr id="185" name="Shape 185"/>
          <p:cNvSpPr/>
          <p:nvPr/>
        </p:nvSpPr>
        <p:spPr>
          <a:xfrm>
            <a:off x="766273" y="80500"/>
            <a:ext cx="7611450" cy="57072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/>
              <a:t>Roman Theatre at Jerash</a:t>
            </a:r>
          </a:p>
        </p:txBody>
      </p:sp>
      <p:sp>
        <p:nvSpPr>
          <p:cNvPr id="191" name="Shape 191"/>
          <p:cNvSpPr/>
          <p:nvPr/>
        </p:nvSpPr>
        <p:spPr>
          <a:xfrm>
            <a:off x="1061875" y="337350"/>
            <a:ext cx="7020249" cy="5266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Roman Theatre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It took Rome until 240 B.C. to catch on.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Romans eliminated the chorus and added music over dialogue</a:t>
            </a:r>
          </a:p>
          <a:p>
            <a:endParaRPr lang="en"/>
          </a:p>
          <a:p>
            <a:pPr>
              <a:buNone/>
            </a:pPr>
            <a:r>
              <a:rPr lang="en"/>
              <a:t>Yes, there were a few notable writers (Seneca the Younger, Terence, Plautus), but I want you to understand </a:t>
            </a:r>
            <a:r>
              <a:rPr lang="en" i="1"/>
              <a:t>stock characters</a:t>
            </a:r>
            <a:r>
              <a:rPr lang="en"/>
              <a:t>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Stock Characters in Roman Comedy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5100" y="1417650"/>
            <a:ext cx="9048899" cy="526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" i="1"/>
              <a:t>adulescens</a:t>
            </a:r>
            <a:r>
              <a:rPr lang="en"/>
              <a:t>--the young, rich, love-struck hero who requires assistance and is the son of </a:t>
            </a:r>
            <a:r>
              <a:rPr lang="en" i="1"/>
              <a:t>senex</a:t>
            </a:r>
          </a:p>
          <a:p>
            <a:endParaRPr lang="en" i="1"/>
          </a:p>
          <a:p>
            <a:pPr marL="457200" lvl="0" indent="-419100" rtl="0"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" i="1"/>
              <a:t>senex</a:t>
            </a:r>
            <a:r>
              <a:rPr lang="en"/>
              <a:t>--too strict or too soft father; often in love with the same woman as his son but never succeeds and is often dragged away by an angry wife</a:t>
            </a:r>
          </a:p>
          <a:p>
            <a:endParaRPr lang="en"/>
          </a:p>
          <a:p>
            <a:pPr marL="457200" lvl="0" indent="-419100"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" i="1"/>
              <a:t>leno</a:t>
            </a:r>
            <a:r>
              <a:rPr lang="en"/>
              <a:t>--an amoral, money-loving brothel owner (who often owns the </a:t>
            </a:r>
            <a:r>
              <a:rPr lang="en" i="1"/>
              <a:t>adulescens</a:t>
            </a:r>
            <a:r>
              <a:rPr lang="en"/>
              <a:t>' love interest)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Stock Characters in Roman Comedy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5100" y="1417650"/>
            <a:ext cx="9048899" cy="526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00000"/>
              <a:buFont typeface="Trebuchet MS"/>
              <a:buAutoNum type="arabicPeriod" startAt="4"/>
            </a:pPr>
            <a:r>
              <a:rPr lang="en" i="1"/>
              <a:t>miles gloriosus</a:t>
            </a:r>
            <a:r>
              <a:rPr lang="en"/>
              <a:t>--the arrogant soldier</a:t>
            </a:r>
          </a:p>
          <a:p>
            <a:endParaRPr lang="en"/>
          </a:p>
          <a:p>
            <a:pPr marL="457200" lvl="0" indent="-419100" rtl="0">
              <a:buClr>
                <a:schemeClr val="lt1"/>
              </a:buClr>
              <a:buSzPct val="100000"/>
              <a:buFont typeface="Trebuchet MS"/>
              <a:buAutoNum type="arabicPeriod" startAt="4"/>
            </a:pPr>
            <a:r>
              <a:rPr lang="en" i="1"/>
              <a:t>servus callidus</a:t>
            </a:r>
            <a:r>
              <a:rPr lang="en"/>
              <a:t>--the clever slave, often talkative and loyal to the </a:t>
            </a:r>
            <a:r>
              <a:rPr lang="en" i="1"/>
              <a:t>adulescens</a:t>
            </a:r>
          </a:p>
          <a:p>
            <a:endParaRPr lang="en" i="1"/>
          </a:p>
          <a:p>
            <a:pPr marL="457200" lvl="0" indent="-419100" rtl="0">
              <a:buClr>
                <a:schemeClr val="lt1"/>
              </a:buClr>
              <a:buSzPct val="100000"/>
              <a:buFont typeface="Trebuchet MS"/>
              <a:buAutoNum type="arabicPeriod" startAt="4"/>
            </a:pPr>
            <a:r>
              <a:rPr lang="en" i="1"/>
              <a:t>uxor</a:t>
            </a:r>
            <a:r>
              <a:rPr lang="en"/>
              <a:t> or </a:t>
            </a:r>
            <a:r>
              <a:rPr lang="en" i="1"/>
              <a:t>matrona</a:t>
            </a:r>
            <a:r>
              <a:rPr lang="en"/>
              <a:t>--she loves her children but is temperamental toward her husband</a:t>
            </a:r>
          </a:p>
          <a:p>
            <a:endParaRPr lang="en"/>
          </a:p>
          <a:p>
            <a:pPr marL="457200" lvl="0" indent="-419100" rtl="0">
              <a:buClr>
                <a:schemeClr val="lt1"/>
              </a:buClr>
              <a:buSzPct val="100000"/>
              <a:buFont typeface="Trebuchet MS"/>
              <a:buAutoNum type="arabicPeriod" startAt="4"/>
            </a:pPr>
            <a:r>
              <a:rPr lang="en" i="1"/>
              <a:t>virgo</a:t>
            </a:r>
            <a:r>
              <a:rPr lang="en"/>
              <a:t>--love interest of the </a:t>
            </a:r>
            <a:r>
              <a:rPr lang="en" i="1"/>
              <a:t>adulescens</a:t>
            </a:r>
            <a:r>
              <a:rPr lang="en"/>
              <a:t>; she is virtuous and beautiful but has little personality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110920"/>
              </p:ext>
            </p:extLst>
          </p:nvPr>
        </p:nvGraphicFramePr>
        <p:xfrm>
          <a:off x="0" y="20637"/>
          <a:ext cx="9144000" cy="649738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471488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9-10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7-8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2000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Background info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2+ page report</a:t>
                      </a:r>
                      <a:r>
                        <a:rPr lang="en-US" sz="2000" baseline="0" dirty="0" smtClean="0"/>
                        <a:t> clearly outlining how the play fits Aristotelian definitions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2+ page report outlining how tragedy fits Aristotelian definitions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1.5-2 page report that makes an effort to explain the tragedy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“I wrote my name on a paper and turned it in.”</a:t>
                      </a:r>
                      <a:endParaRPr lang="en-US" sz="2000" dirty="0"/>
                    </a:p>
                  </a:txBody>
                  <a:tcPr/>
                </a:tc>
              </a:tr>
              <a:tr h="72029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10-14 minutes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8-10 minutes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7-8 minutes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Under 7 minutes</a:t>
                      </a:r>
                      <a:endParaRPr lang="en-US" sz="2000" dirty="0"/>
                    </a:p>
                  </a:txBody>
                  <a:tcPr/>
                </a:tc>
              </a:tr>
              <a:tr h="168991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Accuracy/Elements of Greek Theater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Follows plot, includes elements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Follows plot with</a:t>
                      </a:r>
                      <a:r>
                        <a:rPr lang="en-US" sz="2000" baseline="0" dirty="0" smtClean="0"/>
                        <a:t> some imprecision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Follows plot</a:t>
                      </a:r>
                      <a:r>
                        <a:rPr lang="en-US" sz="2000" baseline="0" dirty="0" smtClean="0"/>
                        <a:t> with imprecision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It follows the plot as well as World</a:t>
                      </a:r>
                      <a:r>
                        <a:rPr lang="en-US" sz="2000" baseline="0" dirty="0" smtClean="0"/>
                        <a:t> War Z followed the book</a:t>
                      </a:r>
                      <a:endParaRPr lang="en-US" sz="2000" dirty="0"/>
                    </a:p>
                  </a:txBody>
                  <a:tcPr/>
                </a:tc>
              </a:tr>
              <a:tr h="11026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Quality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Well-prepared; clear audio/visual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More than 5% of dialogue is muddled; adequate visuals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More than 15% of dialogue is muddled; poor visuals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01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Dionysus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0" y="1332900"/>
            <a:ext cx="9144000" cy="552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dirty="0"/>
              <a:t>Names: Dionysus, Bacchus, Līber, Iacchus, Lyaeus, the Twice-Born, etc., etc.  WHY?</a:t>
            </a:r>
          </a:p>
          <a:p>
            <a:endParaRPr lang="en" sz="2400" dirty="0"/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dirty="0"/>
              <a:t>Raised in Dracanum? Icarus? Naxos? Thebes? Nysa, which is in Ethiopia? or Egypt? or Libya? or Arabia?</a:t>
            </a:r>
          </a:p>
          <a:p>
            <a:endParaRPr lang="en" sz="2400" dirty="0"/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dirty="0"/>
              <a:t>The "Stranger"</a:t>
            </a:r>
          </a:p>
          <a:p>
            <a:pPr marL="0" indent="0">
              <a:buNone/>
            </a:pPr>
            <a:endParaRPr lang="en" sz="2400" dirty="0"/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dirty="0"/>
              <a:t>Dionysus associated with all fluids--not just wine but honey, sap, blood, etc.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Dionysus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25875" y="1600200"/>
            <a:ext cx="90180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English words associated with Dionysus' worship:</a:t>
            </a:r>
          </a:p>
          <a:p>
            <a:pPr marL="457200" lvl="0" indent="-419100" rtl="0"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"/>
              <a:t>Enthusiasm = "in God" (i.e. a god in you)</a:t>
            </a:r>
          </a:p>
          <a:p>
            <a:pPr marL="457200" lvl="0" indent="-419100" rtl="0"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"/>
              <a:t>Ecstacy = "I stand out" (standing outside of self)</a:t>
            </a:r>
          </a:p>
          <a:p>
            <a:pPr marL="457200" lvl="0" indent="-419100" rtl="0"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"/>
              <a:t>Catharsis = "purging"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Maenads/Bacchae (part of fantasy)</a:t>
            </a:r>
          </a:p>
          <a:p>
            <a:pPr lvl="0" rtl="0">
              <a:buNone/>
            </a:pPr>
            <a:r>
              <a:rPr lang="en"/>
              <a:t>-women (usually) who get drunk, chase animals down, rip them apart, and eat their raw flesh, ingesting their spirit... Mmm... Mmm... good!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685800" y="719313"/>
            <a:ext cx="7772400" cy="1650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Greek Drama</a:t>
            </a:r>
          </a:p>
        </p:txBody>
      </p:sp>
      <p:sp>
        <p:nvSpPr>
          <p:cNvPr id="95" name="Shape 95"/>
          <p:cNvSpPr/>
          <p:nvPr/>
        </p:nvSpPr>
        <p:spPr>
          <a:xfrm>
            <a:off x="1867650" y="2471125"/>
            <a:ext cx="5408699" cy="372307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Greek Tragedy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dirty="0"/>
              <a:t>Theater begins as a big festival to open new wine (a celebration/ritual for Dionysus)</a:t>
            </a:r>
          </a:p>
          <a:p>
            <a:endParaRPr lang="en" dirty="0"/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dirty="0"/>
              <a:t>Tragedy = </a:t>
            </a:r>
            <a:r>
              <a:rPr lang="en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τράγος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" dirty="0">
                <a:solidFill>
                  <a:srgbClr val="ACB4C2"/>
                </a:solidFill>
              </a:rPr>
              <a:t>+ </a:t>
            </a:r>
            <a:r>
              <a:rPr lang="en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ᾠδή</a:t>
            </a:r>
            <a:r>
              <a:rPr lang="e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" dirty="0"/>
              <a:t>("goat song")</a:t>
            </a:r>
          </a:p>
          <a:p>
            <a:endParaRPr lang="en" dirty="0"/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dirty="0"/>
              <a:t>Quickly becomes a competition</a:t>
            </a:r>
          </a:p>
          <a:p>
            <a:pPr marL="914400" lvl="1" indent="-381000" rtl="0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 dirty="0"/>
              <a:t>big money spent for a writer to produce a series of three tragedies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86868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Greek Tragedy (via Aristotle's </a:t>
            </a:r>
            <a:r>
              <a:rPr lang="en" i="1"/>
              <a:t>Poetics</a:t>
            </a:r>
            <a:r>
              <a:rPr lang="en"/>
              <a:t>)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6868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u="sng"/>
              <a:t>Aristotelian Terminology</a:t>
            </a:r>
            <a:r>
              <a:rPr lang="en"/>
              <a:t>:</a:t>
            </a:r>
          </a:p>
          <a:p>
            <a:pPr>
              <a:buNone/>
            </a:pPr>
            <a:r>
              <a:rPr lang="en"/>
              <a:t>"</a:t>
            </a:r>
            <a:r>
              <a:rPr lang="en" b="1"/>
              <a:t>Tragedy</a:t>
            </a:r>
            <a:r>
              <a:rPr lang="en"/>
              <a:t> is a representation of a serious, complete action which has magnitude, in embellished speech, ... by people acting and not by narration, accomplishing by means of </a:t>
            </a:r>
            <a:r>
              <a:rPr lang="en" b="1" u="sng"/>
              <a:t>pity and terror</a:t>
            </a:r>
            <a:r>
              <a:rPr lang="en"/>
              <a:t> the catharsis of such emotions."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86868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Greek Tragedy (via Aristotle's </a:t>
            </a:r>
            <a:r>
              <a:rPr lang="en" i="1"/>
              <a:t>Poetics</a:t>
            </a:r>
            <a:r>
              <a:rPr lang="en"/>
              <a:t>)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56675" y="1600200"/>
            <a:ext cx="8987400" cy="516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u="sng" dirty="0"/>
              <a:t>Aristotelian Terminology</a:t>
            </a:r>
            <a:r>
              <a:rPr lang="en" dirty="0"/>
              <a:t>:</a:t>
            </a:r>
          </a:p>
          <a:p>
            <a:pPr marL="457200" lvl="0" indent="-419100" rtl="0">
              <a:lnSpc>
                <a:spcPct val="150000"/>
              </a:lnSpc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" b="1" dirty="0"/>
              <a:t>plot</a:t>
            </a:r>
            <a:r>
              <a:rPr lang="en" dirty="0"/>
              <a:t>--</a:t>
            </a:r>
            <a:r>
              <a:rPr lang="en" i="1" dirty="0"/>
              <a:t>structure of incidents</a:t>
            </a:r>
          </a:p>
          <a:p>
            <a:pPr marL="914400" lvl="1" indent="-381000" rtl="0">
              <a:lnSpc>
                <a:spcPct val="150000"/>
              </a:lnSpc>
              <a:buClr>
                <a:schemeClr val="lt1"/>
              </a:buClr>
              <a:buSzPct val="80000"/>
              <a:buFont typeface="Trebuchet MS"/>
              <a:buAutoNum type="alphaLcPeriod"/>
            </a:pPr>
            <a:r>
              <a:rPr lang="en" dirty="0"/>
              <a:t>best if a reversal of fortune</a:t>
            </a:r>
          </a:p>
          <a:p>
            <a:pPr marL="457200" lvl="0" indent="-419100" rtl="0">
              <a:lnSpc>
                <a:spcPct val="150000"/>
              </a:lnSpc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" b="1" dirty="0"/>
              <a:t>character</a:t>
            </a:r>
          </a:p>
          <a:p>
            <a:pPr marL="914400" lvl="1" indent="-381000" rtl="0">
              <a:lnSpc>
                <a:spcPct val="150000"/>
              </a:lnSpc>
              <a:buClr>
                <a:schemeClr val="lt1"/>
              </a:buClr>
              <a:buSzPct val="80000"/>
              <a:buFont typeface="Trebuchet MS"/>
              <a:buAutoNum type="alphaLcPeriod"/>
            </a:pPr>
            <a:r>
              <a:rPr lang="en" dirty="0"/>
              <a:t>should be moral and noble with a tragic flaw (</a:t>
            </a:r>
            <a:r>
              <a:rPr lang="en" u="sng" dirty="0"/>
              <a:t>hamartia</a:t>
            </a:r>
            <a:r>
              <a:rPr lang="en" dirty="0"/>
              <a:t>)</a:t>
            </a:r>
          </a:p>
          <a:p>
            <a:pPr lvl="0" rtl="0">
              <a:lnSpc>
                <a:spcPct val="150000"/>
              </a:lnSpc>
              <a:buNone/>
            </a:pPr>
            <a:r>
              <a:rPr lang="en" dirty="0"/>
              <a:t>3-5. Thought, Diction, Melody</a:t>
            </a:r>
          </a:p>
          <a:p>
            <a:pPr lvl="0" rtl="0">
              <a:buNone/>
            </a:pPr>
            <a:r>
              <a:rPr lang="en" dirty="0"/>
              <a:t>6. </a:t>
            </a:r>
            <a:r>
              <a:rPr lang="en" b="1" dirty="0"/>
              <a:t>spectacle</a:t>
            </a:r>
            <a:r>
              <a:rPr lang="en" dirty="0"/>
              <a:t> (least important, furthest removed from the playwright)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86868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Greek Tragedy (via Aristotle's </a:t>
            </a:r>
            <a:r>
              <a:rPr lang="en" i="1"/>
              <a:t>Poetics</a:t>
            </a:r>
            <a:r>
              <a:rPr lang="en"/>
              <a:t>)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56675" y="1600200"/>
            <a:ext cx="8987400" cy="516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u="sng"/>
              <a:t>Aristotelian Unities:</a:t>
            </a:r>
          </a:p>
          <a:p>
            <a:pPr marL="457200" lvl="0" indent="-419100" rtl="0">
              <a:lnSpc>
                <a:spcPct val="100000"/>
              </a:lnSpc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"/>
              <a:t>Unity of Action--play should follow one main action with few or no subplots</a:t>
            </a:r>
          </a:p>
          <a:p>
            <a:endParaRPr lang="en"/>
          </a:p>
          <a:p>
            <a:pPr marL="457200" lvl="0" indent="-419100" rtl="0">
              <a:lnSpc>
                <a:spcPct val="100000"/>
              </a:lnSpc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"/>
              <a:t>Unity of Place--the stage should represent one location (without compressing geography)</a:t>
            </a:r>
          </a:p>
          <a:p>
            <a:endParaRPr lang="en"/>
          </a:p>
          <a:p>
            <a:pPr marL="457200" lvl="0" indent="-419100" rtl="0">
              <a:lnSpc>
                <a:spcPct val="100000"/>
              </a:lnSpc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"/>
              <a:t>Unity of Time--the action in a play should take place within a 24-hour period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26628</TotalTime>
  <Words>930</Words>
  <Application>Microsoft Macintosh PowerPoint</Application>
  <PresentationFormat>On-screen Show (4:3)</PresentationFormat>
  <Paragraphs>129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/>
      <vt:lpstr>Ancient Theater</vt:lpstr>
      <vt:lpstr>PowerPoint Presentation</vt:lpstr>
      <vt:lpstr>Dionysus</vt:lpstr>
      <vt:lpstr>Dionysus</vt:lpstr>
      <vt:lpstr>Greek Drama</vt:lpstr>
      <vt:lpstr>Greek Tragedy</vt:lpstr>
      <vt:lpstr>Greek Tragedy (via Aristotle's Poetics)</vt:lpstr>
      <vt:lpstr>Greek Tragedy (via Aristotle's Poetics)</vt:lpstr>
      <vt:lpstr>Greek Tragedy (via Aristotle's Poetics)</vt:lpstr>
      <vt:lpstr>Famous Greek Tragedians</vt:lpstr>
      <vt:lpstr>PowerPoint Presentation</vt:lpstr>
      <vt:lpstr>Greek Comedy</vt:lpstr>
      <vt:lpstr>Form of the Greek Theater</vt:lpstr>
      <vt:lpstr>PowerPoint Presentation</vt:lpstr>
      <vt:lpstr>Parts of a Greek Theater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Roman Theatre</vt:lpstr>
      <vt:lpstr>Stock Characters in Roman Comedy</vt:lpstr>
      <vt:lpstr>Stock Characters in Roman Comedy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Theater</dc:title>
  <cp:lastModifiedBy>Steven</cp:lastModifiedBy>
  <cp:revision>9</cp:revision>
  <dcterms:modified xsi:type="dcterms:W3CDTF">2013-10-10T23:43:24Z</dcterms:modified>
</cp:coreProperties>
</file>